
<file path=[Content_Types].xml><?xml version="1.0" encoding="utf-8"?>
<Types xmlns="http://schemas.openxmlformats.org/package/2006/content-types">
  <Override PartName="/ppt/slideMasters/slideMaster3.xml" ContentType="application/vnd.openxmlformats-officedocument.presentationml.slideMaster+xml"/>
  <Override PartName="/ppt/theme/theme5.xml" ContentType="application/vnd.openxmlformats-officedocument.theme+xml"/>
  <Override PartName="/ppt/notesSlides/notesSlide2.xml" ContentType="application/vnd.openxmlformats-officedocument.presentationml.notesSlide+xml"/>
  <Override PartName="/ppt/tags/tag8.xml" ContentType="application/vnd.openxmlformats-officedocument.presentationml.tags+xml"/>
  <Override PartName="/ppt/slides/slide36.xml" ContentType="application/vnd.openxmlformats-officedocument.presentationml.slide+xml"/>
  <Override PartName="/ppt/notesSlides/notesSlide38.xml" ContentType="application/vnd.openxmlformats-officedocument.presentationml.notesSlide+xml"/>
  <Override PartName="/ppt/slides/slide25.xml" ContentType="application/vnd.openxmlformats-officedocument.presentationml.slide+xml"/>
  <Override PartName="/ppt/slideLayouts/slideLayout2.xml" ContentType="application/vnd.openxmlformats-officedocument.presentationml.slideLayout+xml"/>
  <Override PartName="/ppt/tags/tag49.xml" ContentType="application/vnd.openxmlformats-officedocument.presentationml.tags+xml"/>
  <Override PartName="/ppt/notesSlides/notesSlide27.xml" ContentType="application/vnd.openxmlformats-officedocument.presentationml.notesSlide+xml"/>
  <Override PartName="/ppt/tags/tag96.xml" ContentType="application/vnd.openxmlformats-officedocument.presentationml.tag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tags/tag38.xml" ContentType="application/vnd.openxmlformats-officedocument.presentationml.tags+xml"/>
  <Override PartName="/ppt/notesSlides/notesSlide16.xml" ContentType="application/vnd.openxmlformats-officedocument.presentationml.notesSlide+xml"/>
  <Override PartName="/ppt/tags/tag85.xml" ContentType="application/vnd.openxmlformats-officedocument.presentationml.tags+xml"/>
  <Override PartName="/ppt/tableStyles.xml" ContentType="application/vnd.openxmlformats-officedocument.presentationml.tableStyles+xml"/>
  <Override PartName="/ppt/tags/tag16.xml" ContentType="application/vnd.openxmlformats-officedocument.presentationml.tags+xml"/>
  <Override PartName="/ppt/tags/tag27.xml" ContentType="application/vnd.openxmlformats-officedocument.presentationml.tags+xml"/>
  <Override PartName="/ppt/tags/tag63.xml" ContentType="application/vnd.openxmlformats-officedocument.presentationml.tags+xml"/>
  <Override PartName="/ppt/tags/tag74.xml" ContentType="application/vnd.openxmlformats-officedocument.presentationml.tags+xml"/>
  <Override PartName="/ppt/slideMasters/slideMaster8.xml" ContentType="application/vnd.openxmlformats-officedocument.presentationml.slideMaster+xml"/>
  <Override PartName="/ppt/slideMasters/slideMaster11.xml" ContentType="application/vnd.openxmlformats-officedocument.presentationml.slideMaster+xml"/>
  <Override PartName="/ppt/tags/tag52.xml" ContentType="application/vnd.openxmlformats-officedocument.presentationml.tags+xml"/>
  <Override PartName="/ppt/notesSlides/notesSlide30.xml" ContentType="application/vnd.openxmlformats-officedocument.presentationml.notesSlide+xml"/>
  <Override PartName="/ppt/tags/tag12.xml" ContentType="application/vnd.openxmlformats-officedocument.presentationml.tags+xml"/>
  <Override PartName="/ppt/tags/tag23.xml" ContentType="application/vnd.openxmlformats-officedocument.presentationml.tags+xml"/>
  <Override PartName="/ppt/notesSlides/notesSlide7.xml" ContentType="application/vnd.openxmlformats-officedocument.presentationml.notesSlide+xml"/>
  <Override PartName="/ppt/tags/tag41.xml" ContentType="application/vnd.openxmlformats-officedocument.presentationml.tags+xml"/>
  <Override PartName="/ppt/tags/tag70.xml" ContentType="application/vnd.openxmlformats-officedocument.presentationml.tags+xml"/>
  <Override PartName="/ppt/slideMasters/slideMaster4.xml" ContentType="application/vnd.openxmlformats-officedocument.presentationml.slideMaster+xml"/>
  <Override PartName="/ppt/slides/slide9.xml" ContentType="application/vnd.openxmlformats-officedocument.presentationml.slide+xml"/>
  <Override PartName="/ppt/viewProps.xml" ContentType="application/vnd.openxmlformats-officedocument.presentationml.viewProps+xml"/>
  <Override PartName="/ppt/theme/theme6.xml" ContentType="application/vnd.openxmlformats-officedocument.theme+xml"/>
  <Override PartName="/ppt/theme/theme10.xml" ContentType="application/vnd.openxmlformats-officedocument.theme+xml"/>
  <Override PartName="/ppt/tags/tag9.xml" ContentType="application/vnd.openxmlformats-officedocument.presentationml.tags+xml"/>
  <Override PartName="/ppt/tags/tag30.xml" ContentType="application/vnd.openxmlformats-officedocument.presentationml.tag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Default Extension="png" ContentType="image/png"/>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tags/tag5.xml" ContentType="application/vnd.openxmlformats-officedocument.presentationml.tags+xml"/>
  <Override PartName="/ppt/tags/tag79.xml" ContentType="application/vnd.openxmlformats-officedocument.presentationml.tags+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Default Extension="emf" ContentType="image/x-emf"/>
  <Override PartName="/ppt/tags/tag39.xml" ContentType="application/vnd.openxmlformats-officedocument.presentationml.tags+xml"/>
  <Override PartName="/ppt/notesSlides/notesSlide17.xml" ContentType="application/vnd.openxmlformats-officedocument.presentationml.notesSlide+xml"/>
  <Override PartName="/ppt/tags/tag68.xml" ContentType="application/vnd.openxmlformats-officedocument.presentationml.tags+xml"/>
  <Override PartName="/ppt/notesSlides/notesSlide28.xml" ContentType="application/vnd.openxmlformats-officedocument.presentationml.notesSlide+xml"/>
  <Override PartName="/ppt/tags/tag86.xml" ContentType="application/vnd.openxmlformats-officedocument.presentationml.tags+xml"/>
  <Override PartName="/ppt/tags/tag97.xml" ContentType="application/vnd.openxmlformats-officedocument.presentationml.tags+xml"/>
  <Override PartName="/ppt/presentation.xml" ContentType="application/vnd.openxmlformats-officedocument.presentationml.presentation.main+xml"/>
  <Override PartName="/ppt/slides/slide22.xml" ContentType="application/vnd.openxmlformats-officedocument.presentationml.slide+xml"/>
  <Override PartName="/ppt/tags/tag1.xml" ContentType="application/vnd.openxmlformats-officedocument.presentationml.tags+xml"/>
  <Override PartName="/ppt/tags/tag28.xml" ContentType="application/vnd.openxmlformats-officedocument.presentationml.tags+xml"/>
  <Override PartName="/ppt/tags/tag57.xml" ContentType="application/vnd.openxmlformats-officedocument.presentationml.tags+xml"/>
  <Override PartName="/ppt/notesSlides/notesSlide24.xml" ContentType="application/vnd.openxmlformats-officedocument.presentationml.notesSlide+xml"/>
  <Override PartName="/ppt/tags/tag75.xml" ContentType="application/vnd.openxmlformats-officedocument.presentationml.tags+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tags/tag17.xml" ContentType="application/vnd.openxmlformats-officedocument.presentationml.tags+xml"/>
  <Override PartName="/ppt/tags/tag35.xml" ContentType="application/vnd.openxmlformats-officedocument.presentationml.tags+xml"/>
  <Override PartName="/ppt/notesSlides/notesSlide13.xml" ContentType="application/vnd.openxmlformats-officedocument.presentationml.notesSlide+xml"/>
  <Override PartName="/ppt/tags/tag46.xml" ContentType="application/vnd.openxmlformats-officedocument.presentationml.tags+xml"/>
  <Override PartName="/ppt/tags/tag64.xml" ContentType="application/vnd.openxmlformats-officedocument.presentationml.tags+xml"/>
  <Override PartName="/ppt/tags/tag82.xml" ContentType="application/vnd.openxmlformats-officedocument.presentationml.tags+xml"/>
  <Override PartName="/ppt/tags/tag93.xml" ContentType="application/vnd.openxmlformats-officedocument.presentationml.tags+xml"/>
  <Override PartName="/ppt/slideMasters/slideMaster9.xml" ContentType="application/vnd.openxmlformats-officedocument.presentationml.slideMaster+xml"/>
  <Override PartName="/ppt/slideMasters/slideMaster12.xml" ContentType="application/vnd.openxmlformats-officedocument.presentationml.slideMaster+xml"/>
  <Override PartName="/ppt/theme/theme15.xml" ContentType="application/vnd.openxmlformats-officedocument.theme+xml"/>
  <Override PartName="/ppt/tags/tag24.xml" ContentType="application/vnd.openxmlformats-officedocument.presentationml.tags+xml"/>
  <Override PartName="/ppt/notesSlides/notesSlide8.xml" ContentType="application/vnd.openxmlformats-officedocument.presentationml.notesSlide+xml"/>
  <Override PartName="/ppt/tags/tag53.xml" ContentType="application/vnd.openxmlformats-officedocument.presentationml.tags+xml"/>
  <Override PartName="/ppt/notesSlides/notesSlide20.xml" ContentType="application/vnd.openxmlformats-officedocument.presentationml.notesSlide+xml"/>
  <Override PartName="/ppt/tags/tag71.xml" ContentType="application/vnd.openxmlformats-officedocument.presentationml.tags+xml"/>
  <Override PartName="/ppt/notesSlides/notesSlide31.xml" ContentType="application/vnd.openxmlformats-officedocument.presentationml.notesSlide+xml"/>
  <Override PartName="/ppt/tags/tag13.xml" ContentType="application/vnd.openxmlformats-officedocument.presentationml.tags+xml"/>
  <Override PartName="/ppt/tags/tag31.xml" ContentType="application/vnd.openxmlformats-officedocument.presentationml.tags+xml"/>
  <Override PartName="/ppt/tags/tag42.xml" ContentType="application/vnd.openxmlformats-officedocument.presentationml.tags+xml"/>
  <Override PartName="/ppt/tags/tag60.xml" ContentType="application/vnd.openxmlformats-officedocument.presentationml.tags+xml"/>
  <Override PartName="/ppt/slideMasters/slideMaster5.xml" ContentType="application/vnd.openxmlformats-officedocument.presentationml.slideMaster+xml"/>
  <Override PartName="/ppt/handoutMasters/handoutMaster1.xml" ContentType="application/vnd.openxmlformats-officedocument.presentationml.handoutMaster+xml"/>
  <Override PartName="/ppt/theme/theme7.xml" ContentType="application/vnd.openxmlformats-officedocument.theme+xml"/>
  <Override PartName="/ppt/theme/theme11.xml" ContentType="application/vnd.openxmlformats-officedocument.theme+xml"/>
  <Override PartName="/ppt/notesSlides/notesSlide4.xml" ContentType="application/vnd.openxmlformats-officedocument.presentationml.notesSlide+xml"/>
  <Override PartName="/ppt/tags/tag20.xml" ContentType="application/vnd.openxmlformats-officedocument.presentationml.tags+xml"/>
  <Override PartName="/docProps/core.xml" ContentType="application/vnd.openxmlformats-package.core-properties+xml"/>
  <Override PartName="/customXml/itemProps3.xml" ContentType="application/vnd.openxmlformats-officedocument.customXmlProperties+xml"/>
  <Override PartName="/ppt/slides/slide6.xml" ContentType="application/vnd.openxmlformats-officedocument.presentationml.slide+xml"/>
  <Override PartName="/ppt/slides/slide38.xml" ContentType="application/vnd.openxmlformats-officedocument.presentationml.slide+xml"/>
  <Override PartName="/ppt/tags/tag6.xml" ContentType="application/vnd.openxmlformats-officedocument.presentationml.tags+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tags/tag2.xml" ContentType="application/vnd.openxmlformats-officedocument.presentationml.tags+xml"/>
  <Override PartName="/ppt/notesSlides/notesSlide18.xml" ContentType="application/vnd.openxmlformats-officedocument.presentationml.notesSlide+xml"/>
  <Override PartName="/ppt/tags/tag58.xml" ContentType="application/vnd.openxmlformats-officedocument.presentationml.tags+xml"/>
  <Override PartName="/ppt/tags/tag69.xml" ContentType="application/vnd.openxmlformats-officedocument.presentationml.tags+xml"/>
  <Override PartName="/ppt/tags/tag87.xml" ContentType="application/vnd.openxmlformats-officedocument.presentationml.tags+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tags/tag29.xml" ContentType="application/vnd.openxmlformats-officedocument.presentationml.tags+xml"/>
  <Override PartName="/ppt/tags/tag47.xml" ContentType="application/vnd.openxmlformats-officedocument.presentationml.tags+xml"/>
  <Override PartName="/ppt/notesSlides/notesSlide25.xml" ContentType="application/vnd.openxmlformats-officedocument.presentationml.notesSlide+xml"/>
  <Override PartName="/ppt/tags/tag76.xml" ContentType="application/vnd.openxmlformats-officedocument.presentationml.tags+xml"/>
  <Override PartName="/ppt/tags/tag94.xml" ContentType="application/vnd.openxmlformats-officedocument.presentationml.tags+xml"/>
  <Override PartName="/ppt/slides/slide12.xml" ContentType="application/vnd.openxmlformats-officedocument.presentationml.slide+xml"/>
  <Override PartName="/ppt/slides/slide30.xml" ContentType="application/vnd.openxmlformats-officedocument.presentationml.slide+xml"/>
  <Override PartName="/ppt/tags/tag18.xml" ContentType="application/vnd.openxmlformats-officedocument.presentationml.tags+xml"/>
  <Override PartName="/ppt/tags/tag36.xml" ContentType="application/vnd.openxmlformats-officedocument.presentationml.tags+xml"/>
  <Override PartName="/ppt/notesSlides/notesSlide14.xml" ContentType="application/vnd.openxmlformats-officedocument.presentationml.notesSlide+xml"/>
  <Override PartName="/ppt/tags/tag54.xml" ContentType="application/vnd.openxmlformats-officedocument.presentationml.tags+xml"/>
  <Override PartName="/ppt/tags/tag65.xml" ContentType="application/vnd.openxmlformats-officedocument.presentationml.tags+xml"/>
  <Override PartName="/ppt/tags/tag83.xml" ContentType="application/vnd.openxmlformats-officedocument.presentationml.tags+xml"/>
  <Override PartName="/ppt/notesSlides/notesSlide32.xml" ContentType="application/vnd.openxmlformats-officedocument.presentationml.notesSlide+xml"/>
  <Override PartName="/ppt/slideMasters/slideMaster13.xml" ContentType="application/vnd.openxmlformats-officedocument.presentationml.slideMaster+xml"/>
  <Override PartName="/ppt/commentAuthors.xml" ContentType="application/vnd.openxmlformats-officedocument.presentationml.commentAuthors+xml"/>
  <Override PartName="/ppt/tags/tag14.xml" ContentType="application/vnd.openxmlformats-officedocument.presentationml.tags+xml"/>
  <Override PartName="/ppt/tags/tag25.xml" ContentType="application/vnd.openxmlformats-officedocument.presentationml.tags+xml"/>
  <Override PartName="/ppt/notesSlides/notesSlide9.xml" ContentType="application/vnd.openxmlformats-officedocument.presentationml.notesSlide+xml"/>
  <Override PartName="/ppt/tags/tag43.xml" ContentType="application/vnd.openxmlformats-officedocument.presentationml.tags+xml"/>
  <Override PartName="/ppt/tags/tag61.xml" ContentType="application/vnd.openxmlformats-officedocument.presentationml.tags+xml"/>
  <Override PartName="/ppt/notesSlides/notesSlide21.xml" ContentType="application/vnd.openxmlformats-officedocument.presentationml.notesSlide+xml"/>
  <Override PartName="/ppt/tags/tag72.xml" ContentType="application/vnd.openxmlformats-officedocument.presentationml.tags+xml"/>
  <Override PartName="/ppt/tags/tag90.xml" ContentType="application/vnd.openxmlformats-officedocument.presentationml.tags+xml"/>
  <Override PartName="/ppt/slideMasters/slideMaster6.xml" ContentType="application/vnd.openxmlformats-officedocument.presentationml.slideMaster+xml"/>
  <Override PartName="/ppt/theme/theme8.xml" ContentType="application/vnd.openxmlformats-officedocument.theme+xml"/>
  <Override PartName="/ppt/theme/theme12.xml" ContentType="application/vnd.openxmlformats-officedocument.theme+xml"/>
  <Override PartName="/ppt/notesSlides/notesSlide10.xml" ContentType="application/vnd.openxmlformats-officedocument.presentationml.notesSlide+xml"/>
  <Override PartName="/ppt/tags/tag32.xml" ContentType="application/vnd.openxmlformats-officedocument.presentationml.tags+xml"/>
  <Override PartName="/ppt/tags/tag50.xml" ContentType="application/vnd.openxmlformats-officedocument.presentationml.tags+xml"/>
  <Override PartName="/ppt/slides/slide7.xml" ContentType="application/vnd.openxmlformats-officedocument.presentationml.slide+xml"/>
  <Override PartName="/ppt/tags/tag10.xml" ContentType="application/vnd.openxmlformats-officedocument.presentationml.tags+xml"/>
  <Override PartName="/ppt/notesSlides/notesSlide5.xml" ContentType="application/vnd.openxmlformats-officedocument.presentationml.notesSlide+xml"/>
  <Override PartName="/ppt/tags/tag21.xml" ContentType="application/vnd.openxmlformats-officedocument.presentationml.tags+xml"/>
  <Override PartName="/ppt/slideMasters/slideMaster2.xml" ContentType="application/vnd.openxmlformats-officedocument.presentationml.slideMaster+xml"/>
  <Override PartName="/ppt/slides/slide28.xml" ContentType="application/vnd.openxmlformats-officedocument.presentationml.slide+xml"/>
  <Override PartName="/ppt/slides/slide39.xml" ContentType="application/vnd.openxmlformats-officedocument.presentationml.slide+xml"/>
  <Override PartName="/ppt/theme/theme4.xml" ContentType="application/vnd.openxmlformats-officedocument.theme+xml"/>
  <Override PartName="/ppt/notesSlides/notesSlide1.xml" ContentType="application/vnd.openxmlformats-officedocument.presentationml.notesSlide+xml"/>
  <Override PartName="/ppt/tags/tag7.xml" ContentType="application/vnd.openxmlformats-officedocument.presentationml.tags+xml"/>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Default Extension="jpeg" ContentType="image/jpeg"/>
  <Override PartName="/ppt/tags/tag3.xml" ContentType="application/vnd.openxmlformats-officedocument.presentationml.tags+xml"/>
  <Override PartName="/ppt/tags/tag59.xml" ContentType="application/vnd.openxmlformats-officedocument.presentationml.tags+xml"/>
  <Override PartName="/ppt/tags/tag77.xml" ContentType="application/vnd.openxmlformats-officedocument.presentationml.tags+xml"/>
  <Override PartName="/ppt/tags/tag88.xml" ContentType="application/vnd.openxmlformats-officedocument.presentationml.tags+xml"/>
  <Override PartName="/ppt/notesSlides/notesSlide37.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tags/tag19.xml" ContentType="application/vnd.openxmlformats-officedocument.presentationml.tags+xml"/>
  <Override PartName="/ppt/tags/tag37.xml" ContentType="application/vnd.openxmlformats-officedocument.presentationml.tags+xml"/>
  <Override PartName="/ppt/notesSlides/notesSlide15.xml" ContentType="application/vnd.openxmlformats-officedocument.presentationml.notesSlide+xml"/>
  <Override PartName="/ppt/tags/tag48.xml" ContentType="application/vnd.openxmlformats-officedocument.presentationml.tags+xml"/>
  <Override PartName="/ppt/tags/tag66.xml" ContentType="application/vnd.openxmlformats-officedocument.presentationml.tags+xml"/>
  <Override PartName="/ppt/notesSlides/notesSlide26.xml" ContentType="application/vnd.openxmlformats-officedocument.presentationml.notesSlide+xml"/>
  <Override PartName="/ppt/tags/tag84.xml" ContentType="application/vnd.openxmlformats-officedocument.presentationml.tags+xml"/>
  <Override PartName="/ppt/tags/tag95.xml" ContentType="application/vnd.openxmlformats-officedocument.presentationml.tags+xml"/>
  <Override PartName="/ppt/slides/slide20.xml" ContentType="application/vnd.openxmlformats-officedocument.presentationml.slide+xml"/>
  <Override PartName="/ppt/tags/tag26.xml" ContentType="application/vnd.openxmlformats-officedocument.presentationml.tags+xml"/>
  <Override PartName="/ppt/tags/tag55.xml" ContentType="application/vnd.openxmlformats-officedocument.presentationml.tags+xml"/>
  <Override PartName="/ppt/notesSlides/notesSlide22.xml" ContentType="application/vnd.openxmlformats-officedocument.presentationml.notesSlide+xml"/>
  <Override PartName="/ppt/tags/tag73.xml" ContentType="application/vnd.openxmlformats-officedocument.presentationml.tags+xml"/>
  <Override PartName="/ppt/notesSlides/notesSlide33.xml" ContentType="application/vnd.openxmlformats-officedocument.presentationml.notesSlide+xml"/>
  <Override PartName="/ppt/tags/tag15.xml" ContentType="application/vnd.openxmlformats-officedocument.presentationml.tags+xml"/>
  <Override PartName="/ppt/notesSlides/notesSlide11.xml" ContentType="application/vnd.openxmlformats-officedocument.presentationml.notesSlide+xml"/>
  <Override PartName="/ppt/tags/tag33.xml" ContentType="application/vnd.openxmlformats-officedocument.presentationml.tags+xml"/>
  <Override PartName="/ppt/tags/tag44.xml" ContentType="application/vnd.openxmlformats-officedocument.presentationml.tags+xml"/>
  <Override PartName="/ppt/tags/tag62.xml" ContentType="application/vnd.openxmlformats-officedocument.presentationml.tags+xml"/>
  <Override PartName="/ppt/tags/tag80.xml" ContentType="application/vnd.openxmlformats-officedocument.presentationml.tags+xml"/>
  <Override PartName="/ppt/tags/tag91.xml" ContentType="application/vnd.openxmlformats-officedocument.presentationml.tags+xml"/>
  <Override PartName="/ppt/slideMasters/slideMaster7.xml" ContentType="application/vnd.openxmlformats-officedocument.presentationml.slideMaster+xml"/>
  <Override PartName="/ppt/slideMasters/slideMaster10.xml" ContentType="application/vnd.openxmlformats-officedocument.presentationml.slideMaster+xml"/>
  <Override PartName="/ppt/theme/theme9.xml" ContentType="application/vnd.openxmlformats-officedocument.theme+xml"/>
  <Override PartName="/ppt/theme/theme13.xml" ContentType="application/vnd.openxmlformats-officedocument.theme+xml"/>
  <Override PartName="/ppt/notesSlides/notesSlide6.xml" ContentType="application/vnd.openxmlformats-officedocument.presentationml.notesSlide+xml"/>
  <Override PartName="/ppt/tags/tag22.xml" ContentType="application/vnd.openxmlformats-officedocument.presentationml.tags+xml"/>
  <Override PartName="/ppt/tags/tag40.xml" ContentType="application/vnd.openxmlformats-officedocument.presentationml.tags+xml"/>
  <Override PartName="/ppt/tags/tag51.xml" ContentType="application/vnd.openxmlformats-officedocument.presentationml.tags+xml"/>
  <Override PartName="/ppt/slides/slide8.xml" ContentType="application/vnd.openxmlformats-officedocument.presentationml.slide+xml"/>
  <Override PartName="/ppt/tags/tag11.xml" ContentType="application/vnd.openxmlformats-officedocument.presentationml.tags+xml"/>
  <Override PartName="/ppt/slides/slide29.xml" ContentType="application/vnd.openxmlformats-officedocument.presentationml.slide+xml"/>
  <Override PartName="/customXml/itemProps1.xml" ContentType="application/vnd.openxmlformats-officedocument.customXmlProperties+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tags/tag4.xml" ContentType="application/vnd.openxmlformats-officedocument.presentationml.tags+xml"/>
  <Override PartName="/ppt/tags/tag89.xml" ContentType="application/vnd.openxmlformats-officedocument.presentationml.tags+xml"/>
  <Override PartName="/ppt/theme/theme1.xml" ContentType="application/vnd.openxmlformats-officedocument.theme+xml"/>
  <Override PartName="/ppt/tags/tag78.xml" ContentType="application/vnd.openxmlformats-officedocument.presentationml.tags+xml"/>
  <Override PartName="/ppt/slides/slide32.xml" ContentType="application/vnd.openxmlformats-officedocument.presentationml.slide+xml"/>
  <Override PartName="/ppt/tags/tag56.xml" ContentType="application/vnd.openxmlformats-officedocument.presentationml.tags+xml"/>
  <Override PartName="/ppt/tags/tag67.xml" ContentType="application/vnd.openxmlformats-officedocument.presentationml.tags+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gs/tag45.xml" ContentType="application/vnd.openxmlformats-officedocument.presentationml.tags+xml"/>
  <Override PartName="/ppt/notesSlides/notesSlide23.xml" ContentType="application/vnd.openxmlformats-officedocument.presentationml.notesSlide+xml"/>
  <Override PartName="/ppt/tags/tag92.xml" ContentType="application/vnd.openxmlformats-officedocument.presentationml.tags+xml"/>
  <Override PartName="/docProps/custom.xml" ContentType="application/vnd.openxmlformats-officedocument.custom-properties+xml"/>
  <Override PartName="/ppt/theme/theme14.xml" ContentType="application/vnd.openxmlformats-officedocument.theme+xml"/>
  <Override PartName="/ppt/notesSlides/notesSlide12.xml" ContentType="application/vnd.openxmlformats-officedocument.presentationml.notesSlide+xml"/>
  <Override PartName="/ppt/tags/tag34.xml" ContentType="application/vnd.openxmlformats-officedocument.presentationml.tags+xml"/>
  <Override PartName="/ppt/tags/tag81.xml" ContentType="application/vnd.openxmlformats-officedocument.presentationml.tag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950" r:id="rId5"/>
    <p:sldMasterId id="2147483952" r:id="rId6"/>
    <p:sldMasterId id="2147483954" r:id="rId7"/>
    <p:sldMasterId id="2147483956" r:id="rId8"/>
    <p:sldMasterId id="2147483958" r:id="rId9"/>
    <p:sldMasterId id="2147483960" r:id="rId10"/>
    <p:sldMasterId id="2147483962" r:id="rId11"/>
    <p:sldMasterId id="2147483964" r:id="rId12"/>
    <p:sldMasterId id="2147483966" r:id="rId13"/>
    <p:sldMasterId id="2147483968" r:id="rId14"/>
    <p:sldMasterId id="2147483972" r:id="rId15"/>
    <p:sldMasterId id="2147483974" r:id="rId16"/>
  </p:sldMasterIdLst>
  <p:notesMasterIdLst>
    <p:notesMasterId r:id="rId56"/>
  </p:notesMasterIdLst>
  <p:handoutMasterIdLst>
    <p:handoutMasterId r:id="rId57"/>
  </p:handoutMasterIdLst>
  <p:sldIdLst>
    <p:sldId id="256" r:id="rId17"/>
    <p:sldId id="257" r:id="rId18"/>
    <p:sldId id="258" r:id="rId19"/>
    <p:sldId id="259" r:id="rId20"/>
    <p:sldId id="260" r:id="rId21"/>
    <p:sldId id="261" r:id="rId22"/>
    <p:sldId id="262" r:id="rId23"/>
    <p:sldId id="263" r:id="rId24"/>
    <p:sldId id="264" r:id="rId25"/>
    <p:sldId id="265" r:id="rId26"/>
    <p:sldId id="266"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4" r:id="rId45"/>
    <p:sldId id="285" r:id="rId46"/>
    <p:sldId id="286" r:id="rId47"/>
    <p:sldId id="287" r:id="rId48"/>
    <p:sldId id="288" r:id="rId49"/>
    <p:sldId id="289" r:id="rId50"/>
    <p:sldId id="290" r:id="rId51"/>
    <p:sldId id="291" r:id="rId52"/>
    <p:sldId id="292" r:id="rId53"/>
    <p:sldId id="293" r:id="rId54"/>
    <p:sldId id="294" r:id="rId55"/>
  </p:sldIdLst>
  <p:sldSz cx="9144000" cy="6858000" type="screen4x3"/>
  <p:notesSz cx="9305925" cy="7019925"/>
  <p:defaultTextStyle>
    <a:defPPr>
      <a:defRPr lang="en-US"/>
    </a:defPPr>
    <a:lvl1pPr algn="ctr" rtl="0" fontAlgn="base">
      <a:spcBef>
        <a:spcPct val="0"/>
      </a:spcBef>
      <a:spcAft>
        <a:spcPct val="0"/>
      </a:spcAft>
      <a:defRPr kern="1200">
        <a:solidFill>
          <a:schemeClr val="tx1"/>
        </a:solidFill>
        <a:latin typeface="Arial" charset="0"/>
        <a:ea typeface="+mn-ea"/>
        <a:cs typeface="+mn-cs"/>
      </a:defRPr>
    </a:lvl1pPr>
    <a:lvl2pPr marL="457200" algn="ctr" rtl="0" fontAlgn="base">
      <a:spcBef>
        <a:spcPct val="0"/>
      </a:spcBef>
      <a:spcAft>
        <a:spcPct val="0"/>
      </a:spcAft>
      <a:defRPr kern="1200">
        <a:solidFill>
          <a:schemeClr val="tx1"/>
        </a:solidFill>
        <a:latin typeface="Arial" charset="0"/>
        <a:ea typeface="+mn-ea"/>
        <a:cs typeface="+mn-cs"/>
      </a:defRPr>
    </a:lvl2pPr>
    <a:lvl3pPr marL="914400" algn="ctr" rtl="0" fontAlgn="base">
      <a:spcBef>
        <a:spcPct val="0"/>
      </a:spcBef>
      <a:spcAft>
        <a:spcPct val="0"/>
      </a:spcAft>
      <a:defRPr kern="1200">
        <a:solidFill>
          <a:schemeClr val="tx1"/>
        </a:solidFill>
        <a:latin typeface="Arial" charset="0"/>
        <a:ea typeface="+mn-ea"/>
        <a:cs typeface="+mn-cs"/>
      </a:defRPr>
    </a:lvl3pPr>
    <a:lvl4pPr marL="1371600" algn="ctr" rtl="0" fontAlgn="base">
      <a:spcBef>
        <a:spcPct val="0"/>
      </a:spcBef>
      <a:spcAft>
        <a:spcPct val="0"/>
      </a:spcAft>
      <a:defRPr kern="1200">
        <a:solidFill>
          <a:schemeClr val="tx1"/>
        </a:solidFill>
        <a:latin typeface="Arial" charset="0"/>
        <a:ea typeface="+mn-ea"/>
        <a:cs typeface="+mn-cs"/>
      </a:defRPr>
    </a:lvl4pPr>
    <a:lvl5pPr marL="1828800" algn="ctr"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Xilinx" initials="X" lastIdx="43" clrIdx="0"/>
  <p:cmAuthor id="1" name="Jennifer Lockhart" initials="JL" lastIdx="3" clrIdx="1"/>
  <p:cmAuthor id="2" name="Bielby" initials="T" lastIdx="106" clrIdx="2"/>
  <p:cmAuthor id="3" name="glaser" initials="g" lastIdx="7" clrIdx="3"/>
  <p:cmAuthor id="4" name="Intersil Corporate Template" initials="SV" lastIdx="1" clrIdx="4"/>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446A"/>
    <a:srgbClr val="008000"/>
    <a:srgbClr val="FFFFFF"/>
    <a:srgbClr val="965B8E"/>
    <a:srgbClr val="7B4B88"/>
    <a:srgbClr val="E9EEF1"/>
    <a:srgbClr val="91B800"/>
    <a:srgbClr val="CA1D10"/>
    <a:srgbClr val="E06262"/>
    <a:srgbClr val="CF7373"/>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14168" autoAdjust="0"/>
    <p:restoredTop sz="95700" autoAdjust="0"/>
  </p:normalViewPr>
  <p:slideViewPr>
    <p:cSldViewPr snapToGrid="0" showGuides="1">
      <p:cViewPr varScale="1">
        <p:scale>
          <a:sx n="135" d="100"/>
          <a:sy n="135" d="100"/>
        </p:scale>
        <p:origin x="-1728" y="-96"/>
      </p:cViewPr>
      <p:guideLst>
        <p:guide orient="horz" pos="2160"/>
        <p:guide orient="horz" pos="836"/>
        <p:guide pos="5481"/>
        <p:guide pos="288"/>
      </p:guideLst>
    </p:cSldViewPr>
  </p:slideViewPr>
  <p:outlineViewPr>
    <p:cViewPr>
      <p:scale>
        <a:sx n="33" d="100"/>
        <a:sy n="33" d="100"/>
      </p:scale>
      <p:origin x="0" y="1758"/>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127" d="100"/>
          <a:sy n="127" d="100"/>
        </p:scale>
        <p:origin x="-1020" y="-102"/>
      </p:cViewPr>
      <p:guideLst>
        <p:guide orient="horz" pos="2211"/>
        <p:guide pos="2931"/>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 Target="slides/slide2.xml"/><Relationship Id="rId26" Type="http://schemas.openxmlformats.org/officeDocument/2006/relationships/slide" Target="slides/slide10.xml"/><Relationship Id="rId39" Type="http://schemas.openxmlformats.org/officeDocument/2006/relationships/slide" Target="slides/slide23.xml"/><Relationship Id="rId21" Type="http://schemas.openxmlformats.org/officeDocument/2006/relationships/slide" Target="slides/slide5.xml"/><Relationship Id="rId34" Type="http://schemas.openxmlformats.org/officeDocument/2006/relationships/slide" Target="slides/slide18.xml"/><Relationship Id="rId42" Type="http://schemas.openxmlformats.org/officeDocument/2006/relationships/slide" Target="slides/slide26.xml"/><Relationship Id="rId47" Type="http://schemas.openxmlformats.org/officeDocument/2006/relationships/slide" Target="slides/slide31.xml"/><Relationship Id="rId50" Type="http://schemas.openxmlformats.org/officeDocument/2006/relationships/slide" Target="slides/slide34.xml"/><Relationship Id="rId55" Type="http://schemas.openxmlformats.org/officeDocument/2006/relationships/slide" Target="slides/slide39.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Master" Target="slideMasters/slideMaster13.xml"/><Relationship Id="rId20" Type="http://schemas.openxmlformats.org/officeDocument/2006/relationships/slide" Target="slides/slide4.xml"/><Relationship Id="rId29" Type="http://schemas.openxmlformats.org/officeDocument/2006/relationships/slide" Target="slides/slide13.xml"/><Relationship Id="rId41" Type="http://schemas.openxmlformats.org/officeDocument/2006/relationships/slide" Target="slides/slide25.xml"/><Relationship Id="rId54" Type="http://schemas.openxmlformats.org/officeDocument/2006/relationships/slide" Target="slides/slide38.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8.xml"/><Relationship Id="rId32" Type="http://schemas.openxmlformats.org/officeDocument/2006/relationships/slide" Target="slides/slide16.xml"/><Relationship Id="rId37" Type="http://schemas.openxmlformats.org/officeDocument/2006/relationships/slide" Target="slides/slide21.xml"/><Relationship Id="rId40" Type="http://schemas.openxmlformats.org/officeDocument/2006/relationships/slide" Target="slides/slide24.xml"/><Relationship Id="rId45" Type="http://schemas.openxmlformats.org/officeDocument/2006/relationships/slide" Target="slides/slide29.xml"/><Relationship Id="rId53" Type="http://schemas.openxmlformats.org/officeDocument/2006/relationships/slide" Target="slides/slide37.xml"/><Relationship Id="rId58"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Master" Target="slideMasters/slideMaster12.xml"/><Relationship Id="rId23" Type="http://schemas.openxmlformats.org/officeDocument/2006/relationships/slide" Target="slides/slide7.xml"/><Relationship Id="rId28" Type="http://schemas.openxmlformats.org/officeDocument/2006/relationships/slide" Target="slides/slide12.xml"/><Relationship Id="rId36" Type="http://schemas.openxmlformats.org/officeDocument/2006/relationships/slide" Target="slides/slide20.xml"/><Relationship Id="rId49" Type="http://schemas.openxmlformats.org/officeDocument/2006/relationships/slide" Target="slides/slide33.xml"/><Relationship Id="rId57" Type="http://schemas.openxmlformats.org/officeDocument/2006/relationships/handoutMaster" Target="handoutMasters/handoutMaster1.xml"/><Relationship Id="rId61"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slide" Target="slides/slide3.xml"/><Relationship Id="rId31" Type="http://schemas.openxmlformats.org/officeDocument/2006/relationships/slide" Target="slides/slide15.xml"/><Relationship Id="rId44" Type="http://schemas.openxmlformats.org/officeDocument/2006/relationships/slide" Target="slides/slide28.xml"/><Relationship Id="rId52" Type="http://schemas.openxmlformats.org/officeDocument/2006/relationships/slide" Target="slides/slide36.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6.xml"/><Relationship Id="rId27" Type="http://schemas.openxmlformats.org/officeDocument/2006/relationships/slide" Target="slides/slide11.xml"/><Relationship Id="rId30" Type="http://schemas.openxmlformats.org/officeDocument/2006/relationships/slide" Target="slides/slide14.xml"/><Relationship Id="rId35" Type="http://schemas.openxmlformats.org/officeDocument/2006/relationships/slide" Target="slides/slide19.xml"/><Relationship Id="rId43" Type="http://schemas.openxmlformats.org/officeDocument/2006/relationships/slide" Target="slides/slide27.xml"/><Relationship Id="rId48" Type="http://schemas.openxmlformats.org/officeDocument/2006/relationships/slide" Target="slides/slide32.xml"/><Relationship Id="rId56" Type="http://schemas.openxmlformats.org/officeDocument/2006/relationships/notesMaster" Target="notesMasters/notesMaster1.xml"/><Relationship Id="rId8" Type="http://schemas.openxmlformats.org/officeDocument/2006/relationships/slideMaster" Target="slideMasters/slideMaster5.xml"/><Relationship Id="rId51" Type="http://schemas.openxmlformats.org/officeDocument/2006/relationships/slide" Target="slides/slide35.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1.xml"/><Relationship Id="rId25" Type="http://schemas.openxmlformats.org/officeDocument/2006/relationships/slide" Target="slides/slide9.xml"/><Relationship Id="rId33" Type="http://schemas.openxmlformats.org/officeDocument/2006/relationships/slide" Target="slides/slide17.xml"/><Relationship Id="rId38" Type="http://schemas.openxmlformats.org/officeDocument/2006/relationships/slide" Target="slides/slide22.xml"/><Relationship Id="rId46" Type="http://schemas.openxmlformats.org/officeDocument/2006/relationships/slide" Target="slides/slide30.xml"/><Relationship Id="rId5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0"/>
            <a:ext cx="4032971" cy="350532"/>
          </a:xfrm>
          <a:prstGeom prst="rect">
            <a:avLst/>
          </a:prstGeom>
        </p:spPr>
        <p:txBody>
          <a:bodyPr vert="horz" lIns="88277" tIns="44137" rIns="88277" bIns="44137" rtlCol="0"/>
          <a:lstStyle>
            <a:lvl1pPr algn="l">
              <a:defRPr sz="1200"/>
            </a:lvl1pPr>
          </a:lstStyle>
          <a:p>
            <a:endParaRPr lang="en-US"/>
          </a:p>
        </p:txBody>
      </p:sp>
      <p:sp>
        <p:nvSpPr>
          <p:cNvPr id="3" name="Date Placeholder 2"/>
          <p:cNvSpPr>
            <a:spLocks noGrp="1"/>
          </p:cNvSpPr>
          <p:nvPr>
            <p:ph type="dt" sz="quarter" idx="1"/>
          </p:nvPr>
        </p:nvSpPr>
        <p:spPr>
          <a:xfrm>
            <a:off x="5270937" y="0"/>
            <a:ext cx="4032971" cy="350532"/>
          </a:xfrm>
          <a:prstGeom prst="rect">
            <a:avLst/>
          </a:prstGeom>
        </p:spPr>
        <p:txBody>
          <a:bodyPr vert="horz" lIns="88277" tIns="44137" rIns="88277" bIns="44137" rtlCol="0"/>
          <a:lstStyle>
            <a:lvl1pPr algn="r">
              <a:defRPr sz="1200"/>
            </a:lvl1pPr>
          </a:lstStyle>
          <a:p>
            <a:fld id="{3603A3DC-285A-48EF-A6A9-13284B292DDB}" type="datetimeFigureOut">
              <a:rPr lang="en-US" smtClean="0"/>
              <a:pPr/>
              <a:t>8/9/2012</a:t>
            </a:fld>
            <a:endParaRPr lang="en-US"/>
          </a:p>
        </p:txBody>
      </p:sp>
      <p:sp>
        <p:nvSpPr>
          <p:cNvPr id="4" name="Footer Placeholder 3"/>
          <p:cNvSpPr>
            <a:spLocks noGrp="1"/>
          </p:cNvSpPr>
          <p:nvPr>
            <p:ph type="ftr" sz="quarter" idx="2"/>
          </p:nvPr>
        </p:nvSpPr>
        <p:spPr>
          <a:xfrm>
            <a:off x="2" y="6668235"/>
            <a:ext cx="4032971" cy="350532"/>
          </a:xfrm>
          <a:prstGeom prst="rect">
            <a:avLst/>
          </a:prstGeom>
        </p:spPr>
        <p:txBody>
          <a:bodyPr vert="horz" lIns="88277" tIns="44137" rIns="88277" bIns="44137" rtlCol="0" anchor="b"/>
          <a:lstStyle>
            <a:lvl1pPr algn="l">
              <a:defRPr sz="1200"/>
            </a:lvl1pPr>
          </a:lstStyle>
          <a:p>
            <a:endParaRPr lang="en-US"/>
          </a:p>
        </p:txBody>
      </p:sp>
      <p:sp>
        <p:nvSpPr>
          <p:cNvPr id="5" name="Slide Number Placeholder 4"/>
          <p:cNvSpPr>
            <a:spLocks noGrp="1"/>
          </p:cNvSpPr>
          <p:nvPr>
            <p:ph type="sldNum" sz="quarter" idx="3"/>
          </p:nvPr>
        </p:nvSpPr>
        <p:spPr>
          <a:xfrm>
            <a:off x="5270937" y="6668235"/>
            <a:ext cx="4032971" cy="350532"/>
          </a:xfrm>
          <a:prstGeom prst="rect">
            <a:avLst/>
          </a:prstGeom>
        </p:spPr>
        <p:txBody>
          <a:bodyPr vert="horz" lIns="88277" tIns="44137" rIns="88277" bIns="44137" rtlCol="0" anchor="b"/>
          <a:lstStyle>
            <a:lvl1pPr algn="r">
              <a:defRPr sz="1200"/>
            </a:lvl1pPr>
          </a:lstStyle>
          <a:p>
            <a:fld id="{31C9CEC6-6AD2-4F32-A6B2-F8D8783008D8}"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2.jpeg>
</file>

<file path=ppt/media/image20.jpeg>
</file>

<file path=ppt/media/image21.png>
</file>

<file path=ppt/media/image22.png>
</file>

<file path=ppt/media/image23.jpeg>
</file>

<file path=ppt/media/image24.jpeg>
</file>

<file path=ppt/media/image25.jpeg>
</file>

<file path=ppt/media/image26.png>
</file>

<file path=ppt/media/image27.png>
</file>

<file path=ppt/media/image28.png>
</file>

<file path=ppt/media/image29.png>
</file>

<file path=ppt/media/image3.png>
</file>

<file path=ppt/media/image30.jpeg>
</file>

<file path=ppt/media/image31.png>
</file>

<file path=ppt/media/image32.jpeg>
</file>

<file path=ppt/media/image33.png>
</file>

<file path=ppt/media/image34.jpeg>
</file>

<file path=ppt/media/image35.jpeg>
</file>

<file path=ppt/media/image36.png>
</file>

<file path=ppt/media/image37.jpeg>
</file>

<file path=ppt/media/image38.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410" name="Rectangle 2"/>
          <p:cNvSpPr>
            <a:spLocks noGrp="1" noChangeArrowheads="1"/>
          </p:cNvSpPr>
          <p:nvPr>
            <p:ph type="hdr" sz="quarter"/>
          </p:nvPr>
        </p:nvSpPr>
        <p:spPr bwMode="auto">
          <a:xfrm>
            <a:off x="2" y="0"/>
            <a:ext cx="4032971" cy="350532"/>
          </a:xfrm>
          <a:prstGeom prst="rect">
            <a:avLst/>
          </a:prstGeom>
          <a:noFill/>
          <a:ln w="9525">
            <a:noFill/>
            <a:miter lim="800000"/>
            <a:headEnd/>
            <a:tailEnd/>
          </a:ln>
          <a:effectLst/>
        </p:spPr>
        <p:txBody>
          <a:bodyPr vert="horz" wrap="square" lIns="93318" tIns="46658" rIns="93318" bIns="46658" numCol="1" anchor="t" anchorCtr="0" compatLnSpc="1">
            <a:prstTxWarp prst="textNoShape">
              <a:avLst/>
            </a:prstTxWarp>
          </a:bodyPr>
          <a:lstStyle>
            <a:lvl1pPr algn="l" defTabSz="933339">
              <a:defRPr sz="1200">
                <a:latin typeface="Arial" charset="0"/>
              </a:defRPr>
            </a:lvl1pPr>
          </a:lstStyle>
          <a:p>
            <a:pPr>
              <a:defRPr/>
            </a:pPr>
            <a:endParaRPr lang="en-US"/>
          </a:p>
        </p:txBody>
      </p:sp>
      <p:sp>
        <p:nvSpPr>
          <p:cNvPr id="17411" name="Rectangle 3"/>
          <p:cNvSpPr>
            <a:spLocks noGrp="1" noChangeArrowheads="1"/>
          </p:cNvSpPr>
          <p:nvPr>
            <p:ph type="dt" idx="1"/>
          </p:nvPr>
        </p:nvSpPr>
        <p:spPr bwMode="auto">
          <a:xfrm>
            <a:off x="5270937" y="0"/>
            <a:ext cx="4032971" cy="350532"/>
          </a:xfrm>
          <a:prstGeom prst="rect">
            <a:avLst/>
          </a:prstGeom>
          <a:noFill/>
          <a:ln w="9525">
            <a:noFill/>
            <a:miter lim="800000"/>
            <a:headEnd/>
            <a:tailEnd/>
          </a:ln>
          <a:effectLst/>
        </p:spPr>
        <p:txBody>
          <a:bodyPr vert="horz" wrap="square" lIns="93318" tIns="46658" rIns="93318" bIns="46658" numCol="1" anchor="t" anchorCtr="0" compatLnSpc="1">
            <a:prstTxWarp prst="textNoShape">
              <a:avLst/>
            </a:prstTxWarp>
          </a:bodyPr>
          <a:lstStyle>
            <a:lvl1pPr algn="r" defTabSz="933339">
              <a:defRPr sz="1200">
                <a:latin typeface="Arial" charset="0"/>
              </a:defRPr>
            </a:lvl1pPr>
          </a:lstStyle>
          <a:p>
            <a:pPr>
              <a:defRPr/>
            </a:pPr>
            <a:endParaRPr lang="en-US"/>
          </a:p>
        </p:txBody>
      </p:sp>
      <p:sp>
        <p:nvSpPr>
          <p:cNvPr id="31748" name="Rectangle 4"/>
          <p:cNvSpPr>
            <a:spLocks noGrp="1" noRot="1" noChangeAspect="1" noChangeArrowheads="1" noTextEdit="1"/>
          </p:cNvSpPr>
          <p:nvPr>
            <p:ph type="sldImg" idx="2"/>
          </p:nvPr>
        </p:nvSpPr>
        <p:spPr bwMode="auto">
          <a:xfrm>
            <a:off x="2897188" y="523875"/>
            <a:ext cx="3511550" cy="2635250"/>
          </a:xfrm>
          <a:prstGeom prst="rect">
            <a:avLst/>
          </a:prstGeom>
          <a:noFill/>
          <a:ln w="9525">
            <a:solidFill>
              <a:srgbClr val="000000"/>
            </a:solidFill>
            <a:miter lim="800000"/>
            <a:headEnd/>
            <a:tailEnd/>
          </a:ln>
        </p:spPr>
      </p:sp>
      <p:sp>
        <p:nvSpPr>
          <p:cNvPr id="17413" name="Rectangle 5"/>
          <p:cNvSpPr>
            <a:spLocks noGrp="1" noChangeArrowheads="1"/>
          </p:cNvSpPr>
          <p:nvPr>
            <p:ph type="body" sz="quarter" idx="3"/>
          </p:nvPr>
        </p:nvSpPr>
        <p:spPr bwMode="auto">
          <a:xfrm>
            <a:off x="930998" y="3334699"/>
            <a:ext cx="7443933" cy="3158268"/>
          </a:xfrm>
          <a:prstGeom prst="rect">
            <a:avLst/>
          </a:prstGeom>
          <a:noFill/>
          <a:ln w="9525">
            <a:noFill/>
            <a:miter lim="800000"/>
            <a:headEnd/>
            <a:tailEnd/>
          </a:ln>
          <a:effectLst/>
        </p:spPr>
        <p:txBody>
          <a:bodyPr vert="horz" wrap="square" lIns="93318" tIns="46658" rIns="93318" bIns="46658"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7414" name="Rectangle 6"/>
          <p:cNvSpPr>
            <a:spLocks noGrp="1" noChangeArrowheads="1"/>
          </p:cNvSpPr>
          <p:nvPr>
            <p:ph type="ftr" sz="quarter" idx="4"/>
          </p:nvPr>
        </p:nvSpPr>
        <p:spPr bwMode="auto">
          <a:xfrm>
            <a:off x="2" y="6668235"/>
            <a:ext cx="4032971" cy="350532"/>
          </a:xfrm>
          <a:prstGeom prst="rect">
            <a:avLst/>
          </a:prstGeom>
          <a:noFill/>
          <a:ln w="9525">
            <a:noFill/>
            <a:miter lim="800000"/>
            <a:headEnd/>
            <a:tailEnd/>
          </a:ln>
          <a:effectLst/>
        </p:spPr>
        <p:txBody>
          <a:bodyPr vert="horz" wrap="square" lIns="93318" tIns="46658" rIns="93318" bIns="46658" numCol="1" anchor="b" anchorCtr="0" compatLnSpc="1">
            <a:prstTxWarp prst="textNoShape">
              <a:avLst/>
            </a:prstTxWarp>
          </a:bodyPr>
          <a:lstStyle>
            <a:lvl1pPr algn="l" defTabSz="933339">
              <a:defRPr sz="1200">
                <a:latin typeface="Arial" charset="0"/>
              </a:defRPr>
            </a:lvl1pPr>
          </a:lstStyle>
          <a:p>
            <a:pPr>
              <a:defRPr/>
            </a:pPr>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29.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43.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56.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62.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67.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70.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slide" Target="../slides/slide28.xml"/><Relationship Id="rId2" Type="http://schemas.openxmlformats.org/officeDocument/2006/relationships/notesMaster" Target="../notesMasters/notesMaster1.xml"/><Relationship Id="rId1" Type="http://schemas.openxmlformats.org/officeDocument/2006/relationships/tags" Target="../tags/tag79.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30.xml.rels><?xml version="1.0" encoding="UTF-8" standalone="yes"?>
<Relationships xmlns="http://schemas.openxmlformats.org/package/2006/relationships"><Relationship Id="rId3" Type="http://schemas.openxmlformats.org/officeDocument/2006/relationships/slide" Target="../slides/slide30.xml"/><Relationship Id="rId2" Type="http://schemas.openxmlformats.org/officeDocument/2006/relationships/notesMaster" Target="../notesMasters/notesMaster1.xml"/><Relationship Id="rId1" Type="http://schemas.openxmlformats.org/officeDocument/2006/relationships/tags" Target="../tags/tag83.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slide" Target="../slides/slide34.xml"/><Relationship Id="rId2" Type="http://schemas.openxmlformats.org/officeDocument/2006/relationships/notesMaster" Target="../notesMasters/notesMaster1.xml"/><Relationship Id="rId1" Type="http://schemas.openxmlformats.org/officeDocument/2006/relationships/tags" Target="../tags/tag90.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24.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Rot="1" noChangeAspect="1" noChangeArrowheads="1" noTextEdit="1"/>
          </p:cNvSpPr>
          <p:nvPr>
            <p:ph type="sldImg"/>
          </p:nvPr>
        </p:nvSpPr>
        <p:spPr>
          <a:ln/>
        </p:spPr>
      </p:sp>
      <p:sp>
        <p:nvSpPr>
          <p:cNvPr id="17411"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Rot="1" noChangeAspect="1" noChangeArrowheads="1" noTextEdit="1"/>
          </p:cNvSpPr>
          <p:nvPr>
            <p:ph type="sldImg"/>
          </p:nvPr>
        </p:nvSpPr>
        <p:spPr>
          <a:ln/>
        </p:spPr>
      </p:sp>
      <p:sp>
        <p:nvSpPr>
          <p:cNvPr id="26627" name="Rectangle 3"/>
          <p:cNvSpPr>
            <a:spLocks noGrp="1" noChangeArrowheads="1"/>
          </p:cNvSpPr>
          <p:nvPr>
            <p:ph type="body" idx="1"/>
          </p:nvPr>
        </p:nvSpPr>
        <p:spPr>
          <a:noFill/>
          <a:ln/>
        </p:spPr>
        <p:txBody>
          <a:bodyPr/>
          <a:lstStyle/>
          <a:p>
            <a:endParaRPr lang="ja-JP" alt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custDataLst>
              <p:tags r:id="rId1"/>
            </p:custDataLst>
          </p:nvPr>
        </p:nvSpPr>
        <p:spPr>
          <a:noFill/>
          <a:ln/>
        </p:spPr>
        <p:txBody>
          <a:bodyPr/>
          <a:lstStyle/>
          <a:p>
            <a:endParaRPr lang="en-US" smtClean="0">
              <a:ea typeface="SimSun" pitchFamily="2" charset="-122"/>
            </a:endParaRPr>
          </a:p>
          <a:p>
            <a:endParaRPr lang="en-US"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Rot="1" noChangeAspect="1" noChangeArrowheads="1" noTextEdit="1"/>
          </p:cNvSpPr>
          <p:nvPr>
            <p:ph type="sldImg"/>
          </p:nvPr>
        </p:nvSpPr>
        <p:spPr>
          <a:ln/>
        </p:spPr>
      </p:sp>
      <p:sp>
        <p:nvSpPr>
          <p:cNvPr id="23555"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4"/>
          <p:cNvSpPr>
            <a:spLocks noGrp="1" noRot="1" noChangeAspect="1" noChangeArrowheads="1" noTextEdit="1"/>
          </p:cNvSpPr>
          <p:nvPr>
            <p:ph type="sldImg"/>
          </p:nvPr>
        </p:nvSpPr>
        <p:spPr>
          <a:ln/>
        </p:spPr>
      </p:sp>
      <p:sp>
        <p:nvSpPr>
          <p:cNvPr id="24579" name="Rectangle 5"/>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custDataLst>
              <p:tags r:id="rId1"/>
            </p:custDataLst>
          </p:nvPr>
        </p:nvSpPr>
        <p:spPr>
          <a:noFill/>
          <a:ln/>
        </p:spPr>
        <p:txBody>
          <a:bodyPr/>
          <a:lstStyle/>
          <a:p>
            <a:pPr eaLnBrk="1" hangingPunct="1"/>
            <a:r>
              <a:rPr lang="en-US" smtClean="0">
                <a:cs typeface="Times New Roman" pitchFamily="18" charset="0"/>
              </a:rPr>
              <a:t>The placement of the CMT columns adjacent to the I/O columns enables the highest speed I/O interfaces, including memory interfaces.</a:t>
            </a:r>
          </a:p>
          <a:p>
            <a:pPr eaLnBrk="1" hangingPunct="1"/>
            <a:r>
              <a:rPr lang="en-US" smtClean="0">
                <a:cs typeface="Times New Roman" pitchFamily="18" charset="0"/>
              </a:rPr>
              <a:t>Because the clock routing resources remain in the center of the device, dedicated routing is required between the CMT and clocking columns.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a:ln/>
        </p:spPr>
      </p:sp>
      <p:sp>
        <p:nvSpPr>
          <p:cNvPr id="26627" name="Notes Placeholder 2"/>
          <p:cNvSpPr>
            <a:spLocks noGrp="1"/>
          </p:cNvSpPr>
          <p:nvPr>
            <p:ph type="body" idx="1"/>
          </p:nvPr>
        </p:nvSpPr>
        <p:spPr>
          <a:noFill/>
          <a:ln/>
        </p:spPr>
        <p:txBody>
          <a:bodyPr/>
          <a:lstStyle/>
          <a:p>
            <a:endParaRPr lang="en-CA"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Rot="1" noChangeAspect="1" noChangeArrowheads="1" noTextEdit="1"/>
          </p:cNvSpPr>
          <p:nvPr>
            <p:ph type="sldImg"/>
          </p:nvPr>
        </p:nvSpPr>
        <p:spPr>
          <a:ln/>
        </p:spPr>
      </p:sp>
      <p:sp>
        <p:nvSpPr>
          <p:cNvPr id="27651" name="Rectangle 3"/>
          <p:cNvSpPr>
            <a:spLocks noGrp="1" noChangeArrowheads="1"/>
          </p:cNvSpPr>
          <p:nvPr>
            <p:ph type="body" idx="1"/>
          </p:nvPr>
        </p:nvSpPr>
        <p:spPr>
          <a:noFill/>
          <a:ln/>
        </p:spPr>
        <p:txBody>
          <a:bodyPr/>
          <a:lstStyle/>
          <a:p>
            <a:pPr eaLnBrk="1" hangingPunct="1"/>
            <a:endParaRPr lang="en-GB" sz="1100"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a:ln/>
        </p:spPr>
      </p:sp>
      <p:sp>
        <p:nvSpPr>
          <p:cNvPr id="28675" name="Notes Placeholder 2"/>
          <p:cNvSpPr>
            <a:spLocks noGrp="1"/>
          </p:cNvSpPr>
          <p:nvPr>
            <p:ph type="body" idx="1"/>
          </p:nvPr>
        </p:nvSpPr>
        <p:spPr>
          <a:noFill/>
          <a:ln/>
        </p:spPr>
        <p:txBody>
          <a:bodyPr/>
          <a:lstStyle/>
          <a:p>
            <a:pPr eaLnBrk="1" hangingPunct="1"/>
            <a:endParaRPr lang="en-US" sz="1100" smtClean="0"/>
          </a:p>
        </p:txBody>
      </p:sp>
      <p:sp>
        <p:nvSpPr>
          <p:cNvPr id="28676" name="Slide Number Placeholder 3"/>
          <p:cNvSpPr>
            <a:spLocks noGrp="1"/>
          </p:cNvSpPr>
          <p:nvPr>
            <p:ph type="sldNum" sz="quarter" idx="4294967295"/>
          </p:nvPr>
        </p:nvSpPr>
        <p:spPr bwMode="auto">
          <a:xfrm>
            <a:off x="5269977" y="6668148"/>
            <a:ext cx="4033836" cy="350576"/>
          </a:xfrm>
          <a:prstGeom prst="rect">
            <a:avLst/>
          </a:prstGeom>
          <a:noFill/>
          <a:ln>
            <a:miter lim="800000"/>
            <a:headEnd/>
            <a:tailEnd/>
          </a:ln>
        </p:spPr>
        <p:txBody>
          <a:bodyPr/>
          <a:lstStyle/>
          <a:p>
            <a:fld id="{8D2161C5-3BD6-44AB-A515-E7DD12A8FD5B}" type="slidenum">
              <a:rPr lang="en-US"/>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custDataLst>
              <p:tags r:id="rId1"/>
            </p:custDataLst>
          </p:nvPr>
        </p:nvSpPr>
        <p:spPr>
          <a:noFill/>
          <a:ln/>
        </p:spPr>
        <p:txBody>
          <a:bodyPr/>
          <a:lstStyle/>
          <a:p>
            <a:r>
              <a:rPr lang="en-US" smtClean="0"/>
              <a:t>The DSP slice is the same one used in the Virtex-6 FPGA.</a:t>
            </a:r>
            <a:endParaRPr lang="en-CA"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a:ln/>
        </p:spPr>
      </p:sp>
      <p:sp>
        <p:nvSpPr>
          <p:cNvPr id="30723" name="Notes Placeholder 2"/>
          <p:cNvSpPr>
            <a:spLocks noGrp="1"/>
          </p:cNvSpPr>
          <p:nvPr>
            <p:ph type="body" idx="1"/>
            <p:custDataLst>
              <p:tags r:id="rId1"/>
            </p:custDataLst>
          </p:nvPr>
        </p:nvSpPr>
        <p:spPr>
          <a:noFill/>
          <a:ln/>
        </p:spPr>
        <p:txBody>
          <a:bodyPr/>
          <a:lstStyle/>
          <a:p>
            <a:r>
              <a:rPr lang="en-US" smtClean="0"/>
              <a:t>While based on the Virtex-6 FPGA, there are some significant improvements that will be described in the “Clocking Resources” module.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Rot="1" noChangeAspect="1" noChangeArrowheads="1" noTextEdit="1"/>
          </p:cNvSpPr>
          <p:nvPr>
            <p:ph type="sldImg"/>
          </p:nvPr>
        </p:nvSpPr>
        <p:spPr>
          <a:ln/>
        </p:spPr>
      </p:sp>
      <p:sp>
        <p:nvSpPr>
          <p:cNvPr id="18435"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a:ln/>
        </p:spPr>
      </p:sp>
      <p:sp>
        <p:nvSpPr>
          <p:cNvPr id="31747" name="Notes Placeholder 2"/>
          <p:cNvSpPr>
            <a:spLocks noGrp="1"/>
          </p:cNvSpPr>
          <p:nvPr>
            <p:ph type="body" idx="1"/>
          </p:nvPr>
        </p:nvSpPr>
        <p:spPr>
          <a:noFill/>
          <a:ln/>
        </p:spPr>
        <p:txBody>
          <a:bodyPr/>
          <a:lstStyle/>
          <a:p>
            <a:endParaRPr lang="en-CA"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Rot="1" noChangeAspect="1" noChangeArrowheads="1" noTextEdit="1"/>
          </p:cNvSpPr>
          <p:nvPr>
            <p:ph type="sldImg"/>
          </p:nvPr>
        </p:nvSpPr>
        <p:spPr>
          <a:ln/>
        </p:spPr>
      </p:sp>
      <p:sp>
        <p:nvSpPr>
          <p:cNvPr id="32771" name="Rectangle 3"/>
          <p:cNvSpPr>
            <a:spLocks noGrp="1" noChangeArrowheads="1"/>
          </p:cNvSpPr>
          <p:nvPr>
            <p:ph type="body" idx="1"/>
            <p:custDataLst>
              <p:tags r:id="rId1"/>
            </p:custDataLst>
          </p:nvPr>
        </p:nvSpPr>
        <p:spPr>
          <a:noFill/>
          <a:ln/>
        </p:spPr>
        <p:txBody>
          <a:bodyPr/>
          <a:lstStyle/>
          <a:p>
            <a:r>
              <a:rPr lang="en-US" smtClean="0"/>
              <a:t>SSI is used to create the largest Virtex-7, Virtex-7XT, and Virtex-7 HT devices.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a:ln/>
        </p:spPr>
      </p:sp>
      <p:sp>
        <p:nvSpPr>
          <p:cNvPr id="33795" name="Notes Placeholder 2"/>
          <p:cNvSpPr>
            <a:spLocks noGrp="1"/>
          </p:cNvSpPr>
          <p:nvPr>
            <p:ph type="body" idx="1"/>
            <p:custDataLst>
              <p:tags r:id="rId1"/>
            </p:custDataLst>
          </p:nvPr>
        </p:nvSpPr>
        <p:spPr>
          <a:noFill/>
          <a:ln/>
        </p:spPr>
        <p:txBody>
          <a:bodyPr/>
          <a:lstStyle/>
          <a:p>
            <a:r>
              <a:rPr lang="en-US" smtClean="0"/>
              <a:t>Design ramifications of using these large devices will be discussed later in this course.</a:t>
            </a:r>
            <a:endParaRPr lang="en-CA"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a:ln/>
        </p:spPr>
      </p:sp>
      <p:sp>
        <p:nvSpPr>
          <p:cNvPr id="34819" name="Notes Placeholder 2"/>
          <p:cNvSpPr>
            <a:spLocks noGrp="1"/>
          </p:cNvSpPr>
          <p:nvPr>
            <p:ph type="body" idx="1"/>
          </p:nvPr>
        </p:nvSpPr>
        <p:spPr>
          <a:noFill/>
          <a:ln/>
        </p:spPr>
        <p:txBody>
          <a:bodyPr/>
          <a:lstStyle/>
          <a:p>
            <a:endParaRPr lang="en-US"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Rot="1" noChangeAspect="1" noChangeArrowheads="1" noTextEdit="1"/>
          </p:cNvSpPr>
          <p:nvPr>
            <p:ph type="sldImg"/>
          </p:nvPr>
        </p:nvSpPr>
        <p:spPr>
          <a:xfrm>
            <a:off x="2740025" y="319088"/>
            <a:ext cx="3813175" cy="2860675"/>
          </a:xfrm>
          <a:ln/>
        </p:spPr>
      </p:sp>
      <p:sp>
        <p:nvSpPr>
          <p:cNvPr id="35843" name="Rectangle 3"/>
          <p:cNvSpPr>
            <a:spLocks noGrp="1" noChangeArrowheads="1"/>
          </p:cNvSpPr>
          <p:nvPr>
            <p:ph type="body" idx="1"/>
          </p:nvPr>
        </p:nvSpPr>
        <p:spPr>
          <a:noFill/>
          <a:ln/>
        </p:spPr>
        <p:txBody>
          <a:bodyPr/>
          <a:lstStyle/>
          <a:p>
            <a:pPr eaLnBrk="1" hangingPunct="1"/>
            <a:endParaRPr lang="en-US"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Rot="1" noChangeAspect="1" noChangeArrowheads="1" noTextEdit="1"/>
          </p:cNvSpPr>
          <p:nvPr>
            <p:ph type="sldImg"/>
          </p:nvPr>
        </p:nvSpPr>
        <p:spPr>
          <a:ln/>
        </p:spPr>
      </p:sp>
      <p:sp>
        <p:nvSpPr>
          <p:cNvPr id="36867" name="Rectangle 3"/>
          <p:cNvSpPr>
            <a:spLocks noGrp="1" noChangeArrowheads="1"/>
          </p:cNvSpPr>
          <p:nvPr>
            <p:ph type="body" idx="1"/>
          </p:nvPr>
        </p:nvSpPr>
        <p:spPr>
          <a:noFill/>
          <a:ln/>
        </p:spPr>
        <p:txBody>
          <a:bodyPr/>
          <a:lstStyle/>
          <a:p>
            <a:endParaRPr lang="ja-JP" altLang="en-US"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ln/>
        </p:spPr>
      </p:sp>
      <p:sp>
        <p:nvSpPr>
          <p:cNvPr id="21507"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p:spPr>
        <p:txBody>
          <a:bodyPr/>
          <a:lstStyle/>
          <a:p>
            <a:endParaRPr lang="en-US"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4"/>
          <p:cNvSpPr>
            <a:spLocks noGrp="1" noRot="1" noChangeAspect="1" noChangeArrowheads="1" noTextEdit="1"/>
          </p:cNvSpPr>
          <p:nvPr>
            <p:ph type="sldImg"/>
          </p:nvPr>
        </p:nvSpPr>
        <p:spPr>
          <a:ln/>
        </p:spPr>
      </p:sp>
      <p:sp>
        <p:nvSpPr>
          <p:cNvPr id="23555" name="Rectangle 5"/>
          <p:cNvSpPr>
            <a:spLocks noGrp="1" noChangeArrowheads="1"/>
          </p:cNvSpPr>
          <p:nvPr>
            <p:ph type="body" idx="1"/>
            <p:custDataLst>
              <p:tags r:id="rId1"/>
            </p:custDataLst>
          </p:nvPr>
        </p:nvSpPr>
        <p:spPr>
          <a:noFill/>
          <a:ln/>
        </p:spPr>
        <p:txBody>
          <a:bodyPr/>
          <a:lstStyle/>
          <a:p>
            <a:r>
              <a:rPr lang="en-US" smtClean="0"/>
              <a:t>The number and type of HSSIO transceivers vary by family and device.</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3"/>
          <p:cNvSpPr>
            <a:spLocks noGrp="1" noRot="1" noChangeAspect="1" noTextEdit="1"/>
          </p:cNvSpPr>
          <p:nvPr>
            <p:ph type="sldImg"/>
          </p:nvPr>
        </p:nvSpPr>
        <p:spPr>
          <a:ln/>
        </p:spPr>
      </p:sp>
      <p:sp>
        <p:nvSpPr>
          <p:cNvPr id="24579" name="Notes Placeholder 4"/>
          <p:cNvSpPr>
            <a:spLocks noGrp="1"/>
          </p:cNvSpPr>
          <p:nvPr>
            <p:ph type="body" idx="1"/>
          </p:nvPr>
        </p:nvSpPr>
        <p:spPr>
          <a:noFill/>
          <a:ln/>
        </p:spPr>
        <p:txBody>
          <a:bodyPr/>
          <a:lstStyle/>
          <a:p>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Rot="1" noChangeAspect="1" noChangeArrowheads="1" noTextEdit="1"/>
          </p:cNvSpPr>
          <p:nvPr>
            <p:ph type="sldImg"/>
          </p:nvPr>
        </p:nvSpPr>
        <p:spPr>
          <a:ln/>
        </p:spPr>
      </p:sp>
      <p:sp>
        <p:nvSpPr>
          <p:cNvPr id="19459" name="Rectangle 3"/>
          <p:cNvSpPr>
            <a:spLocks noGrp="1" noChangeArrowheads="1"/>
          </p:cNvSpPr>
          <p:nvPr>
            <p:ph type="body" idx="1"/>
            <p:custDataLst>
              <p:tags r:id="rId1"/>
            </p:custDataLst>
          </p:nvPr>
        </p:nvSpPr>
        <p:spPr>
          <a:noFill/>
          <a:ln/>
        </p:spPr>
        <p:txBody>
          <a:bodyPr/>
          <a:lstStyle/>
          <a:p>
            <a:r>
              <a:rPr lang="en-US" smtClean="0"/>
              <a:t>The Xilinx 7 series FPGAs are a unified set of FPGA families. These families share the same underlying technology, construction, and implementation tools. </a:t>
            </a:r>
          </a:p>
          <a:p>
            <a:r>
              <a:rPr lang="en-US" smtClean="0"/>
              <a:t>The families are optimized for different price/performance points to meet all market needs. However, the unified architecture allows migration capability from one family to another.</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Rot="1" noChangeAspect="1" noChangeArrowheads="1" noTextEdit="1"/>
          </p:cNvSpPr>
          <p:nvPr>
            <p:ph type="sldImg"/>
          </p:nvPr>
        </p:nvSpPr>
        <p:spPr>
          <a:xfrm>
            <a:off x="1563666" y="525864"/>
            <a:ext cx="6178593" cy="2632922"/>
          </a:xfrm>
          <a:ln/>
        </p:spPr>
      </p:sp>
      <p:sp>
        <p:nvSpPr>
          <p:cNvPr id="25603" name="Notes Placeholder 6"/>
          <p:cNvSpPr>
            <a:spLocks noGrp="1"/>
          </p:cNvSpPr>
          <p:nvPr>
            <p:ph type="body" idx="1"/>
            <p:custDataLst>
              <p:tags r:id="rId1"/>
            </p:custDataLst>
          </p:nvPr>
        </p:nvSpPr>
        <p:spPr>
          <a:noFill/>
          <a:ln/>
        </p:spPr>
        <p:txBody>
          <a:bodyPr/>
          <a:lstStyle/>
          <a:p>
            <a:r>
              <a:rPr lang="en-IE" smtClean="0">
                <a:cs typeface="Times New Roman" pitchFamily="18" charset="0"/>
              </a:rPr>
              <a:t>The XADC is the evolution of the System Monitor in previous generations. </a:t>
            </a:r>
          </a:p>
          <a:p>
            <a:r>
              <a:rPr lang="en-IE" smtClean="0">
                <a:cs typeface="Times New Roman" pitchFamily="18" charset="0"/>
              </a:rPr>
              <a:t>Each XADC contains two ADCs with significantly increased speed and precision.</a:t>
            </a:r>
          </a:p>
          <a:p>
            <a:r>
              <a:rPr lang="en-IE" smtClean="0">
                <a:cs typeface="Times New Roman" pitchFamily="18" charset="0"/>
              </a:rPr>
              <a:t>Multiple XADC blocks exist in the larger FPGA devices.</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a:ln/>
        </p:spPr>
      </p:sp>
      <p:sp>
        <p:nvSpPr>
          <p:cNvPr id="26627" name="Notes Placeholder 2"/>
          <p:cNvSpPr>
            <a:spLocks noGrp="1"/>
          </p:cNvSpPr>
          <p:nvPr>
            <p:ph type="body" idx="1"/>
          </p:nvPr>
        </p:nvSpPr>
        <p:spPr>
          <a:noFill/>
          <a:ln/>
        </p:spPr>
        <p:txBody>
          <a:bodyPr/>
          <a:lstStyle/>
          <a:p>
            <a:endParaRPr lang="en-US"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a:ln/>
        </p:spPr>
      </p:sp>
      <p:sp>
        <p:nvSpPr>
          <p:cNvPr id="27651" name="Notes Placeholder 2"/>
          <p:cNvSpPr>
            <a:spLocks noGrp="1"/>
          </p:cNvSpPr>
          <p:nvPr>
            <p:ph type="body" idx="1"/>
          </p:nvPr>
        </p:nvSpPr>
        <p:spPr>
          <a:noFill/>
          <a:ln/>
        </p:spPr>
        <p:txBody>
          <a:bodyPr/>
          <a:lstStyle/>
          <a:p>
            <a:endParaRPr lang="en-US"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a:ln/>
        </p:spPr>
      </p:sp>
      <p:sp>
        <p:nvSpPr>
          <p:cNvPr id="28675" name="Notes Placeholder 2"/>
          <p:cNvSpPr>
            <a:spLocks noGrp="1"/>
          </p:cNvSpPr>
          <p:nvPr>
            <p:ph type="body" idx="1"/>
          </p:nvPr>
        </p:nvSpPr>
        <p:spPr>
          <a:noFill/>
          <a:ln/>
        </p:spPr>
        <p:txBody>
          <a:bodyPr/>
          <a:lstStyle/>
          <a:p>
            <a:endParaRPr lang="en-CA"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custDataLst>
              <p:tags r:id="rId1"/>
            </p:custDataLst>
          </p:nvPr>
        </p:nvSpPr>
        <p:spPr>
          <a:noFill/>
          <a:ln/>
        </p:spPr>
        <p:txBody>
          <a:bodyPr/>
          <a:lstStyle/>
          <a:p>
            <a:r>
              <a:rPr lang="en-US" smtClean="0"/>
              <a:t>Artix-7 devices will not be available in Quad Flat Pack (xQFP) packages.</a:t>
            </a:r>
            <a:endParaRPr lang="en-CA"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a:ln/>
        </p:spPr>
      </p:sp>
      <p:sp>
        <p:nvSpPr>
          <p:cNvPr id="30723" name="Notes Placeholder 2"/>
          <p:cNvSpPr>
            <a:spLocks noGrp="1"/>
          </p:cNvSpPr>
          <p:nvPr>
            <p:ph type="body" idx="1"/>
          </p:nvPr>
        </p:nvSpPr>
        <p:spPr>
          <a:noFill/>
          <a:ln/>
        </p:spPr>
        <p:txBody>
          <a:bodyPr/>
          <a:lstStyle/>
          <a:p>
            <a:endParaRPr lang="en-CA" smtClean="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a:ln/>
        </p:spPr>
      </p:sp>
      <p:sp>
        <p:nvSpPr>
          <p:cNvPr id="31747" name="Notes Placeholder 2"/>
          <p:cNvSpPr>
            <a:spLocks noGrp="1"/>
          </p:cNvSpPr>
          <p:nvPr>
            <p:ph type="body" idx="1"/>
          </p:nvPr>
        </p:nvSpPr>
        <p:spPr>
          <a:noFill/>
          <a:ln/>
        </p:spPr>
        <p:txBody>
          <a:bodyPr/>
          <a:lstStyle/>
          <a:p>
            <a:endParaRPr lang="en-US" smtClean="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a:ln/>
        </p:spPr>
      </p:sp>
      <p:sp>
        <p:nvSpPr>
          <p:cNvPr id="32771" name="Notes Placeholder 2"/>
          <p:cNvSpPr>
            <a:spLocks noGrp="1"/>
          </p:cNvSpPr>
          <p:nvPr>
            <p:ph type="body" idx="1"/>
          </p:nvPr>
        </p:nvSpPr>
        <p:spPr>
          <a:noFill/>
          <a:ln/>
        </p:spPr>
        <p:txBody>
          <a:bodyPr/>
          <a:lstStyle/>
          <a:p>
            <a:endParaRPr lang="en-US"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Rot="1" noChangeAspect="1" noChangeArrowheads="1" noTextEdit="1"/>
          </p:cNvSpPr>
          <p:nvPr>
            <p:ph type="sldImg"/>
          </p:nvPr>
        </p:nvSpPr>
        <p:spPr>
          <a:xfrm>
            <a:off x="1288968" y="319361"/>
            <a:ext cx="6715311" cy="2861037"/>
          </a:xfrm>
          <a:ln/>
        </p:spPr>
      </p:sp>
      <p:sp>
        <p:nvSpPr>
          <p:cNvPr id="33795" name="Rectangle 3"/>
          <p:cNvSpPr>
            <a:spLocks noGrp="1" noChangeArrowheads="1"/>
          </p:cNvSpPr>
          <p:nvPr>
            <p:ph type="body" idx="1"/>
          </p:nvPr>
        </p:nvSpPr>
        <p:spPr>
          <a:noFill/>
          <a:ln/>
        </p:spPr>
        <p:txBody>
          <a:bodyPr/>
          <a:lstStyle/>
          <a:p>
            <a:pPr eaLnBrk="1" hangingPunct="1"/>
            <a:endParaRPr lang="en-US" smtClean="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p:spPr>
        <p:txBody>
          <a:bodyPr/>
          <a:lstStyle/>
          <a:p>
            <a:endParaRPr lang="ja-JP" alt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a:ln/>
        </p:spPr>
      </p:sp>
      <p:sp>
        <p:nvSpPr>
          <p:cNvPr id="20483" name="Notes Placeholder 2"/>
          <p:cNvSpPr>
            <a:spLocks noGrp="1"/>
          </p:cNvSpPr>
          <p:nvPr>
            <p:ph type="body" idx="1"/>
          </p:nvPr>
        </p:nvSpPr>
        <p:spPr>
          <a:noFill/>
          <a:ln/>
        </p:spPr>
        <p:txBody>
          <a:bodyPr/>
          <a:lstStyle/>
          <a:p>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ln/>
        </p:spPr>
      </p:sp>
      <p:sp>
        <p:nvSpPr>
          <p:cNvPr id="21507" name="Rectangle 3"/>
          <p:cNvSpPr>
            <a:spLocks noGrp="1" noChangeArrowheads="1"/>
          </p:cNvSpPr>
          <p:nvPr>
            <p:ph type="body" idx="1"/>
            <p:custDataLst>
              <p:tags r:id="rId1"/>
            </p:custDataLst>
          </p:nvPr>
        </p:nvSpPr>
        <p:spPr>
          <a:noFill/>
          <a:ln/>
        </p:spPr>
        <p:txBody>
          <a:bodyPr/>
          <a:lstStyle/>
          <a:p>
            <a:r>
              <a:rPr lang="en-US" smtClean="0"/>
              <a:t>All 7 series families share the same basic building blocks. The mixture and number of these resources varies across families.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a:ln/>
        </p:spPr>
      </p:sp>
      <p:sp>
        <p:nvSpPr>
          <p:cNvPr id="22531" name="Notes Placeholder 2"/>
          <p:cNvSpPr>
            <a:spLocks noGrp="1"/>
          </p:cNvSpPr>
          <p:nvPr>
            <p:ph type="body" idx="1"/>
            <p:custDataLst>
              <p:tags r:id="rId1"/>
            </p:custDataLst>
          </p:nvPr>
        </p:nvSpPr>
        <p:spPr>
          <a:noFill/>
          <a:ln/>
        </p:spPr>
        <p:txBody>
          <a:bodyPr/>
          <a:lstStyle/>
          <a:p>
            <a:r>
              <a:rPr lang="en-US" smtClean="0"/>
              <a:t>The key to both high performance and low cost applications is reducing power. </a:t>
            </a:r>
          </a:p>
          <a:p>
            <a:r>
              <a:rPr lang="en-US" smtClean="0"/>
              <a:t>The Xilinx 7 series FPGAs include many innovations to reduce power in all FPGAs:</a:t>
            </a:r>
          </a:p>
          <a:p>
            <a:pPr>
              <a:buFontTx/>
              <a:buChar char="•"/>
            </a:pPr>
            <a:r>
              <a:rPr lang="en-US" smtClean="0"/>
              <a:t>28nm High-K Metal Gate (HKMG) process technology</a:t>
            </a:r>
          </a:p>
          <a:p>
            <a:pPr>
              <a:buFontTx/>
              <a:buChar char="•"/>
            </a:pPr>
            <a:r>
              <a:rPr lang="en-US" smtClean="0"/>
              <a:t>High Performance Low Power (HPL) library</a:t>
            </a:r>
          </a:p>
          <a:p>
            <a:pPr>
              <a:buFontTx/>
              <a:buChar char="•"/>
            </a:pPr>
            <a:r>
              <a:rPr lang="en-US" smtClean="0"/>
              <a:t>Fine grain clock gating</a:t>
            </a:r>
          </a:p>
          <a:p>
            <a:pPr>
              <a:buFontTx/>
              <a:buChar char="•"/>
            </a:pPr>
            <a:r>
              <a:rPr lang="en-US" smtClean="0"/>
              <a:t>Core voltage scaling</a:t>
            </a:r>
          </a:p>
          <a:p>
            <a:pPr>
              <a:buFontTx/>
              <a:buChar char="•"/>
            </a:pPr>
            <a:r>
              <a:rPr lang="en-US" smtClean="0"/>
              <a:t>Block RAM power-down</a:t>
            </a:r>
          </a:p>
          <a:p>
            <a:pPr>
              <a:buFontTx/>
              <a:buChar char="•"/>
            </a:pPr>
            <a:r>
              <a:rPr lang="en-US" smtClean="0"/>
              <a:t>Reduced VCCAUX and I/O pre-driver voltages</a:t>
            </a:r>
          </a:p>
          <a:p>
            <a:pPr>
              <a:buFontTx/>
              <a:buChar char="•"/>
            </a:pPr>
            <a:r>
              <a:rPr lang="en-US" smtClean="0"/>
              <a:t>I/O power saving modes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a:ln/>
        </p:spPr>
      </p:sp>
      <p:sp>
        <p:nvSpPr>
          <p:cNvPr id="23555" name="Slide Number Placeholder 3"/>
          <p:cNvSpPr>
            <a:spLocks noGrp="1"/>
          </p:cNvSpPr>
          <p:nvPr>
            <p:ph type="sldNum" sz="quarter" idx="4294967295"/>
          </p:nvPr>
        </p:nvSpPr>
        <p:spPr bwMode="auto">
          <a:xfrm>
            <a:off x="5269977" y="6668148"/>
            <a:ext cx="4033836" cy="350576"/>
          </a:xfrm>
          <a:prstGeom prst="rect">
            <a:avLst/>
          </a:prstGeom>
          <a:noFill/>
          <a:ln>
            <a:miter lim="800000"/>
            <a:headEnd/>
            <a:tailEnd/>
          </a:ln>
        </p:spPr>
        <p:txBody>
          <a:bodyPr lIns="91531" tIns="45766" rIns="91531" bIns="45766"/>
          <a:lstStyle/>
          <a:p>
            <a:fld id="{38502462-7C51-4545-91DC-0E3CAECD6F3D}" type="slidenum">
              <a:rPr lang="en-US"/>
              <a:pPr/>
              <a:t>7</a:t>
            </a:fld>
            <a:endParaRPr lang="en-US"/>
          </a:p>
        </p:txBody>
      </p:sp>
      <p:sp>
        <p:nvSpPr>
          <p:cNvPr id="23556" name="Notes Placeholder 5"/>
          <p:cNvSpPr>
            <a:spLocks noGrp="1"/>
          </p:cNvSpPr>
          <p:nvPr>
            <p:ph type="body" idx="1"/>
            <p:custDataLst>
              <p:tags r:id="rId1"/>
            </p:custDataLst>
          </p:nvPr>
        </p:nvSpPr>
        <p:spPr>
          <a:noFill/>
          <a:ln/>
        </p:spPr>
        <p:txBody>
          <a:bodyPr/>
          <a:lstStyle/>
          <a:p>
            <a:r>
              <a:rPr lang="en-US" smtClean="0"/>
              <a:t>The power reductions shown here are relative to a 40-nm device.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a:ln/>
        </p:spPr>
      </p:sp>
      <p:sp>
        <p:nvSpPr>
          <p:cNvPr id="24579" name="Notes Placeholder 2"/>
          <p:cNvSpPr>
            <a:spLocks noGrp="1"/>
          </p:cNvSpPr>
          <p:nvPr>
            <p:ph type="body" idx="1"/>
          </p:nvPr>
        </p:nvSpPr>
        <p:spPr>
          <a:noFill/>
          <a:ln/>
        </p:spPr>
        <p:txBody>
          <a:bodyPr/>
          <a:lstStyle/>
          <a:p>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Rot="1" noChangeAspect="1" noChangeArrowheads="1" noTextEdit="1"/>
          </p:cNvSpPr>
          <p:nvPr>
            <p:ph type="sldImg"/>
          </p:nvPr>
        </p:nvSpPr>
        <p:spPr>
          <a:xfrm>
            <a:off x="1288968" y="319361"/>
            <a:ext cx="6715311" cy="2861037"/>
          </a:xfrm>
          <a:ln/>
        </p:spPr>
      </p:sp>
      <p:sp>
        <p:nvSpPr>
          <p:cNvPr id="25603" name="Rectangle 3"/>
          <p:cNvSpPr>
            <a:spLocks noGrp="1" noChangeArrowheads="1"/>
          </p:cNvSpPr>
          <p:nvPr>
            <p:ph type="body" idx="1"/>
          </p:nvPr>
        </p:nvSpPr>
        <p:spPr>
          <a:noFill/>
          <a:ln/>
        </p:spPr>
        <p:txBody>
          <a:bodyPr/>
          <a:lstStyle/>
          <a:p>
            <a:pPr eaLnBrk="1" hangingPunct="1"/>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028" name="Picture 4" descr="C:\Documents and Settings\Jennifer Lockhart\Desktop\Picture2 copy.jpg"/>
          <p:cNvPicPr>
            <a:picLocks noChangeAspect="1" noChangeArrowheads="1"/>
          </p:cNvPicPr>
          <p:nvPr userDrawn="1"/>
        </p:nvPicPr>
        <p:blipFill>
          <a:blip r:embed="rId2"/>
          <a:srcRect/>
          <a:stretch>
            <a:fillRect/>
          </a:stretch>
        </p:blipFill>
        <p:spPr bwMode="auto">
          <a:xfrm>
            <a:off x="1522" y="0"/>
            <a:ext cx="9140956" cy="6858000"/>
          </a:xfrm>
          <a:prstGeom prst="rect">
            <a:avLst/>
          </a:prstGeom>
          <a:noFill/>
        </p:spPr>
      </p:pic>
      <p:sp>
        <p:nvSpPr>
          <p:cNvPr id="19462" name="Rectangle 6"/>
          <p:cNvSpPr>
            <a:spLocks noGrp="1" noChangeArrowheads="1"/>
          </p:cNvSpPr>
          <p:nvPr>
            <p:ph type="subTitle" sz="quarter" idx="1"/>
          </p:nvPr>
        </p:nvSpPr>
        <p:spPr>
          <a:xfrm>
            <a:off x="136525" y="5680630"/>
            <a:ext cx="4972050" cy="676275"/>
          </a:xfrm>
        </p:spPr>
        <p:txBody>
          <a:bodyPr lIns="91440" anchor="ctr"/>
          <a:lstStyle>
            <a:lvl1pPr marL="0" indent="0">
              <a:lnSpc>
                <a:spcPct val="90000"/>
              </a:lnSpc>
              <a:spcBef>
                <a:spcPct val="0"/>
              </a:spcBef>
              <a:buFont typeface="Wingdings" pitchFamily="2" charset="2"/>
              <a:buNone/>
              <a:defRPr>
                <a:solidFill>
                  <a:schemeClr val="tx1"/>
                </a:solidFill>
              </a:defRPr>
            </a:lvl1pPr>
          </a:lstStyle>
          <a:p>
            <a:r>
              <a:rPr lang="en-US" smtClean="0"/>
              <a:t>Click to edit Master subtitle style</a:t>
            </a:r>
            <a:endParaRPr lang="en-US" dirty="0"/>
          </a:p>
        </p:txBody>
      </p:sp>
      <p:sp>
        <p:nvSpPr>
          <p:cNvPr id="19467" name="Rectangle 11"/>
          <p:cNvSpPr>
            <a:spLocks noGrp="1" noChangeArrowheads="1"/>
          </p:cNvSpPr>
          <p:nvPr>
            <p:ph type="ctrTitle" sz="quarter"/>
          </p:nvPr>
        </p:nvSpPr>
        <p:spPr>
          <a:xfrm>
            <a:off x="125413" y="4313792"/>
            <a:ext cx="4876800" cy="1114425"/>
          </a:xfrm>
        </p:spPr>
        <p:txBody>
          <a:bodyPr lIns="91440"/>
          <a:lstStyle>
            <a:lvl1pPr>
              <a:lnSpc>
                <a:spcPct val="100000"/>
              </a:lnSpc>
              <a:defRPr>
                <a:solidFill>
                  <a:schemeClr val="bg2"/>
                </a:solidFill>
              </a:defRPr>
            </a:lvl1pPr>
          </a:lstStyle>
          <a:p>
            <a:r>
              <a:rPr lang="en-US" smtClean="0"/>
              <a:t>Click to edit Master title style</a:t>
            </a:r>
            <a:endParaRPr lang="en-US" dirty="0"/>
          </a:p>
        </p:txBody>
      </p:sp>
      <p:pic>
        <p:nvPicPr>
          <p:cNvPr id="8" name="Picture 7" descr="All_Programmable_Lock_up.jpg"/>
          <p:cNvPicPr>
            <a:picLocks noChangeAspect="1"/>
          </p:cNvPicPr>
          <p:nvPr userDrawn="1"/>
        </p:nvPicPr>
        <p:blipFill>
          <a:blip r:embed="rId3">
            <a:clrChange>
              <a:clrFrom>
                <a:srgbClr val="FFFFFF"/>
              </a:clrFrom>
              <a:clrTo>
                <a:srgbClr val="FFFFFF">
                  <a:alpha val="0"/>
                </a:srgbClr>
              </a:clrTo>
            </a:clrChange>
          </a:blip>
          <a:stretch>
            <a:fillRect/>
          </a:stretch>
        </p:blipFill>
        <p:spPr>
          <a:xfrm>
            <a:off x="4146172" y="1068534"/>
            <a:ext cx="4344270" cy="1307592"/>
          </a:xfrm>
          <a:prstGeom prst="rect">
            <a:avLst/>
          </a:prstGeom>
        </p:spPr>
      </p:pic>
      <p:sp>
        <p:nvSpPr>
          <p:cNvPr id="9" name="Footer Placeholder 16"/>
          <p:cNvSpPr>
            <a:spLocks noGrp="1"/>
          </p:cNvSpPr>
          <p:nvPr>
            <p:ph type="ftr" sz="quarter" idx="3"/>
          </p:nvPr>
        </p:nvSpPr>
        <p:spPr>
          <a:xfrm>
            <a:off x="3124200" y="6579165"/>
            <a:ext cx="2895600" cy="246888"/>
          </a:xfrm>
          <a:prstGeom prst="rect">
            <a:avLst/>
          </a:prstGeom>
        </p:spPr>
        <p:txBody>
          <a:bodyPr vert="horz" lIns="91440" tIns="45720" rIns="91440" bIns="45720" rtlCol="0" anchor="ctr"/>
          <a:lstStyle>
            <a:lvl1pPr algn="ctr">
              <a:defRPr sz="1000">
                <a:solidFill>
                  <a:schemeClr val="tx1"/>
                </a:solidFill>
              </a:defRPr>
            </a:lvl1pPr>
          </a:lstStyle>
          <a:p>
            <a:r>
              <a:rPr lang="en-US" dirty="0" smtClean="0"/>
              <a:t>© Copyright 2012 Xilinx</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33646" cy="4268337"/>
          </a:xfrm>
        </p:spPr>
        <p:txBody>
          <a:bodyPr/>
          <a:lst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2"/>
              </a:buBlip>
              <a:defRPr lang="en-US" sz="2000" b="1" dirty="0" smtClean="0">
                <a:solidFill>
                  <a:schemeClr val="accent4"/>
                </a:solidFill>
                <a:latin typeface="+mn-lt"/>
                <a:ea typeface="+mn-ea"/>
                <a:cs typeface="+mn-cs"/>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Rectangle 23"/>
          <p:cNvSpPr>
            <a:spLocks noGrp="1" noChangeArrowheads="1"/>
          </p:cNvSpPr>
          <p:nvPr>
            <p:ph type="sldNum" sz="quarter" idx="10"/>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lang="en-US" dirty="0" smtClean="0"/>
              <a:t>Page </a:t>
            </a:r>
            <a:fld id="{060BD193-E118-4B16-863C-C8C12C675E3E}" type="slidenum">
              <a:rPr lang="en-US" smtClean="0"/>
              <a:pPr>
                <a:defRPr/>
              </a:pPr>
              <a:t>‹#›</a:t>
            </a:fld>
            <a:endParaRPr lang="en-US" dirty="0"/>
          </a:p>
        </p:txBody>
      </p:sp>
      <p:sp>
        <p:nvSpPr>
          <p:cNvPr id="5" name="Title 4"/>
          <p:cNvSpPr>
            <a:spLocks noGrp="1"/>
          </p:cNvSpPr>
          <p:nvPr>
            <p:ph type="title"/>
          </p:nvPr>
        </p:nvSpPr>
        <p:spPr>
          <a:xfrm>
            <a:off x="457200" y="209550"/>
            <a:ext cx="8229600" cy="1143000"/>
          </a:xfrm>
          <a:noFill/>
          <a:ln w="9525">
            <a:noFill/>
            <a:miter lim="800000"/>
            <a:headEnd/>
            <a:tailEnd/>
          </a:ln>
        </p:spPr>
        <p:txBody>
          <a:bodyPr vert="horz" wrap="square" lIns="0" tIns="45720" rIns="91440" bIns="45720" numCol="1" anchor="t" anchorCtr="0" compatLnSpc="1">
            <a:prstTxWarp prst="textNoShape">
              <a:avLst/>
            </a:prstTxWarp>
          </a:bodyPr>
          <a:lstStyle>
            <a:lvl1pPr>
              <a:lnSpc>
                <a:spcPct val="98000"/>
              </a:lnSpc>
              <a:defRPr lang="en-US" sz="2800" b="1" dirty="0">
                <a:solidFill>
                  <a:schemeClr val="bg2"/>
                </a:solidFill>
                <a:latin typeface="+mj-lt"/>
                <a:ea typeface="+mj-ea"/>
                <a:cs typeface="+mj-cs"/>
              </a:defRPr>
            </a:lvl1pPr>
          </a:lstStyle>
          <a:p>
            <a:pPr lvl="0" algn="l" rtl="0" eaLnBrk="0" fontAlgn="base" hangingPunct="0">
              <a:lnSpc>
                <a:spcPct val="98000"/>
              </a:lnSpc>
              <a:spcBef>
                <a:spcPct val="0"/>
              </a:spcBef>
              <a:spcAft>
                <a:spcPct val="0"/>
              </a:spcAft>
            </a:pPr>
            <a:r>
              <a:rPr lang="en-US" smtClean="0"/>
              <a:t>Click to edit Master title style</a:t>
            </a:r>
            <a:endParaRPr lang="en-US" dirty="0"/>
          </a:p>
        </p:txBody>
      </p:sp>
      <p:sp>
        <p:nvSpPr>
          <p:cNvPr id="6" name="Footer Placeholder 16"/>
          <p:cNvSpPr>
            <a:spLocks noGrp="1"/>
          </p:cNvSpPr>
          <p:nvPr>
            <p:ph type="ftr" sz="quarter" idx="3"/>
          </p:nvPr>
        </p:nvSpPr>
        <p:spPr>
          <a:xfrm>
            <a:off x="3124200" y="6579165"/>
            <a:ext cx="2895600" cy="246888"/>
          </a:xfrm>
          <a:prstGeom prst="rect">
            <a:avLst/>
          </a:prstGeom>
        </p:spPr>
        <p:txBody>
          <a:bodyPr vert="horz" lIns="91440" tIns="45720" rIns="91440" bIns="45720" rtlCol="0" anchor="ctr"/>
          <a:lstStyle>
            <a:lvl1pPr algn="ctr">
              <a:defRPr sz="1000">
                <a:solidFill>
                  <a:schemeClr val="tx1"/>
                </a:solidFill>
              </a:defRPr>
            </a:lvl1pPr>
          </a:lstStyle>
          <a:p>
            <a:r>
              <a:rPr lang="en-US" dirty="0" smtClean="0"/>
              <a:t>© Copyright 2012 Xilinx</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6" name="Rectangle 5"/>
          <p:cNvSpPr/>
          <p:nvPr userDrawn="1"/>
        </p:nvSpPr>
        <p:spPr bwMode="auto">
          <a:xfrm>
            <a:off x="0" y="0"/>
            <a:ext cx="9144000" cy="1238250"/>
          </a:xfrm>
          <a:prstGeom prst="rect">
            <a:avLst/>
          </a:prstGeom>
          <a:solidFill>
            <a:schemeClr val="bg1"/>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smtClean="0">
              <a:solidFill>
                <a:srgbClr val="000000"/>
              </a:solidFill>
            </a:endParaRPr>
          </a:p>
        </p:txBody>
      </p:sp>
      <p:grpSp>
        <p:nvGrpSpPr>
          <p:cNvPr id="9" name="Group 8"/>
          <p:cNvGrpSpPr/>
          <p:nvPr userDrawn="1"/>
        </p:nvGrpSpPr>
        <p:grpSpPr>
          <a:xfrm>
            <a:off x="0" y="-1"/>
            <a:ext cx="9144000" cy="200025"/>
            <a:chOff x="0" y="-1"/>
            <a:chExt cx="9144000" cy="200025"/>
          </a:xfrm>
        </p:grpSpPr>
        <p:sp>
          <p:nvSpPr>
            <p:cNvPr id="10" name="Rectangle 9"/>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smtClean="0">
                <a:solidFill>
                  <a:srgbClr val="000000"/>
                </a:solidFill>
              </a:endParaRPr>
            </a:p>
          </p:txBody>
        </p:sp>
        <p:pic>
          <p:nvPicPr>
            <p:cNvPr id="11"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5" name="Title 4"/>
          <p:cNvSpPr>
            <a:spLocks noGrp="1"/>
          </p:cNvSpPr>
          <p:nvPr>
            <p:ph type="title"/>
          </p:nvPr>
        </p:nvSpPr>
        <p:spPr>
          <a:xfrm>
            <a:off x="457200" y="209550"/>
            <a:ext cx="8229600" cy="1143000"/>
          </a:xfrm>
          <a:noFill/>
          <a:ln w="9525">
            <a:noFill/>
            <a:miter lim="800000"/>
            <a:headEnd/>
            <a:tailEnd/>
          </a:ln>
        </p:spPr>
        <p:txBody>
          <a:bodyPr vert="horz" wrap="square" lIns="0" tIns="45720" rIns="91440" bIns="45720" numCol="1" anchor="t" anchorCtr="0" compatLnSpc="1">
            <a:prstTxWarp prst="textNoShape">
              <a:avLst/>
            </a:prstTxWarp>
          </a:bodyPr>
          <a:lstStyle>
            <a:lvl1pPr>
              <a:defRPr lang="en-US" sz="2800" b="1" dirty="0">
                <a:solidFill>
                  <a:schemeClr val="bg2"/>
                </a:solidFill>
                <a:latin typeface="+mj-lt"/>
                <a:ea typeface="+mj-ea"/>
                <a:cs typeface="+mj-cs"/>
              </a:defRPr>
            </a:lvl1pPr>
          </a:lstStyle>
          <a:p>
            <a:pPr lvl="0" algn="l" rtl="0" eaLnBrk="0" fontAlgn="base" hangingPunct="0">
              <a:lnSpc>
                <a:spcPct val="98000"/>
              </a:lnSpc>
              <a:spcBef>
                <a:spcPct val="0"/>
              </a:spcBef>
              <a:spcAft>
                <a:spcPct val="0"/>
              </a:spcAft>
            </a:pPr>
            <a:r>
              <a:rPr lang="en-US" smtClean="0"/>
              <a:t>Click to edit Master title style</a:t>
            </a:r>
            <a:endParaRPr lang="en-US" dirty="0"/>
          </a:p>
        </p:txBody>
      </p:sp>
      <p:sp>
        <p:nvSpPr>
          <p:cNvPr id="4" name="Rectangle 23"/>
          <p:cNvSpPr>
            <a:spLocks noGrp="1" noChangeArrowheads="1"/>
          </p:cNvSpPr>
          <p:nvPr>
            <p:ph type="sldNum" sz="quarter" idx="10"/>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lang="en-US" smtClean="0"/>
              <a:t>Page </a:t>
            </a:r>
            <a:fld id="{060BD193-E118-4B16-863C-C8C12C675E3E}" type="slidenum">
              <a:rPr lang="en-US" smtClean="0"/>
              <a:pPr>
                <a:defRPr/>
              </a:pPr>
              <a:t>‹#›</a:t>
            </a:fld>
            <a:endParaRPr lang="en-US" dirty="0"/>
          </a:p>
        </p:txBody>
      </p:sp>
      <p:sp>
        <p:nvSpPr>
          <p:cNvPr id="8" name="Footer Placeholder 16"/>
          <p:cNvSpPr>
            <a:spLocks noGrp="1"/>
          </p:cNvSpPr>
          <p:nvPr>
            <p:ph type="ftr" sz="quarter" idx="3"/>
          </p:nvPr>
        </p:nvSpPr>
        <p:spPr>
          <a:xfrm>
            <a:off x="3124200" y="6579165"/>
            <a:ext cx="2895600" cy="246888"/>
          </a:xfrm>
          <a:prstGeom prst="rect">
            <a:avLst/>
          </a:prstGeom>
        </p:spPr>
        <p:txBody>
          <a:bodyPr vert="horz" lIns="91440" tIns="45720" rIns="91440" bIns="45720" rtlCol="0" anchor="ctr"/>
          <a:lstStyle>
            <a:lvl1pPr algn="ctr">
              <a:defRPr sz="1000">
                <a:solidFill>
                  <a:schemeClr val="tx1"/>
                </a:solidFill>
              </a:defRPr>
            </a:lvl1pPr>
          </a:lstStyle>
          <a:p>
            <a:r>
              <a:rPr lang="en-US" dirty="0" smtClean="0"/>
              <a:t>© Copyright 2012 Xilinx</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3810000" cy="4525963"/>
          </a:xfrm>
          <a:noFill/>
          <a:ln w="9525">
            <a:noFill/>
            <a:miter lim="800000"/>
            <a:headEnd/>
            <a:tailEnd/>
          </a:ln>
        </p:spPr>
        <p:txBody>
          <a:bodyPr vert="horz" wrap="square" lIns="0" tIns="45720" rIns="91440" bIns="45720" numCol="1" anchor="t" anchorCtr="0" compatLnSpc="1">
            <a:prstTxWarp prst="textNoShape">
              <a:avLst/>
            </a:prstTxWarp>
          </a:bodyPr>
          <a:lstStyle>
            <a:lvl1pPr algn="l" rtl="0" eaLnBrk="0" fontAlgn="base" hangingPunct="0">
              <a:lnSpc>
                <a:spcPct val="110000"/>
              </a:lnSpc>
              <a:spcBef>
                <a:spcPct val="20000"/>
              </a:spcBef>
              <a:spcAft>
                <a:spcPct val="0"/>
              </a:spcAft>
              <a:defRPr lang="en-US" sz="2000" b="1" dirty="0" smtClean="0">
                <a:solidFill>
                  <a:schemeClr val="accent4"/>
                </a:solidFill>
                <a:latin typeface="+mn-lt"/>
                <a:ea typeface="+mn-ea"/>
                <a:cs typeface="+mn-cs"/>
              </a:defRPr>
            </a:lvl1pPr>
            <a:lvl2pPr algn="l" rtl="0" eaLnBrk="0" fontAlgn="base" hangingPunct="0">
              <a:lnSpc>
                <a:spcPct val="110000"/>
              </a:lnSpc>
              <a:spcBef>
                <a:spcPct val="20000"/>
              </a:spcBef>
              <a:spcAft>
                <a:spcPct val="0"/>
              </a:spcAft>
              <a:defRPr lang="en-US" sz="1800" b="0" dirty="0" smtClean="0">
                <a:solidFill>
                  <a:schemeClr val="tx1"/>
                </a:solidFill>
                <a:latin typeface="+mn-lt"/>
                <a:ea typeface="+mn-ea"/>
                <a:cs typeface="+mn-cs"/>
              </a:defRPr>
            </a:lvl2pPr>
            <a:lvl3pPr algn="l" rtl="0" eaLnBrk="0" fontAlgn="base" hangingPunct="0">
              <a:lnSpc>
                <a:spcPct val="110000"/>
              </a:lnSpc>
              <a:spcBef>
                <a:spcPct val="20000"/>
              </a:spcBef>
              <a:spcAft>
                <a:spcPct val="0"/>
              </a:spcAft>
              <a:defRPr lang="en-US" sz="1600" b="0" dirty="0" smtClean="0">
                <a:solidFill>
                  <a:schemeClr val="tx1"/>
                </a:solidFill>
                <a:latin typeface="+mn-lt"/>
                <a:ea typeface="+mn-ea"/>
                <a:cs typeface="+mn-cs"/>
              </a:defRPr>
            </a:lvl3pPr>
            <a:lvl4pPr algn="l" rtl="0" eaLnBrk="0" fontAlgn="base" hangingPunct="0">
              <a:lnSpc>
                <a:spcPct val="110000"/>
              </a:lnSpc>
              <a:spcBef>
                <a:spcPct val="20000"/>
              </a:spcBef>
              <a:spcAft>
                <a:spcPct val="0"/>
              </a:spcAft>
              <a:defRPr lang="en-US" sz="1600" b="0" dirty="0" smtClean="0">
                <a:solidFill>
                  <a:schemeClr val="tx1"/>
                </a:solidFill>
                <a:latin typeface="+mn-lt"/>
                <a:ea typeface="+mn-ea"/>
                <a:cs typeface="+mn-cs"/>
              </a:defRPr>
            </a:lvl4pPr>
            <a:lvl5pPr algn="l" rtl="0" eaLnBrk="0" fontAlgn="base" hangingPunct="0">
              <a:lnSpc>
                <a:spcPct val="110000"/>
              </a:lnSpc>
              <a:spcBef>
                <a:spcPct val="20000"/>
              </a:spcBef>
              <a:spcAft>
                <a:spcPct val="0"/>
              </a:spcAft>
              <a:defRPr lang="en-US" sz="1600" b="0" dirty="0">
                <a:solidFill>
                  <a:schemeClr val="tx1"/>
                </a:solidFill>
                <a:latin typeface="+mn-lt"/>
                <a:ea typeface="+mn-ea"/>
                <a:cs typeface="+mn-cs"/>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half" idx="2"/>
          </p:nvPr>
        </p:nvSpPr>
        <p:spPr>
          <a:xfrm>
            <a:off x="4848476" y="1600200"/>
            <a:ext cx="3852612" cy="4525963"/>
          </a:xfrm>
          <a:noFill/>
          <a:ln w="9525">
            <a:noFill/>
            <a:miter lim="800000"/>
            <a:headEnd/>
            <a:tailEnd/>
          </a:ln>
        </p:spPr>
        <p:txBody>
          <a:bodyPr vert="horz" wrap="square" lIns="0" tIns="45720" rIns="91440" bIns="45720" numCol="1" anchor="t" anchorCtr="0" compatLnSpc="1">
            <a:prstTxWarp prst="textNoShape">
              <a:avLst/>
            </a:prstTxWarp>
          </a:bodyPr>
          <a:lstStyle>
            <a:lvl1pPr algn="l" rtl="0" eaLnBrk="0" fontAlgn="base" hangingPunct="0">
              <a:lnSpc>
                <a:spcPct val="110000"/>
              </a:lnSpc>
              <a:spcBef>
                <a:spcPct val="20000"/>
              </a:spcBef>
              <a:spcAft>
                <a:spcPct val="0"/>
              </a:spcAft>
              <a:defRPr lang="en-US" sz="2000" b="1" smtClean="0">
                <a:solidFill>
                  <a:schemeClr val="accent4"/>
                </a:solidFill>
                <a:latin typeface="+mn-lt"/>
                <a:ea typeface="+mn-ea"/>
                <a:cs typeface="+mn-cs"/>
              </a:defRPr>
            </a:lvl1pPr>
            <a:lvl2pPr algn="l" rtl="0" eaLnBrk="0" fontAlgn="base" hangingPunct="0">
              <a:lnSpc>
                <a:spcPct val="110000"/>
              </a:lnSpc>
              <a:spcBef>
                <a:spcPct val="20000"/>
              </a:spcBef>
              <a:spcAft>
                <a:spcPct val="0"/>
              </a:spcAft>
              <a:defRPr lang="en-US" sz="1800" b="0" smtClean="0">
                <a:solidFill>
                  <a:schemeClr val="tx1"/>
                </a:solidFill>
                <a:latin typeface="+mn-lt"/>
                <a:ea typeface="+mn-ea"/>
                <a:cs typeface="+mn-cs"/>
              </a:defRPr>
            </a:lvl2pPr>
            <a:lvl3pPr algn="l" rtl="0" eaLnBrk="0" fontAlgn="base" hangingPunct="0">
              <a:lnSpc>
                <a:spcPct val="110000"/>
              </a:lnSpc>
              <a:spcBef>
                <a:spcPct val="20000"/>
              </a:spcBef>
              <a:spcAft>
                <a:spcPct val="0"/>
              </a:spcAft>
              <a:defRPr lang="en-US" sz="1600" b="0" smtClean="0">
                <a:solidFill>
                  <a:schemeClr val="tx1"/>
                </a:solidFill>
                <a:latin typeface="+mn-lt"/>
                <a:ea typeface="+mn-ea"/>
                <a:cs typeface="+mn-cs"/>
              </a:defRPr>
            </a:lvl3pPr>
            <a:lvl4pPr algn="l" rtl="0" eaLnBrk="0" fontAlgn="base" hangingPunct="0">
              <a:lnSpc>
                <a:spcPct val="110000"/>
              </a:lnSpc>
              <a:spcBef>
                <a:spcPct val="20000"/>
              </a:spcBef>
              <a:spcAft>
                <a:spcPct val="0"/>
              </a:spcAft>
              <a:defRPr lang="en-US" sz="1600" b="0" smtClean="0">
                <a:solidFill>
                  <a:schemeClr val="tx1"/>
                </a:solidFill>
                <a:latin typeface="+mn-lt"/>
                <a:ea typeface="+mn-ea"/>
                <a:cs typeface="+mn-cs"/>
              </a:defRPr>
            </a:lvl4pPr>
            <a:lvl5pPr algn="l" rtl="0" eaLnBrk="0" fontAlgn="base" hangingPunct="0">
              <a:lnSpc>
                <a:spcPct val="110000"/>
              </a:lnSpc>
              <a:spcBef>
                <a:spcPct val="20000"/>
              </a:spcBef>
              <a:spcAft>
                <a:spcPct val="0"/>
              </a:spcAft>
              <a:defRPr lang="en-US" sz="1600" b="0">
                <a:solidFill>
                  <a:schemeClr val="tx1"/>
                </a:solidFill>
                <a:latin typeface="+mn-lt"/>
                <a:ea typeface="+mn-ea"/>
                <a:cs typeface="+mn-cs"/>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5" name="Rectangle 23"/>
          <p:cNvSpPr>
            <a:spLocks noGrp="1" noChangeArrowheads="1"/>
          </p:cNvSpPr>
          <p:nvPr>
            <p:ph type="sldNum" sz="quarter" idx="10"/>
          </p:nvPr>
        </p:nvSpPr>
        <p:spPr>
          <a:xfrm>
            <a:off x="457200" y="6577013"/>
            <a:ext cx="838200" cy="244475"/>
          </a:xfrm>
          <a:prstGeom prst="rect">
            <a:avLst/>
          </a:prstGeom>
          <a:ln/>
        </p:spPr>
        <p:txBody>
          <a:bodyPr/>
          <a:lstStyle>
            <a:lvl1pPr>
              <a:defRPr/>
            </a:lvl1pPr>
          </a:lstStyle>
          <a:p>
            <a:pPr>
              <a:defRPr/>
            </a:pPr>
            <a:r>
              <a:rPr lang="en-US" dirty="0"/>
              <a:t>Page </a:t>
            </a:r>
            <a:fld id="{99D29FBF-A473-46DA-BC14-675AC1C8F9A5}" type="slidenum">
              <a:rPr lang="en-US"/>
              <a:pPr>
                <a:defRPr/>
              </a:pPr>
              <a:t>‹#›</a:t>
            </a:fld>
            <a:endParaRPr lang="en-US" dirty="0"/>
          </a:p>
        </p:txBody>
      </p:sp>
      <p:sp>
        <p:nvSpPr>
          <p:cNvPr id="6" name="Footer Placeholder 16"/>
          <p:cNvSpPr>
            <a:spLocks noGrp="1"/>
          </p:cNvSpPr>
          <p:nvPr>
            <p:ph type="ftr" sz="quarter" idx="3"/>
          </p:nvPr>
        </p:nvSpPr>
        <p:spPr>
          <a:xfrm>
            <a:off x="3124200" y="6579165"/>
            <a:ext cx="2895600" cy="246888"/>
          </a:xfrm>
          <a:prstGeom prst="rect">
            <a:avLst/>
          </a:prstGeom>
        </p:spPr>
        <p:txBody>
          <a:bodyPr vert="horz" lIns="91440" tIns="45720" rIns="91440" bIns="45720" rtlCol="0" anchor="ctr"/>
          <a:lstStyle>
            <a:lvl1pPr algn="ctr">
              <a:defRPr sz="1000">
                <a:solidFill>
                  <a:schemeClr val="tx1"/>
                </a:solidFill>
              </a:defRPr>
            </a:lvl1pPr>
          </a:lstStyle>
          <a:p>
            <a:r>
              <a:rPr lang="en-US" dirty="0" smtClean="0"/>
              <a:t>© Copyright 2012 Xilinx</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23"/>
          <p:cNvSpPr>
            <a:spLocks noGrp="1" noChangeArrowheads="1"/>
          </p:cNvSpPr>
          <p:nvPr>
            <p:ph type="sldNum" sz="quarter" idx="10"/>
          </p:nvPr>
        </p:nvSpPr>
        <p:spPr>
          <a:xfrm>
            <a:off x="457200" y="6577013"/>
            <a:ext cx="838200" cy="244475"/>
          </a:xfrm>
          <a:prstGeom prst="rect">
            <a:avLst/>
          </a:prstGeom>
          <a:ln/>
        </p:spPr>
        <p:txBody>
          <a:bodyPr/>
          <a:lstStyle>
            <a:lvl1pPr>
              <a:defRPr/>
            </a:lvl1pPr>
          </a:lstStyle>
          <a:p>
            <a:pPr>
              <a:defRPr/>
            </a:pPr>
            <a:r>
              <a:rPr lang="en-US"/>
              <a:t>Page </a:t>
            </a:r>
            <a:fld id="{48005198-8FB0-4BE5-A5FF-99FA69737174}" type="slidenum">
              <a:rPr lang="en-US"/>
              <a:pPr>
                <a:defRPr/>
              </a:pPr>
              <a:t>‹#›</a:t>
            </a:fld>
            <a:endParaRPr lang="en-US"/>
          </a:p>
        </p:txBody>
      </p:sp>
      <p:sp>
        <p:nvSpPr>
          <p:cNvPr id="4" name="Footer Placeholder 16"/>
          <p:cNvSpPr>
            <a:spLocks noGrp="1"/>
          </p:cNvSpPr>
          <p:nvPr>
            <p:ph type="ftr" sz="quarter" idx="3"/>
          </p:nvPr>
        </p:nvSpPr>
        <p:spPr>
          <a:xfrm>
            <a:off x="3124200" y="6579165"/>
            <a:ext cx="2895600" cy="246888"/>
          </a:xfrm>
          <a:prstGeom prst="rect">
            <a:avLst/>
          </a:prstGeom>
        </p:spPr>
        <p:txBody>
          <a:bodyPr vert="horz" lIns="91440" tIns="45720" rIns="91440" bIns="45720" rtlCol="0" anchor="ctr"/>
          <a:lstStyle>
            <a:lvl1pPr algn="ctr">
              <a:defRPr sz="1000">
                <a:solidFill>
                  <a:schemeClr val="tx1"/>
                </a:solidFill>
              </a:defRPr>
            </a:lvl1pPr>
          </a:lstStyle>
          <a:p>
            <a:r>
              <a:rPr lang="en-US" dirty="0" smtClean="0"/>
              <a:t>© Copyright 2012 Xilinx</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jpe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heme" Target="../theme/theme10.xml"/><Relationship Id="rId4" Type="http://schemas.openxmlformats.org/officeDocument/2006/relationships/image" Target="../media/image3.pn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theme" Target="../theme/theme12.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theme" Target="../theme/theme13.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heme" Target="../theme/theme2.xml"/><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heme" Target="../theme/theme3.xml"/><Relationship Id="rId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heme" Target="../theme/theme4.xml"/><Relationship Id="rId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heme" Target="../theme/theme5.xml"/><Relationship Id="rId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heme" Target="../theme/theme6.xml"/><Relationship Id="rId4" Type="http://schemas.openxmlformats.org/officeDocument/2006/relationships/image" Target="../media/image3.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heme" Target="../theme/theme7.xml"/><Relationship Id="rId4" Type="http://schemas.openxmlformats.org/officeDocument/2006/relationships/image" Target="../media/image3.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heme" Target="../theme/theme8.xml"/><Relationship Id="rId4" Type="http://schemas.openxmlformats.org/officeDocument/2006/relationships/image" Target="../media/image3.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theme" Target="../theme/theme9.xml"/><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13" name="Group 12"/>
          <p:cNvGrpSpPr/>
          <p:nvPr/>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8"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smtClean="0"/>
              <a:t>Click to edit Master title style</a:t>
            </a:r>
            <a:endParaRPr lang="en-US" dirty="0" smtClean="0"/>
          </a:p>
        </p:txBody>
      </p:sp>
      <p:sp>
        <p:nvSpPr>
          <p:cNvPr id="2052" name="Rectangle 10"/>
          <p:cNvSpPr>
            <a:spLocks noGrp="1" noChangeArrowheads="1"/>
          </p:cNvSpPr>
          <p:nvPr>
            <p:ph type="body" idx="1"/>
          </p:nvPr>
        </p:nvSpPr>
        <p:spPr bwMode="auto">
          <a:xfrm>
            <a:off x="457200" y="1600200"/>
            <a:ext cx="8225554"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p:ph type="sldNum" sz="quarter" idx="4"/>
          </p:nvPr>
        </p:nvSpPr>
        <p:spPr>
          <a:xfrm>
            <a:off x="457200" y="6580372"/>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lang="en-US" smtClean="0"/>
              <a:t>Page </a:t>
            </a:r>
            <a:fld id="{060BD193-E118-4B16-863C-C8C12C675E3E}" type="slidenum">
              <a:rPr lang="en-US" smtClean="0"/>
              <a:pPr>
                <a:defRPr/>
              </a:pPr>
              <a:t>‹#›</a:t>
            </a:fld>
            <a:endParaRPr lang="en-US" dirty="0"/>
          </a:p>
        </p:txBody>
      </p:sp>
      <p:pic>
        <p:nvPicPr>
          <p:cNvPr id="16" name="Picture 15" descr="All_Programmable_Text_FINAL.jpg"/>
          <p:cNvPicPr>
            <a:picLocks noChangeAspect="1"/>
          </p:cNvPicPr>
          <p:nvPr/>
        </p:nvPicPr>
        <p:blipFill>
          <a:blip r:embed="rId9"/>
          <a:stretch>
            <a:fillRect/>
          </a:stretch>
        </p:blipFill>
        <p:spPr>
          <a:xfrm>
            <a:off x="5922580" y="6623976"/>
            <a:ext cx="3108960" cy="157267"/>
          </a:xfrm>
          <a:prstGeom prst="rect">
            <a:avLst/>
          </a:prstGeom>
        </p:spPr>
      </p:pic>
      <p:sp>
        <p:nvSpPr>
          <p:cNvPr id="17" name="Footer Placeholder 16"/>
          <p:cNvSpPr>
            <a:spLocks noGrp="1"/>
          </p:cNvSpPr>
          <p:nvPr>
            <p:ph type="ftr" sz="quarter" idx="3"/>
          </p:nvPr>
        </p:nvSpPr>
        <p:spPr>
          <a:xfrm>
            <a:off x="3124200" y="6579165"/>
            <a:ext cx="2895600" cy="246888"/>
          </a:xfrm>
          <a:prstGeom prst="rect">
            <a:avLst/>
          </a:prstGeom>
        </p:spPr>
        <p:txBody>
          <a:bodyPr vert="horz" lIns="91440" tIns="45720" rIns="91440" bIns="45720" rtlCol="0" anchor="ctr"/>
          <a:lstStyle>
            <a:lvl1pPr algn="ctr">
              <a:defRPr sz="1000">
                <a:solidFill>
                  <a:schemeClr val="tx1"/>
                </a:solidFill>
              </a:defRPr>
            </a:lvl1pPr>
          </a:lstStyle>
          <a:p>
            <a:r>
              <a:rPr lang="en-US" dirty="0" smtClean="0"/>
              <a:t>© Copyright 2012 Xilinx</a:t>
            </a:r>
            <a:endParaRPr lang="en-US" dirty="0"/>
          </a:p>
        </p:txBody>
      </p:sp>
    </p:spTree>
  </p:cSld>
  <p:clrMap bg1="lt1" tx1="dk1" bg2="lt2" tx2="dk2" accent1="accent1" accent2="accent2" accent3="accent3" accent4="accent4" accent5="accent5" accent6="accent6" hlink="hlink" folHlink="folHlink"/>
  <p:sldLayoutIdLst>
    <p:sldLayoutId id="2147483949" r:id="rId1"/>
    <p:sldLayoutId id="2147483905" r:id="rId2"/>
    <p:sldLayoutId id="2147483948" r:id="rId3"/>
    <p:sldLayoutId id="2147483907" r:id="rId4"/>
    <p:sldLayoutId id="2147483910" r:id="rId5"/>
    <p:sldLayoutId id="2147483975" r:id="rId6"/>
  </p:sldLayoutIdLst>
  <p:timing>
    <p:tnLst>
      <p:par>
        <p:cTn id="1" dur="indefinite" restart="never" nodeType="tmRoot"/>
      </p:par>
    </p:tnLst>
  </p:timing>
  <p:hf hdr="0" dt="0"/>
  <p:txStyles>
    <p:titleStyle>
      <a:lvl1pPr algn="l" rtl="0" eaLnBrk="1" fontAlgn="base" hangingPunct="1">
        <a:lnSpc>
          <a:spcPct val="98000"/>
        </a:lnSpc>
        <a:spcBef>
          <a:spcPct val="0"/>
        </a:spcBef>
        <a:spcAft>
          <a:spcPct val="0"/>
        </a:spcAft>
        <a:defRPr lang="en-US" sz="2800" b="1" dirty="0" smtClean="0">
          <a:solidFill>
            <a:schemeClr val="bg2"/>
          </a:solidFill>
          <a:latin typeface="+mj-lt"/>
          <a:ea typeface="+mj-ea"/>
          <a:cs typeface="+mj-cs"/>
        </a:defRPr>
      </a:lvl1pPr>
      <a:lvl2pPr algn="l" rtl="0" eaLnBrk="1" fontAlgn="base" hangingPunct="1">
        <a:lnSpc>
          <a:spcPct val="115000"/>
        </a:lnSpc>
        <a:spcBef>
          <a:spcPct val="0"/>
        </a:spcBef>
        <a:spcAft>
          <a:spcPct val="0"/>
        </a:spcAft>
        <a:defRPr sz="2800" b="1">
          <a:solidFill>
            <a:schemeClr val="bg1"/>
          </a:solidFill>
          <a:latin typeface="Arial" charset="0"/>
        </a:defRPr>
      </a:lvl2pPr>
      <a:lvl3pPr algn="l" rtl="0" eaLnBrk="1" fontAlgn="base" hangingPunct="1">
        <a:lnSpc>
          <a:spcPct val="115000"/>
        </a:lnSpc>
        <a:spcBef>
          <a:spcPct val="0"/>
        </a:spcBef>
        <a:spcAft>
          <a:spcPct val="0"/>
        </a:spcAft>
        <a:defRPr sz="2800" b="1">
          <a:solidFill>
            <a:schemeClr val="bg1"/>
          </a:solidFill>
          <a:latin typeface="Arial" charset="0"/>
        </a:defRPr>
      </a:lvl3pPr>
      <a:lvl4pPr algn="l" rtl="0" eaLnBrk="1" fontAlgn="base" hangingPunct="1">
        <a:lnSpc>
          <a:spcPct val="115000"/>
        </a:lnSpc>
        <a:spcBef>
          <a:spcPct val="0"/>
        </a:spcBef>
        <a:spcAft>
          <a:spcPct val="0"/>
        </a:spcAft>
        <a:defRPr sz="2800" b="1">
          <a:solidFill>
            <a:schemeClr val="bg1"/>
          </a:solidFill>
          <a:latin typeface="Arial" charset="0"/>
        </a:defRPr>
      </a:lvl4pPr>
      <a:lvl5pPr algn="l" rtl="0" eaLnBrk="1" fontAlgn="base" hangingPunct="1">
        <a:lnSpc>
          <a:spcPct val="115000"/>
        </a:lnSpc>
        <a:spcBef>
          <a:spcPct val="0"/>
        </a:spcBef>
        <a:spcAft>
          <a:spcPct val="0"/>
        </a:spcAft>
        <a:defRPr sz="2800" b="1">
          <a:solidFill>
            <a:schemeClr val="bg1"/>
          </a:solidFill>
          <a:latin typeface="Arial" charset="0"/>
        </a:defRPr>
      </a:lvl5pPr>
      <a:lvl6pPr marL="457200" algn="l" rtl="0" eaLnBrk="1" fontAlgn="base" hangingPunct="1">
        <a:lnSpc>
          <a:spcPct val="115000"/>
        </a:lnSpc>
        <a:spcBef>
          <a:spcPct val="0"/>
        </a:spcBef>
        <a:spcAft>
          <a:spcPct val="0"/>
        </a:spcAft>
        <a:defRPr sz="2800" b="1">
          <a:solidFill>
            <a:schemeClr val="bg1"/>
          </a:solidFill>
          <a:latin typeface="Arial" charset="0"/>
        </a:defRPr>
      </a:lvl6pPr>
      <a:lvl7pPr marL="914400" algn="l" rtl="0" eaLnBrk="1" fontAlgn="base" hangingPunct="1">
        <a:lnSpc>
          <a:spcPct val="115000"/>
        </a:lnSpc>
        <a:spcBef>
          <a:spcPct val="0"/>
        </a:spcBef>
        <a:spcAft>
          <a:spcPct val="0"/>
        </a:spcAft>
        <a:defRPr sz="2800" b="1">
          <a:solidFill>
            <a:schemeClr val="bg1"/>
          </a:solidFill>
          <a:latin typeface="Arial" charset="0"/>
        </a:defRPr>
      </a:lvl7pPr>
      <a:lvl8pPr marL="1371600" algn="l" rtl="0" eaLnBrk="1" fontAlgn="base" hangingPunct="1">
        <a:lnSpc>
          <a:spcPct val="115000"/>
        </a:lnSpc>
        <a:spcBef>
          <a:spcPct val="0"/>
        </a:spcBef>
        <a:spcAft>
          <a:spcPct val="0"/>
        </a:spcAft>
        <a:defRPr sz="2800" b="1">
          <a:solidFill>
            <a:schemeClr val="bg1"/>
          </a:solidFill>
          <a:latin typeface="Arial" charset="0"/>
        </a:defRPr>
      </a:lvl8pPr>
      <a:lvl9pPr marL="1828800" algn="l" rtl="0" eaLnBrk="1" fontAlgn="base" hangingPunct="1">
        <a:lnSpc>
          <a:spcPct val="115000"/>
        </a:lnSpc>
        <a:spcBef>
          <a:spcPct val="0"/>
        </a:spcBef>
        <a:spcAft>
          <a:spcPct val="0"/>
        </a:spcAft>
        <a:defRPr sz="2800" b="1">
          <a:solidFill>
            <a:schemeClr val="bg1"/>
          </a:solidFill>
          <a:latin typeface="Arial" charset="0"/>
        </a:defRPr>
      </a:lvl9pPr>
    </p:titleStyle>
    <p:bodyStyle>
      <a:lvl1pPr marL="228600" indent="-228600" algn="l" rtl="0" eaLnBrk="1" fontAlgn="base" hangingPunct="1">
        <a:lnSpc>
          <a:spcPct val="110000"/>
        </a:lnSpc>
        <a:spcBef>
          <a:spcPct val="20000"/>
        </a:spcBef>
        <a:spcAft>
          <a:spcPct val="0"/>
        </a:spcAft>
        <a:buClr>
          <a:schemeClr val="tx2"/>
        </a:buClr>
        <a:buSzPct val="88000"/>
        <a:buFont typeface="Wingdings" pitchFamily="2" charset="2"/>
        <a:buBlip>
          <a:blip r:embed="rId10"/>
        </a:buBlip>
        <a:defRPr lang="en-US" sz="2000" b="1" dirty="0" smtClean="0">
          <a:solidFill>
            <a:schemeClr val="accent4"/>
          </a:solidFill>
          <a:latin typeface="+mn-lt"/>
          <a:ea typeface="+mn-ea"/>
          <a:cs typeface="+mn-cs"/>
        </a:defRPr>
      </a:lvl1pPr>
      <a:lvl2pPr marL="571500" indent="-228600" algn="l" rtl="0" eaLnBrk="1" fontAlgn="base" hangingPunct="1">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1" fontAlgn="base" hangingPunct="1">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1" fontAlgn="base" hangingPunct="1">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1" fontAlgn="base" hangingPunct="1">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eaLnBrk="1" fontAlgn="base" hangingPunct="1">
        <a:lnSpc>
          <a:spcPct val="110000"/>
        </a:lnSpc>
        <a:spcBef>
          <a:spcPct val="20000"/>
        </a:spcBef>
        <a:spcAft>
          <a:spcPct val="0"/>
        </a:spcAft>
        <a:buChar char="»"/>
        <a:defRPr sz="1200">
          <a:solidFill>
            <a:schemeClr val="tx1"/>
          </a:solidFill>
          <a:latin typeface="+mn-lt"/>
        </a:defRPr>
      </a:lvl6pPr>
      <a:lvl7pPr marL="2917825" indent="-174625" algn="l" rtl="0" eaLnBrk="1" fontAlgn="base" hangingPunct="1">
        <a:lnSpc>
          <a:spcPct val="110000"/>
        </a:lnSpc>
        <a:spcBef>
          <a:spcPct val="20000"/>
        </a:spcBef>
        <a:spcAft>
          <a:spcPct val="0"/>
        </a:spcAft>
        <a:buChar char="»"/>
        <a:defRPr sz="1200">
          <a:solidFill>
            <a:schemeClr val="tx1"/>
          </a:solidFill>
          <a:latin typeface="+mn-lt"/>
        </a:defRPr>
      </a:lvl7pPr>
      <a:lvl8pPr marL="3375025" indent="-174625" algn="l" rtl="0" eaLnBrk="1" fontAlgn="base" hangingPunct="1">
        <a:lnSpc>
          <a:spcPct val="110000"/>
        </a:lnSpc>
        <a:spcBef>
          <a:spcPct val="20000"/>
        </a:spcBef>
        <a:spcAft>
          <a:spcPct val="0"/>
        </a:spcAft>
        <a:buChar char="»"/>
        <a:defRPr sz="1200">
          <a:solidFill>
            <a:schemeClr val="tx1"/>
          </a:solidFill>
          <a:latin typeface="+mn-lt"/>
        </a:defRPr>
      </a:lvl8pPr>
      <a:lvl9pPr marL="3832225" indent="-174625" algn="l" rtl="0" eaLnBrk="1" fontAlgn="base" hangingPunct="1">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12"/>
          <p:cNvGrpSpPr/>
          <p:nvPr userDrawn="1"/>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Title Style</a:t>
            </a:r>
          </a:p>
        </p:txBody>
      </p:sp>
      <p:sp>
        <p:nvSpPr>
          <p:cNvPr id="2052" name="Rectangle 10"/>
          <p:cNvSpPr>
            <a:spLocks noGrp="1" noChangeArrowheads="1"/>
          </p:cNvSpPr>
          <p:nvPr>
            <p:ph type="body" idx="1"/>
          </p:nvPr>
        </p:nvSpPr>
        <p:spPr bwMode="auto">
          <a:xfrm>
            <a:off x="457200" y="1600200"/>
            <a:ext cx="7772400"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userDrawn="1">
            <p:ph type="sldNum" sz="quarter" idx="4"/>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a:solidFill>
                  <a:srgbClr val="000000"/>
                </a:solidFill>
              </a:rPr>
              <a:t>Page </a:t>
            </a:r>
            <a:fld id="{060BD193-E118-4B16-863C-C8C12C675E3E}" type="slidenum">
              <a:rPr>
                <a:solidFill>
                  <a:srgbClr val="000000"/>
                </a:solidFill>
              </a:rPr>
              <a:pPr>
                <a:defRPr/>
              </a:pPr>
              <a:t>‹#›</a:t>
            </a:fld>
            <a:endParaRPr dirty="0">
              <a:solidFill>
                <a:srgbClr val="000000"/>
              </a:solidFill>
            </a:endParaRPr>
          </a:p>
        </p:txBody>
      </p:sp>
      <p:pic>
        <p:nvPicPr>
          <p:cNvPr id="16" name="Picture 15" descr="All_Programmable_Text_FINAL.jpg"/>
          <p:cNvPicPr>
            <a:picLocks noChangeAspect="1"/>
          </p:cNvPicPr>
          <p:nvPr userDrawn="1"/>
        </p:nvPicPr>
        <p:blipFill>
          <a:blip r:embed="rId3"/>
          <a:stretch>
            <a:fillRect/>
          </a:stretch>
        </p:blipFill>
        <p:spPr>
          <a:xfrm>
            <a:off x="5922580" y="6615994"/>
            <a:ext cx="3108960" cy="157267"/>
          </a:xfrm>
          <a:prstGeom prst="rect">
            <a:avLst/>
          </a:prstGeom>
        </p:spPr>
      </p:pic>
      <p:sp>
        <p:nvSpPr>
          <p:cNvPr id="11" name="Rectangle 19"/>
          <p:cNvSpPr>
            <a:spLocks noChangeArrowheads="1"/>
          </p:cNvSpPr>
          <p:nvPr userDrawn="1"/>
        </p:nvSpPr>
        <p:spPr bwMode="auto">
          <a:xfrm>
            <a:off x="3166251" y="6603642"/>
            <a:ext cx="2760691" cy="307777"/>
          </a:xfrm>
          <a:prstGeom prst="rect">
            <a:avLst/>
          </a:prstGeom>
          <a:noFill/>
          <a:ln w="9525" algn="ctr">
            <a:noFill/>
            <a:miter lim="800000"/>
            <a:headEnd/>
            <a:tailEnd/>
          </a:ln>
          <a:effectLst/>
        </p:spPr>
        <p:txBody>
          <a:bodyPr wrap="square" anchor="ctr" anchorCtr="0">
            <a:spAutoFit/>
          </a:bodyPr>
          <a:lstStyle/>
          <a:p>
            <a:pPr marL="0" lvl="1">
              <a:defRPr/>
            </a:pPr>
            <a:r>
              <a:rPr lang="en-US" sz="700" dirty="0" smtClean="0">
                <a:solidFill>
                  <a:srgbClr val="FFFFFF">
                    <a:lumMod val="50000"/>
                  </a:srgbClr>
                </a:solidFill>
              </a:rPr>
              <a:t>Xilinx Internal</a:t>
            </a:r>
          </a:p>
          <a:p>
            <a:pPr>
              <a:defRPr/>
            </a:pPr>
            <a:endParaRPr lang="en-US" sz="700" dirty="0">
              <a:solidFill>
                <a:srgbClr val="FFFFFF">
                  <a:lumMod val="50000"/>
                </a:srgbClr>
              </a:solidFill>
            </a:endParaRPr>
          </a:p>
        </p:txBody>
      </p:sp>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98000"/>
        </a:lnSpc>
        <a:spcBef>
          <a:spcPct val="0"/>
        </a:spcBef>
        <a:spcAft>
          <a:spcPct val="0"/>
        </a:spcAft>
        <a:defRPr lang="en-US" sz="2800" b="1" dirty="0" smtClean="0">
          <a:solidFill>
            <a:schemeClr val="bg2"/>
          </a:solidFill>
          <a:latin typeface="+mj-lt"/>
          <a:ea typeface="+mj-ea"/>
          <a:cs typeface="+mj-cs"/>
        </a:defRPr>
      </a:lvl1pPr>
      <a:lvl2pPr algn="l" rtl="0" eaLnBrk="0" fontAlgn="base" hangingPunct="0">
        <a:lnSpc>
          <a:spcPct val="115000"/>
        </a:lnSpc>
        <a:spcBef>
          <a:spcPct val="0"/>
        </a:spcBef>
        <a:spcAft>
          <a:spcPct val="0"/>
        </a:spcAft>
        <a:defRPr sz="2800" b="1">
          <a:solidFill>
            <a:schemeClr val="bg1"/>
          </a:solidFill>
          <a:latin typeface="Arial" charset="0"/>
        </a:defRPr>
      </a:lvl2pPr>
      <a:lvl3pPr algn="l" rtl="0" eaLnBrk="0" fontAlgn="base" hangingPunct="0">
        <a:lnSpc>
          <a:spcPct val="115000"/>
        </a:lnSpc>
        <a:spcBef>
          <a:spcPct val="0"/>
        </a:spcBef>
        <a:spcAft>
          <a:spcPct val="0"/>
        </a:spcAft>
        <a:defRPr sz="2800" b="1">
          <a:solidFill>
            <a:schemeClr val="bg1"/>
          </a:solidFill>
          <a:latin typeface="Arial" charset="0"/>
        </a:defRPr>
      </a:lvl3pPr>
      <a:lvl4pPr algn="l" rtl="0" eaLnBrk="0" fontAlgn="base" hangingPunct="0">
        <a:lnSpc>
          <a:spcPct val="115000"/>
        </a:lnSpc>
        <a:spcBef>
          <a:spcPct val="0"/>
        </a:spcBef>
        <a:spcAft>
          <a:spcPct val="0"/>
        </a:spcAft>
        <a:defRPr sz="2800" b="1">
          <a:solidFill>
            <a:schemeClr val="bg1"/>
          </a:solidFill>
          <a:latin typeface="Arial" charset="0"/>
        </a:defRPr>
      </a:lvl4pPr>
      <a:lvl5pPr algn="l" rtl="0" eaLnBrk="0" fontAlgn="base" hangingPunct="0">
        <a:lnSpc>
          <a:spcPct val="115000"/>
        </a:lnSpc>
        <a:spcBef>
          <a:spcPct val="0"/>
        </a:spcBef>
        <a:spcAft>
          <a:spcPct val="0"/>
        </a:spcAft>
        <a:defRPr sz="2800" b="1">
          <a:solidFill>
            <a:schemeClr val="bg1"/>
          </a:solidFill>
          <a:latin typeface="Arial" charset="0"/>
        </a:defRPr>
      </a:lvl5pPr>
      <a:lvl6pPr marL="457200" algn="l" rtl="0" fontAlgn="base">
        <a:lnSpc>
          <a:spcPct val="115000"/>
        </a:lnSpc>
        <a:spcBef>
          <a:spcPct val="0"/>
        </a:spcBef>
        <a:spcAft>
          <a:spcPct val="0"/>
        </a:spcAft>
        <a:defRPr sz="2800" b="1">
          <a:solidFill>
            <a:schemeClr val="bg1"/>
          </a:solidFill>
          <a:latin typeface="Arial" charset="0"/>
        </a:defRPr>
      </a:lvl6pPr>
      <a:lvl7pPr marL="914400" algn="l" rtl="0" fontAlgn="base">
        <a:lnSpc>
          <a:spcPct val="115000"/>
        </a:lnSpc>
        <a:spcBef>
          <a:spcPct val="0"/>
        </a:spcBef>
        <a:spcAft>
          <a:spcPct val="0"/>
        </a:spcAft>
        <a:defRPr sz="2800" b="1">
          <a:solidFill>
            <a:schemeClr val="bg1"/>
          </a:solidFill>
          <a:latin typeface="Arial" charset="0"/>
        </a:defRPr>
      </a:lvl7pPr>
      <a:lvl8pPr marL="1371600" algn="l" rtl="0" fontAlgn="base">
        <a:lnSpc>
          <a:spcPct val="115000"/>
        </a:lnSpc>
        <a:spcBef>
          <a:spcPct val="0"/>
        </a:spcBef>
        <a:spcAft>
          <a:spcPct val="0"/>
        </a:spcAft>
        <a:defRPr sz="2800" b="1">
          <a:solidFill>
            <a:schemeClr val="bg1"/>
          </a:solidFill>
          <a:latin typeface="Arial" charset="0"/>
        </a:defRPr>
      </a:lvl8pPr>
      <a:lvl9pPr marL="1828800" algn="l" rtl="0" fontAlgn="base">
        <a:lnSpc>
          <a:spcPct val="115000"/>
        </a:lnSpc>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4"/>
        </a:buBlip>
        <a:defRPr lang="en-US" sz="2000" b="1" dirty="0" smtClean="0">
          <a:solidFill>
            <a:schemeClr val="accent4"/>
          </a:solidFill>
          <a:latin typeface="+mn-lt"/>
          <a:ea typeface="+mn-ea"/>
          <a:cs typeface="+mn-cs"/>
        </a:defRPr>
      </a:lvl1pPr>
      <a:lvl2pPr marL="571500" indent="-228600" algn="l" rtl="0" eaLnBrk="0" fontAlgn="base" hangingPunct="0">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0" fontAlgn="base" hangingPunct="0">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170" name="Picture 2" descr="Red Header"/>
          <p:cNvPicPr>
            <a:picLocks noChangeAspect="1" noChangeArrowheads="1"/>
          </p:cNvPicPr>
          <p:nvPr/>
        </p:nvPicPr>
        <p:blipFill>
          <a:blip r:embed="rId2" cstate="print"/>
          <a:srcRect/>
          <a:stretch>
            <a:fillRect/>
          </a:stretch>
        </p:blipFill>
        <p:spPr bwMode="auto">
          <a:xfrm>
            <a:off x="0" y="0"/>
            <a:ext cx="9144000" cy="1195388"/>
          </a:xfrm>
          <a:prstGeom prst="rect">
            <a:avLst/>
          </a:prstGeom>
          <a:noFill/>
          <a:ln w="9525">
            <a:noFill/>
            <a:miter lim="800000"/>
            <a:headEnd/>
            <a:tailEnd/>
          </a:ln>
        </p:spPr>
      </p:pic>
      <p:sp>
        <p:nvSpPr>
          <p:cNvPr id="7171" name="Rectangle 3"/>
          <p:cNvSpPr>
            <a:spLocks noGrp="1" noChangeArrowheads="1"/>
          </p:cNvSpPr>
          <p:nvPr>
            <p:ph type="title"/>
          </p:nvPr>
        </p:nvSpPr>
        <p:spPr bwMode="auto">
          <a:xfrm>
            <a:off x="457200" y="0"/>
            <a:ext cx="8229600" cy="1143000"/>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smtClean="0"/>
              <a:t>Click To Edit Master Title Style</a:t>
            </a:r>
          </a:p>
        </p:txBody>
      </p:sp>
      <p:sp>
        <p:nvSpPr>
          <p:cNvPr id="7172" name="Rectangle 4"/>
          <p:cNvSpPr>
            <a:spLocks noGrp="1" noChangeArrowheads="1"/>
          </p:cNvSpPr>
          <p:nvPr>
            <p:ph type="body" idx="1"/>
          </p:nvPr>
        </p:nvSpPr>
        <p:spPr bwMode="auto">
          <a:xfrm>
            <a:off x="457200" y="1600200"/>
            <a:ext cx="7772400" cy="4525963"/>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825349" name="Rectangle 5"/>
          <p:cNvSpPr>
            <a:spLocks noGrp="1" noChangeArrowheads="1"/>
          </p:cNvSpPr>
          <p:nvPr>
            <p:ph type="sldNum" sz="quarter" idx="4"/>
          </p:nvPr>
        </p:nvSpPr>
        <p:spPr bwMode="auto">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a:lnSpc>
                <a:spcPct val="100000"/>
              </a:lnSpc>
              <a:defRPr sz="800">
                <a:solidFill>
                  <a:srgbClr val="008CA8"/>
                </a:solidFill>
                <a:latin typeface="+mn-lt"/>
              </a:defRPr>
            </a:lvl1pPr>
          </a:lstStyle>
          <a:p>
            <a:pPr>
              <a:defRPr/>
            </a:pPr>
            <a:r>
              <a:rPr lang="en-US"/>
              <a:t>Page </a:t>
            </a:r>
            <a:fld id="{05942E87-3AA1-4550-9D3F-AEE85EED6869}" type="slidenum">
              <a:rPr lang="en-US"/>
              <a:pPr>
                <a:defRPr/>
              </a:pPr>
              <a:t>‹#›</a:t>
            </a:fld>
            <a:endParaRPr lang="en-US"/>
          </a:p>
        </p:txBody>
      </p:sp>
      <p:pic>
        <p:nvPicPr>
          <p:cNvPr id="7175" name="Picture 7" descr="Xilinx_Logo_corp_RGB"/>
          <p:cNvPicPr>
            <a:picLocks noChangeAspect="1" noChangeArrowheads="1"/>
          </p:cNvPicPr>
          <p:nvPr/>
        </p:nvPicPr>
        <p:blipFill>
          <a:blip r:embed="rId3" cstate="print"/>
          <a:srcRect/>
          <a:stretch>
            <a:fillRect/>
          </a:stretch>
        </p:blipFill>
        <p:spPr bwMode="auto">
          <a:xfrm>
            <a:off x="8077200" y="6537325"/>
            <a:ext cx="914400" cy="176213"/>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Arial" charset="0"/>
        </a:defRPr>
      </a:lvl2pPr>
      <a:lvl3pPr algn="l" rtl="0" eaLnBrk="0" fontAlgn="base" hangingPunct="0">
        <a:spcBef>
          <a:spcPct val="0"/>
        </a:spcBef>
        <a:spcAft>
          <a:spcPct val="0"/>
        </a:spcAft>
        <a:defRPr sz="2800" b="1">
          <a:solidFill>
            <a:schemeClr val="bg1"/>
          </a:solidFill>
          <a:latin typeface="Arial" charset="0"/>
        </a:defRPr>
      </a:lvl3pPr>
      <a:lvl4pPr algn="l" rtl="0" eaLnBrk="0" fontAlgn="base" hangingPunct="0">
        <a:spcBef>
          <a:spcPct val="0"/>
        </a:spcBef>
        <a:spcAft>
          <a:spcPct val="0"/>
        </a:spcAft>
        <a:defRPr sz="2800" b="1">
          <a:solidFill>
            <a:schemeClr val="bg1"/>
          </a:solidFill>
          <a:latin typeface="Arial" charset="0"/>
        </a:defRPr>
      </a:lvl4pPr>
      <a:lvl5pPr algn="l" rtl="0" eaLnBrk="0" fontAlgn="base" hangingPunct="0">
        <a:spcBef>
          <a:spcPct val="0"/>
        </a:spcBef>
        <a:spcAft>
          <a:spcPct val="0"/>
        </a:spcAft>
        <a:defRPr sz="2800" b="1">
          <a:solidFill>
            <a:schemeClr val="bg1"/>
          </a:solidFill>
          <a:latin typeface="Arial" charset="0"/>
        </a:defRPr>
      </a:lvl5pPr>
      <a:lvl6pPr marL="457200" algn="l" rtl="0" fontAlgn="base">
        <a:spcBef>
          <a:spcPct val="0"/>
        </a:spcBef>
        <a:spcAft>
          <a:spcPct val="0"/>
        </a:spcAft>
        <a:defRPr sz="2800" b="1">
          <a:solidFill>
            <a:schemeClr val="bg1"/>
          </a:solidFill>
          <a:latin typeface="Arial" charset="0"/>
        </a:defRPr>
      </a:lvl6pPr>
      <a:lvl7pPr marL="914400" algn="l" rtl="0" fontAlgn="base">
        <a:spcBef>
          <a:spcPct val="0"/>
        </a:spcBef>
        <a:spcAft>
          <a:spcPct val="0"/>
        </a:spcAft>
        <a:defRPr sz="2800" b="1">
          <a:solidFill>
            <a:schemeClr val="bg1"/>
          </a:solidFill>
          <a:latin typeface="Arial" charset="0"/>
        </a:defRPr>
      </a:lvl7pPr>
      <a:lvl8pPr marL="1371600" algn="l" rtl="0" fontAlgn="base">
        <a:spcBef>
          <a:spcPct val="0"/>
        </a:spcBef>
        <a:spcAft>
          <a:spcPct val="0"/>
        </a:spcAft>
        <a:defRPr sz="2800" b="1">
          <a:solidFill>
            <a:schemeClr val="bg1"/>
          </a:solidFill>
          <a:latin typeface="Arial" charset="0"/>
        </a:defRPr>
      </a:lvl8pPr>
      <a:lvl9pPr marL="1828800" algn="l" rtl="0" fontAlgn="base">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Font typeface="Wingdings" pitchFamily="2" charset="2"/>
        <a:buChar char="§"/>
        <a:defRPr sz="2000" b="1">
          <a:solidFill>
            <a:schemeClr val="tx2"/>
          </a:solidFill>
          <a:latin typeface="+mn-lt"/>
          <a:ea typeface="+mn-ea"/>
          <a:cs typeface="+mn-cs"/>
        </a:defRPr>
      </a:lvl1pPr>
      <a:lvl2pPr marL="571500" indent="-228600" algn="l" rtl="0" eaLnBrk="0" fontAlgn="base" hangingPunct="0">
        <a:lnSpc>
          <a:spcPct val="110000"/>
        </a:lnSpc>
        <a:spcBef>
          <a:spcPct val="20000"/>
        </a:spcBef>
        <a:spcAft>
          <a:spcPct val="0"/>
        </a:spcAft>
        <a:buChar char="–"/>
        <a:defRPr>
          <a:solidFill>
            <a:schemeClr val="tx1"/>
          </a:solidFill>
          <a:latin typeface="+mn-lt"/>
        </a:defRPr>
      </a:lvl2pPr>
      <a:lvl3pPr marL="855663" indent="-169863" algn="l" rtl="0" eaLnBrk="0" fontAlgn="base" hangingPunct="0">
        <a:lnSpc>
          <a:spcPct val="110000"/>
        </a:lnSpc>
        <a:spcBef>
          <a:spcPct val="20000"/>
        </a:spcBef>
        <a:spcAft>
          <a:spcPct val="0"/>
        </a:spcAft>
        <a:buChar char="•"/>
        <a:defRPr sz="1600">
          <a:solidFill>
            <a:schemeClr val="tx1"/>
          </a:solidFill>
          <a:latin typeface="+mn-lt"/>
        </a:defRPr>
      </a:lvl3pPr>
      <a:lvl4pPr marL="1546225" indent="-174625" algn="l" rtl="0" eaLnBrk="0" fontAlgn="base" hangingPunct="0">
        <a:lnSpc>
          <a:spcPct val="110000"/>
        </a:lnSpc>
        <a:spcBef>
          <a:spcPct val="20000"/>
        </a:spcBef>
        <a:spcAft>
          <a:spcPct val="0"/>
        </a:spcAft>
        <a:buFont typeface="Wingdings" pitchFamily="2" charset="2"/>
        <a:buChar char="§"/>
        <a:defRPr sz="1400">
          <a:solidFill>
            <a:schemeClr val="tx1"/>
          </a:solidFill>
          <a:latin typeface="+mn-lt"/>
        </a:defRPr>
      </a:lvl4pPr>
      <a:lvl5pPr marL="2003425" indent="-174625" algn="l" rtl="0" eaLnBrk="0" fontAlgn="base" hangingPunct="0">
        <a:lnSpc>
          <a:spcPct val="110000"/>
        </a:lnSpc>
        <a:spcBef>
          <a:spcPct val="20000"/>
        </a:spcBef>
        <a:spcAft>
          <a:spcPct val="0"/>
        </a:spcAft>
        <a:buChar char="»"/>
        <a:defRPr sz="1200">
          <a:solidFill>
            <a:schemeClr val="tx1"/>
          </a:solidFill>
          <a:latin typeface="+mn-lt"/>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2" descr="Red Header"/>
          <p:cNvPicPr>
            <a:picLocks noChangeAspect="1" noChangeArrowheads="1"/>
          </p:cNvPicPr>
          <p:nvPr/>
        </p:nvPicPr>
        <p:blipFill>
          <a:blip r:embed="rId2" cstate="print"/>
          <a:srcRect/>
          <a:stretch>
            <a:fillRect/>
          </a:stretch>
        </p:blipFill>
        <p:spPr bwMode="auto">
          <a:xfrm>
            <a:off x="0" y="0"/>
            <a:ext cx="9144000" cy="1195388"/>
          </a:xfrm>
          <a:prstGeom prst="rect">
            <a:avLst/>
          </a:prstGeom>
          <a:noFill/>
          <a:ln w="9525">
            <a:noFill/>
            <a:miter lim="800000"/>
            <a:headEnd/>
            <a:tailEnd/>
          </a:ln>
        </p:spPr>
      </p:pic>
      <p:sp>
        <p:nvSpPr>
          <p:cNvPr id="1027" name="Rectangle 3"/>
          <p:cNvSpPr>
            <a:spLocks noGrp="1" noChangeArrowheads="1"/>
          </p:cNvSpPr>
          <p:nvPr>
            <p:ph type="title"/>
          </p:nvPr>
        </p:nvSpPr>
        <p:spPr bwMode="auto">
          <a:xfrm>
            <a:off x="457200" y="0"/>
            <a:ext cx="8229600" cy="1143000"/>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smtClean="0"/>
              <a:t>Click To Edit Master Title Style</a:t>
            </a:r>
          </a:p>
        </p:txBody>
      </p:sp>
      <p:sp>
        <p:nvSpPr>
          <p:cNvPr id="1028" name="Rectangle 4"/>
          <p:cNvSpPr>
            <a:spLocks noGrp="1" noChangeArrowheads="1"/>
          </p:cNvSpPr>
          <p:nvPr>
            <p:ph type="body" idx="1"/>
          </p:nvPr>
        </p:nvSpPr>
        <p:spPr bwMode="auto">
          <a:xfrm>
            <a:off x="457200" y="1600200"/>
            <a:ext cx="7772400" cy="4525963"/>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825349" name="Rectangle 5"/>
          <p:cNvSpPr>
            <a:spLocks noGrp="1" noChangeArrowheads="1"/>
          </p:cNvSpPr>
          <p:nvPr>
            <p:ph type="sldNum" sz="quarter" idx="4"/>
          </p:nvPr>
        </p:nvSpPr>
        <p:spPr bwMode="auto">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a:lnSpc>
                <a:spcPct val="100000"/>
              </a:lnSpc>
              <a:defRPr sz="800">
                <a:solidFill>
                  <a:schemeClr val="tx2"/>
                </a:solidFill>
                <a:latin typeface="+mn-lt"/>
              </a:defRPr>
            </a:lvl1pPr>
          </a:lstStyle>
          <a:p>
            <a:pPr>
              <a:defRPr/>
            </a:pPr>
            <a:r>
              <a:rPr lang="en-US">
                <a:solidFill>
                  <a:srgbClr val="008CA8"/>
                </a:solidFill>
              </a:rPr>
              <a:t>Page </a:t>
            </a:r>
            <a:fld id="{C7D963C0-E4A5-4FC1-9692-8C18D5EAB75F}" type="slidenum">
              <a:rPr lang="en-US">
                <a:solidFill>
                  <a:srgbClr val="008CA8"/>
                </a:solidFill>
              </a:rPr>
              <a:pPr>
                <a:defRPr/>
              </a:pPr>
              <a:t>‹#›</a:t>
            </a:fld>
            <a:endParaRPr lang="en-US">
              <a:solidFill>
                <a:srgbClr val="008CA8"/>
              </a:solidFill>
            </a:endParaRPr>
          </a:p>
        </p:txBody>
      </p:sp>
      <p:pic>
        <p:nvPicPr>
          <p:cNvPr id="1031" name="Picture 7" descr="Xilinx_Logo_corp_RGB"/>
          <p:cNvPicPr>
            <a:picLocks noChangeAspect="1" noChangeArrowheads="1"/>
          </p:cNvPicPr>
          <p:nvPr/>
        </p:nvPicPr>
        <p:blipFill>
          <a:blip r:embed="rId3" cstate="print"/>
          <a:srcRect/>
          <a:stretch>
            <a:fillRect/>
          </a:stretch>
        </p:blipFill>
        <p:spPr bwMode="auto">
          <a:xfrm>
            <a:off x="8077200" y="6537325"/>
            <a:ext cx="914400" cy="176213"/>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Arial" charset="0"/>
        </a:defRPr>
      </a:lvl2pPr>
      <a:lvl3pPr algn="l" rtl="0" eaLnBrk="0" fontAlgn="base" hangingPunct="0">
        <a:spcBef>
          <a:spcPct val="0"/>
        </a:spcBef>
        <a:spcAft>
          <a:spcPct val="0"/>
        </a:spcAft>
        <a:defRPr sz="2800" b="1">
          <a:solidFill>
            <a:schemeClr val="bg1"/>
          </a:solidFill>
          <a:latin typeface="Arial" charset="0"/>
        </a:defRPr>
      </a:lvl3pPr>
      <a:lvl4pPr algn="l" rtl="0" eaLnBrk="0" fontAlgn="base" hangingPunct="0">
        <a:spcBef>
          <a:spcPct val="0"/>
        </a:spcBef>
        <a:spcAft>
          <a:spcPct val="0"/>
        </a:spcAft>
        <a:defRPr sz="2800" b="1">
          <a:solidFill>
            <a:schemeClr val="bg1"/>
          </a:solidFill>
          <a:latin typeface="Arial" charset="0"/>
        </a:defRPr>
      </a:lvl4pPr>
      <a:lvl5pPr algn="l" rtl="0" eaLnBrk="0" fontAlgn="base" hangingPunct="0">
        <a:spcBef>
          <a:spcPct val="0"/>
        </a:spcBef>
        <a:spcAft>
          <a:spcPct val="0"/>
        </a:spcAft>
        <a:defRPr sz="2800" b="1">
          <a:solidFill>
            <a:schemeClr val="bg1"/>
          </a:solidFill>
          <a:latin typeface="Arial" charset="0"/>
        </a:defRPr>
      </a:lvl5pPr>
      <a:lvl6pPr marL="457200" algn="l" rtl="0" fontAlgn="base">
        <a:spcBef>
          <a:spcPct val="0"/>
        </a:spcBef>
        <a:spcAft>
          <a:spcPct val="0"/>
        </a:spcAft>
        <a:defRPr sz="2800" b="1">
          <a:solidFill>
            <a:schemeClr val="bg1"/>
          </a:solidFill>
          <a:latin typeface="Arial" charset="0"/>
        </a:defRPr>
      </a:lvl6pPr>
      <a:lvl7pPr marL="914400" algn="l" rtl="0" fontAlgn="base">
        <a:spcBef>
          <a:spcPct val="0"/>
        </a:spcBef>
        <a:spcAft>
          <a:spcPct val="0"/>
        </a:spcAft>
        <a:defRPr sz="2800" b="1">
          <a:solidFill>
            <a:schemeClr val="bg1"/>
          </a:solidFill>
          <a:latin typeface="Arial" charset="0"/>
        </a:defRPr>
      </a:lvl7pPr>
      <a:lvl8pPr marL="1371600" algn="l" rtl="0" fontAlgn="base">
        <a:spcBef>
          <a:spcPct val="0"/>
        </a:spcBef>
        <a:spcAft>
          <a:spcPct val="0"/>
        </a:spcAft>
        <a:defRPr sz="2800" b="1">
          <a:solidFill>
            <a:schemeClr val="bg1"/>
          </a:solidFill>
          <a:latin typeface="Arial" charset="0"/>
        </a:defRPr>
      </a:lvl8pPr>
      <a:lvl9pPr marL="1828800" algn="l" rtl="0" fontAlgn="base">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Font typeface="Wingdings" pitchFamily="2" charset="2"/>
        <a:buChar char="§"/>
        <a:defRPr sz="2000" b="1">
          <a:solidFill>
            <a:schemeClr val="tx2"/>
          </a:solidFill>
          <a:latin typeface="+mn-lt"/>
          <a:ea typeface="+mn-ea"/>
          <a:cs typeface="+mn-cs"/>
        </a:defRPr>
      </a:lvl1pPr>
      <a:lvl2pPr marL="571500" indent="-228600" algn="l" rtl="0" eaLnBrk="0" fontAlgn="base" hangingPunct="0">
        <a:lnSpc>
          <a:spcPct val="110000"/>
        </a:lnSpc>
        <a:spcBef>
          <a:spcPct val="20000"/>
        </a:spcBef>
        <a:spcAft>
          <a:spcPct val="0"/>
        </a:spcAft>
        <a:buChar char="–"/>
        <a:defRPr>
          <a:solidFill>
            <a:schemeClr val="tx1"/>
          </a:solidFill>
          <a:latin typeface="+mn-lt"/>
        </a:defRPr>
      </a:lvl2pPr>
      <a:lvl3pPr marL="855663" indent="-169863" algn="l" rtl="0" eaLnBrk="0" fontAlgn="base" hangingPunct="0">
        <a:lnSpc>
          <a:spcPct val="110000"/>
        </a:lnSpc>
        <a:spcBef>
          <a:spcPct val="20000"/>
        </a:spcBef>
        <a:spcAft>
          <a:spcPct val="0"/>
        </a:spcAft>
        <a:buChar char="•"/>
        <a:defRPr sz="1600">
          <a:solidFill>
            <a:schemeClr val="tx1"/>
          </a:solidFill>
          <a:latin typeface="+mn-lt"/>
        </a:defRPr>
      </a:lvl3pPr>
      <a:lvl4pPr marL="1546225" indent="-174625" algn="l" rtl="0" eaLnBrk="0" fontAlgn="base" hangingPunct="0">
        <a:lnSpc>
          <a:spcPct val="110000"/>
        </a:lnSpc>
        <a:spcBef>
          <a:spcPct val="20000"/>
        </a:spcBef>
        <a:spcAft>
          <a:spcPct val="0"/>
        </a:spcAft>
        <a:buFont typeface="Wingdings" pitchFamily="2" charset="2"/>
        <a:buChar char="§"/>
        <a:defRPr sz="1400">
          <a:solidFill>
            <a:schemeClr val="tx1"/>
          </a:solidFill>
          <a:latin typeface="+mn-lt"/>
        </a:defRPr>
      </a:lvl4pPr>
      <a:lvl5pPr marL="2003425" indent="-174625" algn="l" rtl="0" eaLnBrk="0" fontAlgn="base" hangingPunct="0">
        <a:lnSpc>
          <a:spcPct val="110000"/>
        </a:lnSpc>
        <a:spcBef>
          <a:spcPct val="20000"/>
        </a:spcBef>
        <a:spcAft>
          <a:spcPct val="0"/>
        </a:spcAft>
        <a:buChar char="»"/>
        <a:defRPr sz="1200">
          <a:solidFill>
            <a:schemeClr val="tx1"/>
          </a:solidFill>
          <a:latin typeface="+mn-lt"/>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pic>
        <p:nvPicPr>
          <p:cNvPr id="1026" name="Picture 2" descr="Red Header"/>
          <p:cNvPicPr>
            <a:picLocks noChangeAspect="1" noChangeArrowheads="1"/>
          </p:cNvPicPr>
          <p:nvPr/>
        </p:nvPicPr>
        <p:blipFill>
          <a:blip r:embed="rId2" cstate="print"/>
          <a:srcRect/>
          <a:stretch>
            <a:fillRect/>
          </a:stretch>
        </p:blipFill>
        <p:spPr bwMode="auto">
          <a:xfrm>
            <a:off x="0" y="0"/>
            <a:ext cx="9144000" cy="1195388"/>
          </a:xfrm>
          <a:prstGeom prst="rect">
            <a:avLst/>
          </a:prstGeom>
          <a:noFill/>
          <a:ln w="9525">
            <a:noFill/>
            <a:miter lim="800000"/>
            <a:headEnd/>
            <a:tailEnd/>
          </a:ln>
        </p:spPr>
      </p:pic>
      <p:sp>
        <p:nvSpPr>
          <p:cNvPr id="1027" name="Rectangle 3"/>
          <p:cNvSpPr>
            <a:spLocks noGrp="1" noChangeArrowheads="1"/>
          </p:cNvSpPr>
          <p:nvPr>
            <p:ph type="title"/>
          </p:nvPr>
        </p:nvSpPr>
        <p:spPr bwMode="white">
          <a:xfrm>
            <a:off x="457200" y="0"/>
            <a:ext cx="8229600" cy="1143000"/>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smtClean="0"/>
              <a:t>Click To Edit Master Title Style</a:t>
            </a:r>
          </a:p>
        </p:txBody>
      </p:sp>
      <p:sp>
        <p:nvSpPr>
          <p:cNvPr id="1028" name="Rectangle 4"/>
          <p:cNvSpPr>
            <a:spLocks noGrp="1" noChangeArrowheads="1"/>
          </p:cNvSpPr>
          <p:nvPr>
            <p:ph type="body" idx="1"/>
          </p:nvPr>
        </p:nvSpPr>
        <p:spPr bwMode="auto">
          <a:xfrm>
            <a:off x="457200" y="1600200"/>
            <a:ext cx="7772400" cy="4525963"/>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825349" name="Rectangle 5"/>
          <p:cNvSpPr>
            <a:spLocks noGrp="1" noChangeArrowheads="1"/>
          </p:cNvSpPr>
          <p:nvPr>
            <p:ph type="sldNum" sz="quarter" idx="4"/>
          </p:nvPr>
        </p:nvSpPr>
        <p:spPr bwMode="auto">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a:defRPr sz="800">
                <a:solidFill>
                  <a:schemeClr val="tx2"/>
                </a:solidFill>
                <a:latin typeface="Arial" charset="0"/>
              </a:defRPr>
            </a:lvl1pPr>
          </a:lstStyle>
          <a:p>
            <a:pPr>
              <a:defRPr/>
            </a:pPr>
            <a:r>
              <a:rPr lang="en-US" dirty="0">
                <a:solidFill>
                  <a:srgbClr val="008CA8"/>
                </a:solidFill>
              </a:rPr>
              <a:t>Page </a:t>
            </a:r>
            <a:fld id="{EB7E20EF-3263-4E36-877A-F36C06FCD8F4}" type="slidenum">
              <a:rPr lang="en-US">
                <a:solidFill>
                  <a:srgbClr val="008CA8"/>
                </a:solidFill>
              </a:rPr>
              <a:pPr>
                <a:defRPr/>
              </a:pPr>
              <a:t>‹#›</a:t>
            </a:fld>
            <a:endParaRPr lang="en-US" dirty="0">
              <a:solidFill>
                <a:srgbClr val="008CA8"/>
              </a:solidFill>
            </a:endParaRPr>
          </a:p>
        </p:txBody>
      </p:sp>
      <p:pic>
        <p:nvPicPr>
          <p:cNvPr id="1031" name="Picture 7" descr="Xilinx_Logo_corp_RGB"/>
          <p:cNvPicPr>
            <a:picLocks noChangeAspect="1" noChangeArrowheads="1"/>
          </p:cNvPicPr>
          <p:nvPr/>
        </p:nvPicPr>
        <p:blipFill>
          <a:blip r:embed="rId3" cstate="print"/>
          <a:srcRect/>
          <a:stretch>
            <a:fillRect/>
          </a:stretch>
        </p:blipFill>
        <p:spPr bwMode="auto">
          <a:xfrm>
            <a:off x="8077200" y="6537325"/>
            <a:ext cx="914400" cy="176213"/>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Arial" charset="0"/>
        </a:defRPr>
      </a:lvl2pPr>
      <a:lvl3pPr algn="l" rtl="0" eaLnBrk="0" fontAlgn="base" hangingPunct="0">
        <a:spcBef>
          <a:spcPct val="0"/>
        </a:spcBef>
        <a:spcAft>
          <a:spcPct val="0"/>
        </a:spcAft>
        <a:defRPr sz="2800" b="1">
          <a:solidFill>
            <a:schemeClr val="bg1"/>
          </a:solidFill>
          <a:latin typeface="Arial" charset="0"/>
        </a:defRPr>
      </a:lvl3pPr>
      <a:lvl4pPr algn="l" rtl="0" eaLnBrk="0" fontAlgn="base" hangingPunct="0">
        <a:spcBef>
          <a:spcPct val="0"/>
        </a:spcBef>
        <a:spcAft>
          <a:spcPct val="0"/>
        </a:spcAft>
        <a:defRPr sz="2800" b="1">
          <a:solidFill>
            <a:schemeClr val="bg1"/>
          </a:solidFill>
          <a:latin typeface="Arial" charset="0"/>
        </a:defRPr>
      </a:lvl4pPr>
      <a:lvl5pPr algn="l" rtl="0" eaLnBrk="0" fontAlgn="base" hangingPunct="0">
        <a:spcBef>
          <a:spcPct val="0"/>
        </a:spcBef>
        <a:spcAft>
          <a:spcPct val="0"/>
        </a:spcAft>
        <a:defRPr sz="2800" b="1">
          <a:solidFill>
            <a:schemeClr val="bg1"/>
          </a:solidFill>
          <a:latin typeface="Arial" charset="0"/>
        </a:defRPr>
      </a:lvl5pPr>
      <a:lvl6pPr marL="457200" algn="l" rtl="0" fontAlgn="base">
        <a:spcBef>
          <a:spcPct val="0"/>
        </a:spcBef>
        <a:spcAft>
          <a:spcPct val="0"/>
        </a:spcAft>
        <a:defRPr sz="2800" b="1">
          <a:solidFill>
            <a:schemeClr val="bg1"/>
          </a:solidFill>
          <a:latin typeface="Arial" charset="0"/>
        </a:defRPr>
      </a:lvl6pPr>
      <a:lvl7pPr marL="914400" algn="l" rtl="0" fontAlgn="base">
        <a:spcBef>
          <a:spcPct val="0"/>
        </a:spcBef>
        <a:spcAft>
          <a:spcPct val="0"/>
        </a:spcAft>
        <a:defRPr sz="2800" b="1">
          <a:solidFill>
            <a:schemeClr val="bg1"/>
          </a:solidFill>
          <a:latin typeface="Arial" charset="0"/>
        </a:defRPr>
      </a:lvl7pPr>
      <a:lvl8pPr marL="1371600" algn="l" rtl="0" fontAlgn="base">
        <a:spcBef>
          <a:spcPct val="0"/>
        </a:spcBef>
        <a:spcAft>
          <a:spcPct val="0"/>
        </a:spcAft>
        <a:defRPr sz="2800" b="1">
          <a:solidFill>
            <a:schemeClr val="bg1"/>
          </a:solidFill>
          <a:latin typeface="Arial" charset="0"/>
        </a:defRPr>
      </a:lvl8pPr>
      <a:lvl9pPr marL="1828800" algn="l" rtl="0" fontAlgn="base">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Font typeface="Wingdings" pitchFamily="2" charset="2"/>
        <a:buChar char="§"/>
        <a:defRPr sz="2000" b="1">
          <a:solidFill>
            <a:schemeClr val="tx2"/>
          </a:solidFill>
          <a:latin typeface="+mn-lt"/>
          <a:ea typeface="+mn-ea"/>
          <a:cs typeface="+mn-cs"/>
        </a:defRPr>
      </a:lvl1pPr>
      <a:lvl2pPr marL="571500" indent="-228600" algn="l" rtl="0" eaLnBrk="0" fontAlgn="base" hangingPunct="0">
        <a:lnSpc>
          <a:spcPct val="110000"/>
        </a:lnSpc>
        <a:spcBef>
          <a:spcPct val="20000"/>
        </a:spcBef>
        <a:spcAft>
          <a:spcPct val="0"/>
        </a:spcAft>
        <a:buChar char="–"/>
        <a:defRPr>
          <a:solidFill>
            <a:schemeClr val="tx1"/>
          </a:solidFill>
          <a:latin typeface="+mn-lt"/>
        </a:defRPr>
      </a:lvl2pPr>
      <a:lvl3pPr marL="855663" indent="-169863" algn="l" rtl="0" eaLnBrk="0" fontAlgn="base" hangingPunct="0">
        <a:lnSpc>
          <a:spcPct val="110000"/>
        </a:lnSpc>
        <a:spcBef>
          <a:spcPct val="20000"/>
        </a:spcBef>
        <a:spcAft>
          <a:spcPct val="0"/>
        </a:spcAft>
        <a:buChar char="•"/>
        <a:defRPr sz="1600">
          <a:solidFill>
            <a:schemeClr val="tx1"/>
          </a:solidFill>
          <a:latin typeface="+mn-lt"/>
        </a:defRPr>
      </a:lvl3pPr>
      <a:lvl4pPr marL="1546225" indent="-174625" algn="l" rtl="0" eaLnBrk="0" fontAlgn="base" hangingPunct="0">
        <a:lnSpc>
          <a:spcPct val="110000"/>
        </a:lnSpc>
        <a:spcBef>
          <a:spcPct val="20000"/>
        </a:spcBef>
        <a:spcAft>
          <a:spcPct val="0"/>
        </a:spcAft>
        <a:buFont typeface="Wingdings" pitchFamily="2" charset="2"/>
        <a:buChar char="§"/>
        <a:defRPr sz="1400">
          <a:solidFill>
            <a:schemeClr val="tx1"/>
          </a:solidFill>
          <a:latin typeface="+mn-lt"/>
        </a:defRPr>
      </a:lvl4pPr>
      <a:lvl5pPr marL="2003425" indent="-174625" algn="l" rtl="0" eaLnBrk="0" fontAlgn="base" hangingPunct="0">
        <a:lnSpc>
          <a:spcPct val="110000"/>
        </a:lnSpc>
        <a:spcBef>
          <a:spcPct val="20000"/>
        </a:spcBef>
        <a:spcAft>
          <a:spcPct val="0"/>
        </a:spcAft>
        <a:buChar char="»"/>
        <a:defRPr sz="1200">
          <a:solidFill>
            <a:schemeClr val="tx1"/>
          </a:solidFill>
          <a:latin typeface="+mn-lt"/>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12"/>
          <p:cNvGrpSpPr/>
          <p:nvPr userDrawn="1"/>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Title Style</a:t>
            </a:r>
          </a:p>
        </p:txBody>
      </p:sp>
      <p:sp>
        <p:nvSpPr>
          <p:cNvPr id="2052" name="Rectangle 10"/>
          <p:cNvSpPr>
            <a:spLocks noGrp="1" noChangeArrowheads="1"/>
          </p:cNvSpPr>
          <p:nvPr>
            <p:ph type="body" idx="1"/>
          </p:nvPr>
        </p:nvSpPr>
        <p:spPr bwMode="auto">
          <a:xfrm>
            <a:off x="457200" y="1600200"/>
            <a:ext cx="7772400"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userDrawn="1">
            <p:ph type="sldNum" sz="quarter" idx="4"/>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a:solidFill>
                  <a:srgbClr val="000000"/>
                </a:solidFill>
              </a:rPr>
              <a:t>Page </a:t>
            </a:r>
            <a:fld id="{060BD193-E118-4B16-863C-C8C12C675E3E}" type="slidenum">
              <a:rPr>
                <a:solidFill>
                  <a:srgbClr val="000000"/>
                </a:solidFill>
              </a:rPr>
              <a:pPr>
                <a:defRPr/>
              </a:pPr>
              <a:t>‹#›</a:t>
            </a:fld>
            <a:endParaRPr dirty="0">
              <a:solidFill>
                <a:srgbClr val="000000"/>
              </a:solidFill>
            </a:endParaRPr>
          </a:p>
        </p:txBody>
      </p:sp>
      <p:pic>
        <p:nvPicPr>
          <p:cNvPr id="16" name="Picture 15" descr="All_Programmable_Text_FINAL.jpg"/>
          <p:cNvPicPr>
            <a:picLocks noChangeAspect="1"/>
          </p:cNvPicPr>
          <p:nvPr userDrawn="1"/>
        </p:nvPicPr>
        <p:blipFill>
          <a:blip r:embed="rId3"/>
          <a:stretch>
            <a:fillRect/>
          </a:stretch>
        </p:blipFill>
        <p:spPr>
          <a:xfrm>
            <a:off x="5922580" y="6615994"/>
            <a:ext cx="3108960" cy="157267"/>
          </a:xfrm>
          <a:prstGeom prst="rect">
            <a:avLst/>
          </a:prstGeom>
        </p:spPr>
      </p:pic>
      <p:sp>
        <p:nvSpPr>
          <p:cNvPr id="11" name="Rectangle 19"/>
          <p:cNvSpPr>
            <a:spLocks noChangeArrowheads="1"/>
          </p:cNvSpPr>
          <p:nvPr userDrawn="1"/>
        </p:nvSpPr>
        <p:spPr bwMode="auto">
          <a:xfrm>
            <a:off x="3166251" y="6617930"/>
            <a:ext cx="2760691" cy="307777"/>
          </a:xfrm>
          <a:prstGeom prst="rect">
            <a:avLst/>
          </a:prstGeom>
          <a:noFill/>
          <a:ln w="9525" algn="ctr">
            <a:noFill/>
            <a:miter lim="800000"/>
            <a:headEnd/>
            <a:tailEnd/>
          </a:ln>
          <a:effectLst/>
        </p:spPr>
        <p:txBody>
          <a:bodyPr wrap="square" anchor="ctr" anchorCtr="0">
            <a:spAutoFit/>
          </a:bodyPr>
          <a:lstStyle/>
          <a:p>
            <a:pPr marL="0" lvl="1">
              <a:defRPr/>
            </a:pPr>
            <a:r>
              <a:rPr lang="en-US" sz="700" dirty="0" smtClean="0">
                <a:solidFill>
                  <a:srgbClr val="FFFFFF">
                    <a:lumMod val="50000"/>
                  </a:srgbClr>
                </a:solidFill>
              </a:rPr>
              <a:t>Xilinx Internal</a:t>
            </a:r>
          </a:p>
          <a:p>
            <a:pPr>
              <a:defRPr/>
            </a:pPr>
            <a:endParaRPr lang="en-US" sz="700" dirty="0">
              <a:solidFill>
                <a:srgbClr val="FFFFFF">
                  <a:lumMod val="50000"/>
                </a:srgbClr>
              </a:solidFill>
            </a:endParaRPr>
          </a:p>
        </p:txBody>
      </p:sp>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98000"/>
        </a:lnSpc>
        <a:spcBef>
          <a:spcPct val="0"/>
        </a:spcBef>
        <a:spcAft>
          <a:spcPct val="0"/>
        </a:spcAft>
        <a:defRPr lang="en-US" sz="2800" b="1" dirty="0" smtClean="0">
          <a:solidFill>
            <a:schemeClr val="bg2"/>
          </a:solidFill>
          <a:latin typeface="+mj-lt"/>
          <a:ea typeface="+mj-ea"/>
          <a:cs typeface="+mj-cs"/>
        </a:defRPr>
      </a:lvl1pPr>
      <a:lvl2pPr algn="l" rtl="0" eaLnBrk="0" fontAlgn="base" hangingPunct="0">
        <a:lnSpc>
          <a:spcPct val="115000"/>
        </a:lnSpc>
        <a:spcBef>
          <a:spcPct val="0"/>
        </a:spcBef>
        <a:spcAft>
          <a:spcPct val="0"/>
        </a:spcAft>
        <a:defRPr sz="2800" b="1">
          <a:solidFill>
            <a:schemeClr val="bg1"/>
          </a:solidFill>
          <a:latin typeface="Arial" charset="0"/>
        </a:defRPr>
      </a:lvl2pPr>
      <a:lvl3pPr algn="l" rtl="0" eaLnBrk="0" fontAlgn="base" hangingPunct="0">
        <a:lnSpc>
          <a:spcPct val="115000"/>
        </a:lnSpc>
        <a:spcBef>
          <a:spcPct val="0"/>
        </a:spcBef>
        <a:spcAft>
          <a:spcPct val="0"/>
        </a:spcAft>
        <a:defRPr sz="2800" b="1">
          <a:solidFill>
            <a:schemeClr val="bg1"/>
          </a:solidFill>
          <a:latin typeface="Arial" charset="0"/>
        </a:defRPr>
      </a:lvl3pPr>
      <a:lvl4pPr algn="l" rtl="0" eaLnBrk="0" fontAlgn="base" hangingPunct="0">
        <a:lnSpc>
          <a:spcPct val="115000"/>
        </a:lnSpc>
        <a:spcBef>
          <a:spcPct val="0"/>
        </a:spcBef>
        <a:spcAft>
          <a:spcPct val="0"/>
        </a:spcAft>
        <a:defRPr sz="2800" b="1">
          <a:solidFill>
            <a:schemeClr val="bg1"/>
          </a:solidFill>
          <a:latin typeface="Arial" charset="0"/>
        </a:defRPr>
      </a:lvl4pPr>
      <a:lvl5pPr algn="l" rtl="0" eaLnBrk="0" fontAlgn="base" hangingPunct="0">
        <a:lnSpc>
          <a:spcPct val="115000"/>
        </a:lnSpc>
        <a:spcBef>
          <a:spcPct val="0"/>
        </a:spcBef>
        <a:spcAft>
          <a:spcPct val="0"/>
        </a:spcAft>
        <a:defRPr sz="2800" b="1">
          <a:solidFill>
            <a:schemeClr val="bg1"/>
          </a:solidFill>
          <a:latin typeface="Arial" charset="0"/>
        </a:defRPr>
      </a:lvl5pPr>
      <a:lvl6pPr marL="457200" algn="l" rtl="0" fontAlgn="base">
        <a:lnSpc>
          <a:spcPct val="115000"/>
        </a:lnSpc>
        <a:spcBef>
          <a:spcPct val="0"/>
        </a:spcBef>
        <a:spcAft>
          <a:spcPct val="0"/>
        </a:spcAft>
        <a:defRPr sz="2800" b="1">
          <a:solidFill>
            <a:schemeClr val="bg1"/>
          </a:solidFill>
          <a:latin typeface="Arial" charset="0"/>
        </a:defRPr>
      </a:lvl6pPr>
      <a:lvl7pPr marL="914400" algn="l" rtl="0" fontAlgn="base">
        <a:lnSpc>
          <a:spcPct val="115000"/>
        </a:lnSpc>
        <a:spcBef>
          <a:spcPct val="0"/>
        </a:spcBef>
        <a:spcAft>
          <a:spcPct val="0"/>
        </a:spcAft>
        <a:defRPr sz="2800" b="1">
          <a:solidFill>
            <a:schemeClr val="bg1"/>
          </a:solidFill>
          <a:latin typeface="Arial" charset="0"/>
        </a:defRPr>
      </a:lvl7pPr>
      <a:lvl8pPr marL="1371600" algn="l" rtl="0" fontAlgn="base">
        <a:lnSpc>
          <a:spcPct val="115000"/>
        </a:lnSpc>
        <a:spcBef>
          <a:spcPct val="0"/>
        </a:spcBef>
        <a:spcAft>
          <a:spcPct val="0"/>
        </a:spcAft>
        <a:defRPr sz="2800" b="1">
          <a:solidFill>
            <a:schemeClr val="bg1"/>
          </a:solidFill>
          <a:latin typeface="Arial" charset="0"/>
        </a:defRPr>
      </a:lvl8pPr>
      <a:lvl9pPr marL="1828800" algn="l" rtl="0" fontAlgn="base">
        <a:lnSpc>
          <a:spcPct val="115000"/>
        </a:lnSpc>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4"/>
        </a:buBlip>
        <a:defRPr lang="en-US" sz="2000" b="1" dirty="0" smtClean="0">
          <a:solidFill>
            <a:schemeClr val="accent4"/>
          </a:solidFill>
          <a:latin typeface="+mn-lt"/>
          <a:ea typeface="+mn-ea"/>
          <a:cs typeface="+mn-cs"/>
        </a:defRPr>
      </a:lvl1pPr>
      <a:lvl2pPr marL="571500" indent="-228600" algn="l" rtl="0" eaLnBrk="0" fontAlgn="base" hangingPunct="0">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0" fontAlgn="base" hangingPunct="0">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12"/>
          <p:cNvGrpSpPr/>
          <p:nvPr userDrawn="1"/>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Title Style</a:t>
            </a:r>
          </a:p>
        </p:txBody>
      </p:sp>
      <p:sp>
        <p:nvSpPr>
          <p:cNvPr id="2052" name="Rectangle 10"/>
          <p:cNvSpPr>
            <a:spLocks noGrp="1" noChangeArrowheads="1"/>
          </p:cNvSpPr>
          <p:nvPr>
            <p:ph type="body" idx="1"/>
          </p:nvPr>
        </p:nvSpPr>
        <p:spPr bwMode="auto">
          <a:xfrm>
            <a:off x="457200" y="1600200"/>
            <a:ext cx="7772400"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userDrawn="1">
            <p:ph type="sldNum" sz="quarter" idx="4"/>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a:solidFill>
                  <a:srgbClr val="000000"/>
                </a:solidFill>
              </a:rPr>
              <a:t>Page </a:t>
            </a:r>
            <a:fld id="{060BD193-E118-4B16-863C-C8C12C675E3E}" type="slidenum">
              <a:rPr>
                <a:solidFill>
                  <a:srgbClr val="000000"/>
                </a:solidFill>
              </a:rPr>
              <a:pPr>
                <a:defRPr/>
              </a:pPr>
              <a:t>‹#›</a:t>
            </a:fld>
            <a:endParaRPr dirty="0">
              <a:solidFill>
                <a:srgbClr val="000000"/>
              </a:solidFill>
            </a:endParaRPr>
          </a:p>
        </p:txBody>
      </p:sp>
      <p:pic>
        <p:nvPicPr>
          <p:cNvPr id="16" name="Picture 15" descr="All_Programmable_Text_FINAL.jpg"/>
          <p:cNvPicPr>
            <a:picLocks noChangeAspect="1"/>
          </p:cNvPicPr>
          <p:nvPr userDrawn="1"/>
        </p:nvPicPr>
        <p:blipFill>
          <a:blip r:embed="rId3"/>
          <a:stretch>
            <a:fillRect/>
          </a:stretch>
        </p:blipFill>
        <p:spPr>
          <a:xfrm>
            <a:off x="5922580" y="6615994"/>
            <a:ext cx="3108960" cy="157267"/>
          </a:xfrm>
          <a:prstGeom prst="rect">
            <a:avLst/>
          </a:prstGeom>
        </p:spPr>
      </p:pic>
      <p:sp>
        <p:nvSpPr>
          <p:cNvPr id="11" name="Rectangle 19"/>
          <p:cNvSpPr>
            <a:spLocks noChangeArrowheads="1"/>
          </p:cNvSpPr>
          <p:nvPr userDrawn="1"/>
        </p:nvSpPr>
        <p:spPr bwMode="auto">
          <a:xfrm>
            <a:off x="3166251" y="6603642"/>
            <a:ext cx="2760691" cy="307777"/>
          </a:xfrm>
          <a:prstGeom prst="rect">
            <a:avLst/>
          </a:prstGeom>
          <a:noFill/>
          <a:ln w="9525" algn="ctr">
            <a:noFill/>
            <a:miter lim="800000"/>
            <a:headEnd/>
            <a:tailEnd/>
          </a:ln>
          <a:effectLst/>
        </p:spPr>
        <p:txBody>
          <a:bodyPr wrap="square" anchor="ctr" anchorCtr="0">
            <a:spAutoFit/>
          </a:bodyPr>
          <a:lstStyle/>
          <a:p>
            <a:pPr marL="0" lvl="1">
              <a:defRPr/>
            </a:pPr>
            <a:r>
              <a:rPr lang="en-US" sz="700" dirty="0" smtClean="0">
                <a:solidFill>
                  <a:srgbClr val="FFFFFF">
                    <a:lumMod val="50000"/>
                  </a:srgbClr>
                </a:solidFill>
              </a:rPr>
              <a:t>Xilinx Internal</a:t>
            </a:r>
          </a:p>
          <a:p>
            <a:pPr>
              <a:defRPr/>
            </a:pPr>
            <a:endParaRPr lang="en-US" sz="700" dirty="0">
              <a:solidFill>
                <a:srgbClr val="FFFFFF">
                  <a:lumMod val="50000"/>
                </a:srgbClr>
              </a:solidFill>
            </a:endParaRPr>
          </a:p>
        </p:txBody>
      </p:sp>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98000"/>
        </a:lnSpc>
        <a:spcBef>
          <a:spcPct val="0"/>
        </a:spcBef>
        <a:spcAft>
          <a:spcPct val="0"/>
        </a:spcAft>
        <a:defRPr lang="en-US" sz="2800" b="1" dirty="0" smtClean="0">
          <a:solidFill>
            <a:schemeClr val="bg2"/>
          </a:solidFill>
          <a:latin typeface="+mj-lt"/>
          <a:ea typeface="+mj-ea"/>
          <a:cs typeface="+mj-cs"/>
        </a:defRPr>
      </a:lvl1pPr>
      <a:lvl2pPr algn="l" rtl="0" eaLnBrk="0" fontAlgn="base" hangingPunct="0">
        <a:lnSpc>
          <a:spcPct val="115000"/>
        </a:lnSpc>
        <a:spcBef>
          <a:spcPct val="0"/>
        </a:spcBef>
        <a:spcAft>
          <a:spcPct val="0"/>
        </a:spcAft>
        <a:defRPr sz="2800" b="1">
          <a:solidFill>
            <a:schemeClr val="bg1"/>
          </a:solidFill>
          <a:latin typeface="Arial" charset="0"/>
        </a:defRPr>
      </a:lvl2pPr>
      <a:lvl3pPr algn="l" rtl="0" eaLnBrk="0" fontAlgn="base" hangingPunct="0">
        <a:lnSpc>
          <a:spcPct val="115000"/>
        </a:lnSpc>
        <a:spcBef>
          <a:spcPct val="0"/>
        </a:spcBef>
        <a:spcAft>
          <a:spcPct val="0"/>
        </a:spcAft>
        <a:defRPr sz="2800" b="1">
          <a:solidFill>
            <a:schemeClr val="bg1"/>
          </a:solidFill>
          <a:latin typeface="Arial" charset="0"/>
        </a:defRPr>
      </a:lvl3pPr>
      <a:lvl4pPr algn="l" rtl="0" eaLnBrk="0" fontAlgn="base" hangingPunct="0">
        <a:lnSpc>
          <a:spcPct val="115000"/>
        </a:lnSpc>
        <a:spcBef>
          <a:spcPct val="0"/>
        </a:spcBef>
        <a:spcAft>
          <a:spcPct val="0"/>
        </a:spcAft>
        <a:defRPr sz="2800" b="1">
          <a:solidFill>
            <a:schemeClr val="bg1"/>
          </a:solidFill>
          <a:latin typeface="Arial" charset="0"/>
        </a:defRPr>
      </a:lvl4pPr>
      <a:lvl5pPr algn="l" rtl="0" eaLnBrk="0" fontAlgn="base" hangingPunct="0">
        <a:lnSpc>
          <a:spcPct val="115000"/>
        </a:lnSpc>
        <a:spcBef>
          <a:spcPct val="0"/>
        </a:spcBef>
        <a:spcAft>
          <a:spcPct val="0"/>
        </a:spcAft>
        <a:defRPr sz="2800" b="1">
          <a:solidFill>
            <a:schemeClr val="bg1"/>
          </a:solidFill>
          <a:latin typeface="Arial" charset="0"/>
        </a:defRPr>
      </a:lvl5pPr>
      <a:lvl6pPr marL="457200" algn="l" rtl="0" fontAlgn="base">
        <a:lnSpc>
          <a:spcPct val="115000"/>
        </a:lnSpc>
        <a:spcBef>
          <a:spcPct val="0"/>
        </a:spcBef>
        <a:spcAft>
          <a:spcPct val="0"/>
        </a:spcAft>
        <a:defRPr sz="2800" b="1">
          <a:solidFill>
            <a:schemeClr val="bg1"/>
          </a:solidFill>
          <a:latin typeface="Arial" charset="0"/>
        </a:defRPr>
      </a:lvl6pPr>
      <a:lvl7pPr marL="914400" algn="l" rtl="0" fontAlgn="base">
        <a:lnSpc>
          <a:spcPct val="115000"/>
        </a:lnSpc>
        <a:spcBef>
          <a:spcPct val="0"/>
        </a:spcBef>
        <a:spcAft>
          <a:spcPct val="0"/>
        </a:spcAft>
        <a:defRPr sz="2800" b="1">
          <a:solidFill>
            <a:schemeClr val="bg1"/>
          </a:solidFill>
          <a:latin typeface="Arial" charset="0"/>
        </a:defRPr>
      </a:lvl7pPr>
      <a:lvl8pPr marL="1371600" algn="l" rtl="0" fontAlgn="base">
        <a:lnSpc>
          <a:spcPct val="115000"/>
        </a:lnSpc>
        <a:spcBef>
          <a:spcPct val="0"/>
        </a:spcBef>
        <a:spcAft>
          <a:spcPct val="0"/>
        </a:spcAft>
        <a:defRPr sz="2800" b="1">
          <a:solidFill>
            <a:schemeClr val="bg1"/>
          </a:solidFill>
          <a:latin typeface="Arial" charset="0"/>
        </a:defRPr>
      </a:lvl8pPr>
      <a:lvl9pPr marL="1828800" algn="l" rtl="0" fontAlgn="base">
        <a:lnSpc>
          <a:spcPct val="115000"/>
        </a:lnSpc>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4"/>
        </a:buBlip>
        <a:defRPr lang="en-US" sz="2000" b="1" dirty="0" smtClean="0">
          <a:solidFill>
            <a:schemeClr val="accent4"/>
          </a:solidFill>
          <a:latin typeface="+mn-lt"/>
          <a:ea typeface="+mn-ea"/>
          <a:cs typeface="+mn-cs"/>
        </a:defRPr>
      </a:lvl1pPr>
      <a:lvl2pPr marL="571500" indent="-228600" algn="l" rtl="0" eaLnBrk="0" fontAlgn="base" hangingPunct="0">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0" fontAlgn="base" hangingPunct="0">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12"/>
          <p:cNvGrpSpPr/>
          <p:nvPr userDrawn="1"/>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Title Style</a:t>
            </a:r>
          </a:p>
        </p:txBody>
      </p:sp>
      <p:sp>
        <p:nvSpPr>
          <p:cNvPr id="2052" name="Rectangle 10"/>
          <p:cNvSpPr>
            <a:spLocks noGrp="1" noChangeArrowheads="1"/>
          </p:cNvSpPr>
          <p:nvPr>
            <p:ph type="body" idx="1"/>
          </p:nvPr>
        </p:nvSpPr>
        <p:spPr bwMode="auto">
          <a:xfrm>
            <a:off x="457200" y="1600200"/>
            <a:ext cx="7772400"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userDrawn="1">
            <p:ph type="sldNum" sz="quarter" idx="4"/>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a:solidFill>
                  <a:srgbClr val="000000"/>
                </a:solidFill>
              </a:rPr>
              <a:t>Page </a:t>
            </a:r>
            <a:fld id="{060BD193-E118-4B16-863C-C8C12C675E3E}" type="slidenum">
              <a:rPr>
                <a:solidFill>
                  <a:srgbClr val="000000"/>
                </a:solidFill>
              </a:rPr>
              <a:pPr>
                <a:defRPr/>
              </a:pPr>
              <a:t>‹#›</a:t>
            </a:fld>
            <a:endParaRPr dirty="0">
              <a:solidFill>
                <a:srgbClr val="000000"/>
              </a:solidFill>
            </a:endParaRPr>
          </a:p>
        </p:txBody>
      </p:sp>
      <p:pic>
        <p:nvPicPr>
          <p:cNvPr id="16" name="Picture 15" descr="All_Programmable_Text_FINAL.jpg"/>
          <p:cNvPicPr>
            <a:picLocks noChangeAspect="1"/>
          </p:cNvPicPr>
          <p:nvPr userDrawn="1"/>
        </p:nvPicPr>
        <p:blipFill>
          <a:blip r:embed="rId3"/>
          <a:stretch>
            <a:fillRect/>
          </a:stretch>
        </p:blipFill>
        <p:spPr>
          <a:xfrm>
            <a:off x="5922580" y="6615994"/>
            <a:ext cx="3108960" cy="157267"/>
          </a:xfrm>
          <a:prstGeom prst="rect">
            <a:avLst/>
          </a:prstGeom>
        </p:spPr>
      </p:pic>
      <p:sp>
        <p:nvSpPr>
          <p:cNvPr id="11" name="Rectangle 19"/>
          <p:cNvSpPr>
            <a:spLocks noChangeArrowheads="1"/>
          </p:cNvSpPr>
          <p:nvPr userDrawn="1"/>
        </p:nvSpPr>
        <p:spPr bwMode="auto">
          <a:xfrm>
            <a:off x="3166251" y="6603642"/>
            <a:ext cx="2760691" cy="307777"/>
          </a:xfrm>
          <a:prstGeom prst="rect">
            <a:avLst/>
          </a:prstGeom>
          <a:noFill/>
          <a:ln w="9525" algn="ctr">
            <a:noFill/>
            <a:miter lim="800000"/>
            <a:headEnd/>
            <a:tailEnd/>
          </a:ln>
          <a:effectLst/>
        </p:spPr>
        <p:txBody>
          <a:bodyPr wrap="square" anchor="ctr" anchorCtr="0">
            <a:spAutoFit/>
          </a:bodyPr>
          <a:lstStyle/>
          <a:p>
            <a:pPr marL="0" lvl="1">
              <a:defRPr/>
            </a:pPr>
            <a:r>
              <a:rPr lang="en-US" sz="700" dirty="0" smtClean="0">
                <a:solidFill>
                  <a:srgbClr val="FFFFFF">
                    <a:lumMod val="50000"/>
                  </a:srgbClr>
                </a:solidFill>
              </a:rPr>
              <a:t>Xilinx Internal</a:t>
            </a:r>
          </a:p>
          <a:p>
            <a:pPr>
              <a:defRPr/>
            </a:pPr>
            <a:endParaRPr lang="en-US" sz="700" dirty="0">
              <a:solidFill>
                <a:srgbClr val="FFFFFF">
                  <a:lumMod val="50000"/>
                </a:srgbClr>
              </a:solidFill>
            </a:endParaRPr>
          </a:p>
        </p:txBody>
      </p:sp>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98000"/>
        </a:lnSpc>
        <a:spcBef>
          <a:spcPct val="0"/>
        </a:spcBef>
        <a:spcAft>
          <a:spcPct val="0"/>
        </a:spcAft>
        <a:defRPr lang="en-US" sz="2800" b="1" dirty="0" smtClean="0">
          <a:solidFill>
            <a:schemeClr val="bg2"/>
          </a:solidFill>
          <a:latin typeface="+mj-lt"/>
          <a:ea typeface="+mj-ea"/>
          <a:cs typeface="+mj-cs"/>
        </a:defRPr>
      </a:lvl1pPr>
      <a:lvl2pPr algn="l" rtl="0" eaLnBrk="0" fontAlgn="base" hangingPunct="0">
        <a:lnSpc>
          <a:spcPct val="115000"/>
        </a:lnSpc>
        <a:spcBef>
          <a:spcPct val="0"/>
        </a:spcBef>
        <a:spcAft>
          <a:spcPct val="0"/>
        </a:spcAft>
        <a:defRPr sz="2800" b="1">
          <a:solidFill>
            <a:schemeClr val="bg1"/>
          </a:solidFill>
          <a:latin typeface="Arial" charset="0"/>
        </a:defRPr>
      </a:lvl2pPr>
      <a:lvl3pPr algn="l" rtl="0" eaLnBrk="0" fontAlgn="base" hangingPunct="0">
        <a:lnSpc>
          <a:spcPct val="115000"/>
        </a:lnSpc>
        <a:spcBef>
          <a:spcPct val="0"/>
        </a:spcBef>
        <a:spcAft>
          <a:spcPct val="0"/>
        </a:spcAft>
        <a:defRPr sz="2800" b="1">
          <a:solidFill>
            <a:schemeClr val="bg1"/>
          </a:solidFill>
          <a:latin typeface="Arial" charset="0"/>
        </a:defRPr>
      </a:lvl3pPr>
      <a:lvl4pPr algn="l" rtl="0" eaLnBrk="0" fontAlgn="base" hangingPunct="0">
        <a:lnSpc>
          <a:spcPct val="115000"/>
        </a:lnSpc>
        <a:spcBef>
          <a:spcPct val="0"/>
        </a:spcBef>
        <a:spcAft>
          <a:spcPct val="0"/>
        </a:spcAft>
        <a:defRPr sz="2800" b="1">
          <a:solidFill>
            <a:schemeClr val="bg1"/>
          </a:solidFill>
          <a:latin typeface="Arial" charset="0"/>
        </a:defRPr>
      </a:lvl4pPr>
      <a:lvl5pPr algn="l" rtl="0" eaLnBrk="0" fontAlgn="base" hangingPunct="0">
        <a:lnSpc>
          <a:spcPct val="115000"/>
        </a:lnSpc>
        <a:spcBef>
          <a:spcPct val="0"/>
        </a:spcBef>
        <a:spcAft>
          <a:spcPct val="0"/>
        </a:spcAft>
        <a:defRPr sz="2800" b="1">
          <a:solidFill>
            <a:schemeClr val="bg1"/>
          </a:solidFill>
          <a:latin typeface="Arial" charset="0"/>
        </a:defRPr>
      </a:lvl5pPr>
      <a:lvl6pPr marL="457200" algn="l" rtl="0" fontAlgn="base">
        <a:lnSpc>
          <a:spcPct val="115000"/>
        </a:lnSpc>
        <a:spcBef>
          <a:spcPct val="0"/>
        </a:spcBef>
        <a:spcAft>
          <a:spcPct val="0"/>
        </a:spcAft>
        <a:defRPr sz="2800" b="1">
          <a:solidFill>
            <a:schemeClr val="bg1"/>
          </a:solidFill>
          <a:latin typeface="Arial" charset="0"/>
        </a:defRPr>
      </a:lvl6pPr>
      <a:lvl7pPr marL="914400" algn="l" rtl="0" fontAlgn="base">
        <a:lnSpc>
          <a:spcPct val="115000"/>
        </a:lnSpc>
        <a:spcBef>
          <a:spcPct val="0"/>
        </a:spcBef>
        <a:spcAft>
          <a:spcPct val="0"/>
        </a:spcAft>
        <a:defRPr sz="2800" b="1">
          <a:solidFill>
            <a:schemeClr val="bg1"/>
          </a:solidFill>
          <a:latin typeface="Arial" charset="0"/>
        </a:defRPr>
      </a:lvl7pPr>
      <a:lvl8pPr marL="1371600" algn="l" rtl="0" fontAlgn="base">
        <a:lnSpc>
          <a:spcPct val="115000"/>
        </a:lnSpc>
        <a:spcBef>
          <a:spcPct val="0"/>
        </a:spcBef>
        <a:spcAft>
          <a:spcPct val="0"/>
        </a:spcAft>
        <a:defRPr sz="2800" b="1">
          <a:solidFill>
            <a:schemeClr val="bg1"/>
          </a:solidFill>
          <a:latin typeface="Arial" charset="0"/>
        </a:defRPr>
      </a:lvl8pPr>
      <a:lvl9pPr marL="1828800" algn="l" rtl="0" fontAlgn="base">
        <a:lnSpc>
          <a:spcPct val="115000"/>
        </a:lnSpc>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4"/>
        </a:buBlip>
        <a:defRPr lang="en-US" sz="2000" b="1" dirty="0" smtClean="0">
          <a:solidFill>
            <a:schemeClr val="accent4"/>
          </a:solidFill>
          <a:latin typeface="+mn-lt"/>
          <a:ea typeface="+mn-ea"/>
          <a:cs typeface="+mn-cs"/>
        </a:defRPr>
      </a:lvl1pPr>
      <a:lvl2pPr marL="571500" indent="-228600" algn="l" rtl="0" eaLnBrk="0" fontAlgn="base" hangingPunct="0">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0" fontAlgn="base" hangingPunct="0">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12"/>
          <p:cNvGrpSpPr/>
          <p:nvPr userDrawn="1"/>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Title Style</a:t>
            </a:r>
          </a:p>
        </p:txBody>
      </p:sp>
      <p:sp>
        <p:nvSpPr>
          <p:cNvPr id="2052" name="Rectangle 10"/>
          <p:cNvSpPr>
            <a:spLocks noGrp="1" noChangeArrowheads="1"/>
          </p:cNvSpPr>
          <p:nvPr>
            <p:ph type="body" idx="1"/>
          </p:nvPr>
        </p:nvSpPr>
        <p:spPr bwMode="auto">
          <a:xfrm>
            <a:off x="457200" y="1600200"/>
            <a:ext cx="7772400"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userDrawn="1">
            <p:ph type="sldNum" sz="quarter" idx="4"/>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a:solidFill>
                  <a:srgbClr val="000000"/>
                </a:solidFill>
              </a:rPr>
              <a:t>Page </a:t>
            </a:r>
            <a:fld id="{060BD193-E118-4B16-863C-C8C12C675E3E}" type="slidenum">
              <a:rPr>
                <a:solidFill>
                  <a:srgbClr val="000000"/>
                </a:solidFill>
              </a:rPr>
              <a:pPr>
                <a:defRPr/>
              </a:pPr>
              <a:t>‹#›</a:t>
            </a:fld>
            <a:endParaRPr dirty="0">
              <a:solidFill>
                <a:srgbClr val="000000"/>
              </a:solidFill>
            </a:endParaRPr>
          </a:p>
        </p:txBody>
      </p:sp>
      <p:pic>
        <p:nvPicPr>
          <p:cNvPr id="16" name="Picture 15" descr="All_Programmable_Text_FINAL.jpg"/>
          <p:cNvPicPr>
            <a:picLocks noChangeAspect="1"/>
          </p:cNvPicPr>
          <p:nvPr userDrawn="1"/>
        </p:nvPicPr>
        <p:blipFill>
          <a:blip r:embed="rId3"/>
          <a:stretch>
            <a:fillRect/>
          </a:stretch>
        </p:blipFill>
        <p:spPr>
          <a:xfrm>
            <a:off x="5922580" y="6615994"/>
            <a:ext cx="3108960" cy="157267"/>
          </a:xfrm>
          <a:prstGeom prst="rect">
            <a:avLst/>
          </a:prstGeom>
        </p:spPr>
      </p:pic>
      <p:sp>
        <p:nvSpPr>
          <p:cNvPr id="11" name="Rectangle 19"/>
          <p:cNvSpPr>
            <a:spLocks noChangeArrowheads="1"/>
          </p:cNvSpPr>
          <p:nvPr userDrawn="1"/>
        </p:nvSpPr>
        <p:spPr bwMode="auto">
          <a:xfrm>
            <a:off x="3166251" y="6603642"/>
            <a:ext cx="2760691" cy="307777"/>
          </a:xfrm>
          <a:prstGeom prst="rect">
            <a:avLst/>
          </a:prstGeom>
          <a:noFill/>
          <a:ln w="9525" algn="ctr">
            <a:noFill/>
            <a:miter lim="800000"/>
            <a:headEnd/>
            <a:tailEnd/>
          </a:ln>
          <a:effectLst/>
        </p:spPr>
        <p:txBody>
          <a:bodyPr wrap="square" anchor="ctr" anchorCtr="0">
            <a:spAutoFit/>
          </a:bodyPr>
          <a:lstStyle/>
          <a:p>
            <a:pPr marL="0" lvl="1">
              <a:defRPr/>
            </a:pPr>
            <a:r>
              <a:rPr lang="en-US" sz="700" dirty="0" smtClean="0">
                <a:solidFill>
                  <a:srgbClr val="FFFFFF">
                    <a:lumMod val="50000"/>
                  </a:srgbClr>
                </a:solidFill>
              </a:rPr>
              <a:t>Xilinx Internal</a:t>
            </a:r>
          </a:p>
          <a:p>
            <a:pPr>
              <a:defRPr/>
            </a:pPr>
            <a:endParaRPr lang="en-US" sz="700" dirty="0">
              <a:solidFill>
                <a:srgbClr val="FFFFFF">
                  <a:lumMod val="50000"/>
                </a:srgbClr>
              </a:solidFill>
            </a:endParaRPr>
          </a:p>
        </p:txBody>
      </p:sp>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98000"/>
        </a:lnSpc>
        <a:spcBef>
          <a:spcPct val="0"/>
        </a:spcBef>
        <a:spcAft>
          <a:spcPct val="0"/>
        </a:spcAft>
        <a:defRPr lang="en-US" sz="2800" b="1" dirty="0" smtClean="0">
          <a:solidFill>
            <a:schemeClr val="bg2"/>
          </a:solidFill>
          <a:latin typeface="+mj-lt"/>
          <a:ea typeface="+mj-ea"/>
          <a:cs typeface="+mj-cs"/>
        </a:defRPr>
      </a:lvl1pPr>
      <a:lvl2pPr algn="l" rtl="0" eaLnBrk="0" fontAlgn="base" hangingPunct="0">
        <a:lnSpc>
          <a:spcPct val="115000"/>
        </a:lnSpc>
        <a:spcBef>
          <a:spcPct val="0"/>
        </a:spcBef>
        <a:spcAft>
          <a:spcPct val="0"/>
        </a:spcAft>
        <a:defRPr sz="2800" b="1">
          <a:solidFill>
            <a:schemeClr val="bg1"/>
          </a:solidFill>
          <a:latin typeface="Arial" charset="0"/>
        </a:defRPr>
      </a:lvl2pPr>
      <a:lvl3pPr algn="l" rtl="0" eaLnBrk="0" fontAlgn="base" hangingPunct="0">
        <a:lnSpc>
          <a:spcPct val="115000"/>
        </a:lnSpc>
        <a:spcBef>
          <a:spcPct val="0"/>
        </a:spcBef>
        <a:spcAft>
          <a:spcPct val="0"/>
        </a:spcAft>
        <a:defRPr sz="2800" b="1">
          <a:solidFill>
            <a:schemeClr val="bg1"/>
          </a:solidFill>
          <a:latin typeface="Arial" charset="0"/>
        </a:defRPr>
      </a:lvl3pPr>
      <a:lvl4pPr algn="l" rtl="0" eaLnBrk="0" fontAlgn="base" hangingPunct="0">
        <a:lnSpc>
          <a:spcPct val="115000"/>
        </a:lnSpc>
        <a:spcBef>
          <a:spcPct val="0"/>
        </a:spcBef>
        <a:spcAft>
          <a:spcPct val="0"/>
        </a:spcAft>
        <a:defRPr sz="2800" b="1">
          <a:solidFill>
            <a:schemeClr val="bg1"/>
          </a:solidFill>
          <a:latin typeface="Arial" charset="0"/>
        </a:defRPr>
      </a:lvl4pPr>
      <a:lvl5pPr algn="l" rtl="0" eaLnBrk="0" fontAlgn="base" hangingPunct="0">
        <a:lnSpc>
          <a:spcPct val="115000"/>
        </a:lnSpc>
        <a:spcBef>
          <a:spcPct val="0"/>
        </a:spcBef>
        <a:spcAft>
          <a:spcPct val="0"/>
        </a:spcAft>
        <a:defRPr sz="2800" b="1">
          <a:solidFill>
            <a:schemeClr val="bg1"/>
          </a:solidFill>
          <a:latin typeface="Arial" charset="0"/>
        </a:defRPr>
      </a:lvl5pPr>
      <a:lvl6pPr marL="457200" algn="l" rtl="0" fontAlgn="base">
        <a:lnSpc>
          <a:spcPct val="115000"/>
        </a:lnSpc>
        <a:spcBef>
          <a:spcPct val="0"/>
        </a:spcBef>
        <a:spcAft>
          <a:spcPct val="0"/>
        </a:spcAft>
        <a:defRPr sz="2800" b="1">
          <a:solidFill>
            <a:schemeClr val="bg1"/>
          </a:solidFill>
          <a:latin typeface="Arial" charset="0"/>
        </a:defRPr>
      </a:lvl6pPr>
      <a:lvl7pPr marL="914400" algn="l" rtl="0" fontAlgn="base">
        <a:lnSpc>
          <a:spcPct val="115000"/>
        </a:lnSpc>
        <a:spcBef>
          <a:spcPct val="0"/>
        </a:spcBef>
        <a:spcAft>
          <a:spcPct val="0"/>
        </a:spcAft>
        <a:defRPr sz="2800" b="1">
          <a:solidFill>
            <a:schemeClr val="bg1"/>
          </a:solidFill>
          <a:latin typeface="Arial" charset="0"/>
        </a:defRPr>
      </a:lvl7pPr>
      <a:lvl8pPr marL="1371600" algn="l" rtl="0" fontAlgn="base">
        <a:lnSpc>
          <a:spcPct val="115000"/>
        </a:lnSpc>
        <a:spcBef>
          <a:spcPct val="0"/>
        </a:spcBef>
        <a:spcAft>
          <a:spcPct val="0"/>
        </a:spcAft>
        <a:defRPr sz="2800" b="1">
          <a:solidFill>
            <a:schemeClr val="bg1"/>
          </a:solidFill>
          <a:latin typeface="Arial" charset="0"/>
        </a:defRPr>
      </a:lvl8pPr>
      <a:lvl9pPr marL="1828800" algn="l" rtl="0" fontAlgn="base">
        <a:lnSpc>
          <a:spcPct val="115000"/>
        </a:lnSpc>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4"/>
        </a:buBlip>
        <a:defRPr lang="en-US" sz="2000" b="1" dirty="0" smtClean="0">
          <a:solidFill>
            <a:schemeClr val="accent4"/>
          </a:solidFill>
          <a:latin typeface="+mn-lt"/>
          <a:ea typeface="+mn-ea"/>
          <a:cs typeface="+mn-cs"/>
        </a:defRPr>
      </a:lvl1pPr>
      <a:lvl2pPr marL="571500" indent="-228600" algn="l" rtl="0" eaLnBrk="0" fontAlgn="base" hangingPunct="0">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0" fontAlgn="base" hangingPunct="0">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12"/>
          <p:cNvGrpSpPr/>
          <p:nvPr userDrawn="1"/>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Title Style</a:t>
            </a:r>
          </a:p>
        </p:txBody>
      </p:sp>
      <p:sp>
        <p:nvSpPr>
          <p:cNvPr id="2052" name="Rectangle 10"/>
          <p:cNvSpPr>
            <a:spLocks noGrp="1" noChangeArrowheads="1"/>
          </p:cNvSpPr>
          <p:nvPr>
            <p:ph type="body" idx="1"/>
          </p:nvPr>
        </p:nvSpPr>
        <p:spPr bwMode="auto">
          <a:xfrm>
            <a:off x="457200" y="1600200"/>
            <a:ext cx="7772400"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userDrawn="1">
            <p:ph type="sldNum" sz="quarter" idx="4"/>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a:solidFill>
                  <a:srgbClr val="000000"/>
                </a:solidFill>
              </a:rPr>
              <a:t>Page </a:t>
            </a:r>
            <a:fld id="{060BD193-E118-4B16-863C-C8C12C675E3E}" type="slidenum">
              <a:rPr>
                <a:solidFill>
                  <a:srgbClr val="000000"/>
                </a:solidFill>
              </a:rPr>
              <a:pPr>
                <a:defRPr/>
              </a:pPr>
              <a:t>‹#›</a:t>
            </a:fld>
            <a:endParaRPr dirty="0">
              <a:solidFill>
                <a:srgbClr val="000000"/>
              </a:solidFill>
            </a:endParaRPr>
          </a:p>
        </p:txBody>
      </p:sp>
      <p:pic>
        <p:nvPicPr>
          <p:cNvPr id="16" name="Picture 15" descr="All_Programmable_Text_FINAL.jpg"/>
          <p:cNvPicPr>
            <a:picLocks noChangeAspect="1"/>
          </p:cNvPicPr>
          <p:nvPr userDrawn="1"/>
        </p:nvPicPr>
        <p:blipFill>
          <a:blip r:embed="rId3"/>
          <a:stretch>
            <a:fillRect/>
          </a:stretch>
        </p:blipFill>
        <p:spPr>
          <a:xfrm>
            <a:off x="5922580" y="6615994"/>
            <a:ext cx="3108960" cy="157267"/>
          </a:xfrm>
          <a:prstGeom prst="rect">
            <a:avLst/>
          </a:prstGeom>
        </p:spPr>
      </p:pic>
      <p:sp>
        <p:nvSpPr>
          <p:cNvPr id="11" name="Rectangle 19"/>
          <p:cNvSpPr>
            <a:spLocks noChangeArrowheads="1"/>
          </p:cNvSpPr>
          <p:nvPr userDrawn="1"/>
        </p:nvSpPr>
        <p:spPr bwMode="auto">
          <a:xfrm>
            <a:off x="3166251" y="6603642"/>
            <a:ext cx="2760691" cy="307777"/>
          </a:xfrm>
          <a:prstGeom prst="rect">
            <a:avLst/>
          </a:prstGeom>
          <a:noFill/>
          <a:ln w="9525" algn="ctr">
            <a:noFill/>
            <a:miter lim="800000"/>
            <a:headEnd/>
            <a:tailEnd/>
          </a:ln>
          <a:effectLst/>
        </p:spPr>
        <p:txBody>
          <a:bodyPr wrap="square" anchor="ctr" anchorCtr="0">
            <a:spAutoFit/>
          </a:bodyPr>
          <a:lstStyle/>
          <a:p>
            <a:pPr marL="0" lvl="1">
              <a:defRPr/>
            </a:pPr>
            <a:r>
              <a:rPr lang="en-US" sz="700" dirty="0" smtClean="0">
                <a:solidFill>
                  <a:srgbClr val="FFFFFF">
                    <a:lumMod val="50000"/>
                  </a:srgbClr>
                </a:solidFill>
              </a:rPr>
              <a:t>Xilinx Internal</a:t>
            </a:r>
          </a:p>
          <a:p>
            <a:pPr>
              <a:defRPr/>
            </a:pPr>
            <a:endParaRPr lang="en-US" sz="700" dirty="0">
              <a:solidFill>
                <a:srgbClr val="FFFFFF">
                  <a:lumMod val="50000"/>
                </a:srgbClr>
              </a:solidFill>
            </a:endParaRPr>
          </a:p>
        </p:txBody>
      </p:sp>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98000"/>
        </a:lnSpc>
        <a:spcBef>
          <a:spcPct val="0"/>
        </a:spcBef>
        <a:spcAft>
          <a:spcPct val="0"/>
        </a:spcAft>
        <a:defRPr lang="en-US" sz="2800" b="1" dirty="0" smtClean="0">
          <a:solidFill>
            <a:schemeClr val="bg2"/>
          </a:solidFill>
          <a:latin typeface="+mj-lt"/>
          <a:ea typeface="+mj-ea"/>
          <a:cs typeface="+mj-cs"/>
        </a:defRPr>
      </a:lvl1pPr>
      <a:lvl2pPr algn="l" rtl="0" eaLnBrk="0" fontAlgn="base" hangingPunct="0">
        <a:lnSpc>
          <a:spcPct val="115000"/>
        </a:lnSpc>
        <a:spcBef>
          <a:spcPct val="0"/>
        </a:spcBef>
        <a:spcAft>
          <a:spcPct val="0"/>
        </a:spcAft>
        <a:defRPr sz="2800" b="1">
          <a:solidFill>
            <a:schemeClr val="bg1"/>
          </a:solidFill>
          <a:latin typeface="Arial" charset="0"/>
        </a:defRPr>
      </a:lvl2pPr>
      <a:lvl3pPr algn="l" rtl="0" eaLnBrk="0" fontAlgn="base" hangingPunct="0">
        <a:lnSpc>
          <a:spcPct val="115000"/>
        </a:lnSpc>
        <a:spcBef>
          <a:spcPct val="0"/>
        </a:spcBef>
        <a:spcAft>
          <a:spcPct val="0"/>
        </a:spcAft>
        <a:defRPr sz="2800" b="1">
          <a:solidFill>
            <a:schemeClr val="bg1"/>
          </a:solidFill>
          <a:latin typeface="Arial" charset="0"/>
        </a:defRPr>
      </a:lvl3pPr>
      <a:lvl4pPr algn="l" rtl="0" eaLnBrk="0" fontAlgn="base" hangingPunct="0">
        <a:lnSpc>
          <a:spcPct val="115000"/>
        </a:lnSpc>
        <a:spcBef>
          <a:spcPct val="0"/>
        </a:spcBef>
        <a:spcAft>
          <a:spcPct val="0"/>
        </a:spcAft>
        <a:defRPr sz="2800" b="1">
          <a:solidFill>
            <a:schemeClr val="bg1"/>
          </a:solidFill>
          <a:latin typeface="Arial" charset="0"/>
        </a:defRPr>
      </a:lvl4pPr>
      <a:lvl5pPr algn="l" rtl="0" eaLnBrk="0" fontAlgn="base" hangingPunct="0">
        <a:lnSpc>
          <a:spcPct val="115000"/>
        </a:lnSpc>
        <a:spcBef>
          <a:spcPct val="0"/>
        </a:spcBef>
        <a:spcAft>
          <a:spcPct val="0"/>
        </a:spcAft>
        <a:defRPr sz="2800" b="1">
          <a:solidFill>
            <a:schemeClr val="bg1"/>
          </a:solidFill>
          <a:latin typeface="Arial" charset="0"/>
        </a:defRPr>
      </a:lvl5pPr>
      <a:lvl6pPr marL="457200" algn="l" rtl="0" fontAlgn="base">
        <a:lnSpc>
          <a:spcPct val="115000"/>
        </a:lnSpc>
        <a:spcBef>
          <a:spcPct val="0"/>
        </a:spcBef>
        <a:spcAft>
          <a:spcPct val="0"/>
        </a:spcAft>
        <a:defRPr sz="2800" b="1">
          <a:solidFill>
            <a:schemeClr val="bg1"/>
          </a:solidFill>
          <a:latin typeface="Arial" charset="0"/>
        </a:defRPr>
      </a:lvl6pPr>
      <a:lvl7pPr marL="914400" algn="l" rtl="0" fontAlgn="base">
        <a:lnSpc>
          <a:spcPct val="115000"/>
        </a:lnSpc>
        <a:spcBef>
          <a:spcPct val="0"/>
        </a:spcBef>
        <a:spcAft>
          <a:spcPct val="0"/>
        </a:spcAft>
        <a:defRPr sz="2800" b="1">
          <a:solidFill>
            <a:schemeClr val="bg1"/>
          </a:solidFill>
          <a:latin typeface="Arial" charset="0"/>
        </a:defRPr>
      </a:lvl7pPr>
      <a:lvl8pPr marL="1371600" algn="l" rtl="0" fontAlgn="base">
        <a:lnSpc>
          <a:spcPct val="115000"/>
        </a:lnSpc>
        <a:spcBef>
          <a:spcPct val="0"/>
        </a:spcBef>
        <a:spcAft>
          <a:spcPct val="0"/>
        </a:spcAft>
        <a:defRPr sz="2800" b="1">
          <a:solidFill>
            <a:schemeClr val="bg1"/>
          </a:solidFill>
          <a:latin typeface="Arial" charset="0"/>
        </a:defRPr>
      </a:lvl8pPr>
      <a:lvl9pPr marL="1828800" algn="l" rtl="0" fontAlgn="base">
        <a:lnSpc>
          <a:spcPct val="115000"/>
        </a:lnSpc>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4"/>
        </a:buBlip>
        <a:defRPr lang="en-US" sz="2000" b="1" dirty="0" smtClean="0">
          <a:solidFill>
            <a:schemeClr val="accent4"/>
          </a:solidFill>
          <a:latin typeface="+mn-lt"/>
          <a:ea typeface="+mn-ea"/>
          <a:cs typeface="+mn-cs"/>
        </a:defRPr>
      </a:lvl1pPr>
      <a:lvl2pPr marL="571500" indent="-228600" algn="l" rtl="0" eaLnBrk="0" fontAlgn="base" hangingPunct="0">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0" fontAlgn="base" hangingPunct="0">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12"/>
          <p:cNvGrpSpPr/>
          <p:nvPr userDrawn="1"/>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Title Style</a:t>
            </a:r>
          </a:p>
        </p:txBody>
      </p:sp>
      <p:sp>
        <p:nvSpPr>
          <p:cNvPr id="2052" name="Rectangle 10"/>
          <p:cNvSpPr>
            <a:spLocks noGrp="1" noChangeArrowheads="1"/>
          </p:cNvSpPr>
          <p:nvPr>
            <p:ph type="body" idx="1"/>
          </p:nvPr>
        </p:nvSpPr>
        <p:spPr bwMode="auto">
          <a:xfrm>
            <a:off x="457200" y="1600200"/>
            <a:ext cx="7772400"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userDrawn="1">
            <p:ph type="sldNum" sz="quarter" idx="4"/>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a:solidFill>
                  <a:srgbClr val="000000"/>
                </a:solidFill>
              </a:rPr>
              <a:t>Page </a:t>
            </a:r>
            <a:fld id="{060BD193-E118-4B16-863C-C8C12C675E3E}" type="slidenum">
              <a:rPr>
                <a:solidFill>
                  <a:srgbClr val="000000"/>
                </a:solidFill>
              </a:rPr>
              <a:pPr>
                <a:defRPr/>
              </a:pPr>
              <a:t>‹#›</a:t>
            </a:fld>
            <a:endParaRPr dirty="0">
              <a:solidFill>
                <a:srgbClr val="000000"/>
              </a:solidFill>
            </a:endParaRPr>
          </a:p>
        </p:txBody>
      </p:sp>
      <p:pic>
        <p:nvPicPr>
          <p:cNvPr id="16" name="Picture 15" descr="All_Programmable_Text_FINAL.jpg"/>
          <p:cNvPicPr>
            <a:picLocks noChangeAspect="1"/>
          </p:cNvPicPr>
          <p:nvPr userDrawn="1"/>
        </p:nvPicPr>
        <p:blipFill>
          <a:blip r:embed="rId3"/>
          <a:stretch>
            <a:fillRect/>
          </a:stretch>
        </p:blipFill>
        <p:spPr>
          <a:xfrm>
            <a:off x="5922580" y="6615994"/>
            <a:ext cx="3108960" cy="157267"/>
          </a:xfrm>
          <a:prstGeom prst="rect">
            <a:avLst/>
          </a:prstGeom>
        </p:spPr>
      </p:pic>
      <p:sp>
        <p:nvSpPr>
          <p:cNvPr id="11" name="Rectangle 19"/>
          <p:cNvSpPr>
            <a:spLocks noChangeArrowheads="1"/>
          </p:cNvSpPr>
          <p:nvPr userDrawn="1"/>
        </p:nvSpPr>
        <p:spPr bwMode="auto">
          <a:xfrm>
            <a:off x="3166251" y="6603642"/>
            <a:ext cx="2760691" cy="307777"/>
          </a:xfrm>
          <a:prstGeom prst="rect">
            <a:avLst/>
          </a:prstGeom>
          <a:noFill/>
          <a:ln w="9525" algn="ctr">
            <a:noFill/>
            <a:miter lim="800000"/>
            <a:headEnd/>
            <a:tailEnd/>
          </a:ln>
          <a:effectLst/>
        </p:spPr>
        <p:txBody>
          <a:bodyPr wrap="square" anchor="ctr" anchorCtr="0">
            <a:spAutoFit/>
          </a:bodyPr>
          <a:lstStyle/>
          <a:p>
            <a:pPr marL="0" lvl="1">
              <a:defRPr/>
            </a:pPr>
            <a:r>
              <a:rPr lang="en-US" sz="700" dirty="0" smtClean="0">
                <a:solidFill>
                  <a:srgbClr val="FFFFFF">
                    <a:lumMod val="50000"/>
                  </a:srgbClr>
                </a:solidFill>
              </a:rPr>
              <a:t>Xilinx Internal</a:t>
            </a:r>
          </a:p>
          <a:p>
            <a:pPr>
              <a:defRPr/>
            </a:pPr>
            <a:endParaRPr lang="en-US" sz="700" dirty="0">
              <a:solidFill>
                <a:srgbClr val="FFFFFF">
                  <a:lumMod val="50000"/>
                </a:srgbClr>
              </a:solidFill>
            </a:endParaRPr>
          </a:p>
        </p:txBody>
      </p:sp>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98000"/>
        </a:lnSpc>
        <a:spcBef>
          <a:spcPct val="0"/>
        </a:spcBef>
        <a:spcAft>
          <a:spcPct val="0"/>
        </a:spcAft>
        <a:defRPr lang="en-US" sz="2800" b="1" dirty="0" smtClean="0">
          <a:solidFill>
            <a:schemeClr val="bg2"/>
          </a:solidFill>
          <a:latin typeface="+mj-lt"/>
          <a:ea typeface="+mj-ea"/>
          <a:cs typeface="+mj-cs"/>
        </a:defRPr>
      </a:lvl1pPr>
      <a:lvl2pPr algn="l" rtl="0" eaLnBrk="0" fontAlgn="base" hangingPunct="0">
        <a:lnSpc>
          <a:spcPct val="115000"/>
        </a:lnSpc>
        <a:spcBef>
          <a:spcPct val="0"/>
        </a:spcBef>
        <a:spcAft>
          <a:spcPct val="0"/>
        </a:spcAft>
        <a:defRPr sz="2800" b="1">
          <a:solidFill>
            <a:schemeClr val="bg1"/>
          </a:solidFill>
          <a:latin typeface="Arial" charset="0"/>
        </a:defRPr>
      </a:lvl2pPr>
      <a:lvl3pPr algn="l" rtl="0" eaLnBrk="0" fontAlgn="base" hangingPunct="0">
        <a:lnSpc>
          <a:spcPct val="115000"/>
        </a:lnSpc>
        <a:spcBef>
          <a:spcPct val="0"/>
        </a:spcBef>
        <a:spcAft>
          <a:spcPct val="0"/>
        </a:spcAft>
        <a:defRPr sz="2800" b="1">
          <a:solidFill>
            <a:schemeClr val="bg1"/>
          </a:solidFill>
          <a:latin typeface="Arial" charset="0"/>
        </a:defRPr>
      </a:lvl3pPr>
      <a:lvl4pPr algn="l" rtl="0" eaLnBrk="0" fontAlgn="base" hangingPunct="0">
        <a:lnSpc>
          <a:spcPct val="115000"/>
        </a:lnSpc>
        <a:spcBef>
          <a:spcPct val="0"/>
        </a:spcBef>
        <a:spcAft>
          <a:spcPct val="0"/>
        </a:spcAft>
        <a:defRPr sz="2800" b="1">
          <a:solidFill>
            <a:schemeClr val="bg1"/>
          </a:solidFill>
          <a:latin typeface="Arial" charset="0"/>
        </a:defRPr>
      </a:lvl4pPr>
      <a:lvl5pPr algn="l" rtl="0" eaLnBrk="0" fontAlgn="base" hangingPunct="0">
        <a:lnSpc>
          <a:spcPct val="115000"/>
        </a:lnSpc>
        <a:spcBef>
          <a:spcPct val="0"/>
        </a:spcBef>
        <a:spcAft>
          <a:spcPct val="0"/>
        </a:spcAft>
        <a:defRPr sz="2800" b="1">
          <a:solidFill>
            <a:schemeClr val="bg1"/>
          </a:solidFill>
          <a:latin typeface="Arial" charset="0"/>
        </a:defRPr>
      </a:lvl5pPr>
      <a:lvl6pPr marL="457200" algn="l" rtl="0" fontAlgn="base">
        <a:lnSpc>
          <a:spcPct val="115000"/>
        </a:lnSpc>
        <a:spcBef>
          <a:spcPct val="0"/>
        </a:spcBef>
        <a:spcAft>
          <a:spcPct val="0"/>
        </a:spcAft>
        <a:defRPr sz="2800" b="1">
          <a:solidFill>
            <a:schemeClr val="bg1"/>
          </a:solidFill>
          <a:latin typeface="Arial" charset="0"/>
        </a:defRPr>
      </a:lvl6pPr>
      <a:lvl7pPr marL="914400" algn="l" rtl="0" fontAlgn="base">
        <a:lnSpc>
          <a:spcPct val="115000"/>
        </a:lnSpc>
        <a:spcBef>
          <a:spcPct val="0"/>
        </a:spcBef>
        <a:spcAft>
          <a:spcPct val="0"/>
        </a:spcAft>
        <a:defRPr sz="2800" b="1">
          <a:solidFill>
            <a:schemeClr val="bg1"/>
          </a:solidFill>
          <a:latin typeface="Arial" charset="0"/>
        </a:defRPr>
      </a:lvl7pPr>
      <a:lvl8pPr marL="1371600" algn="l" rtl="0" fontAlgn="base">
        <a:lnSpc>
          <a:spcPct val="115000"/>
        </a:lnSpc>
        <a:spcBef>
          <a:spcPct val="0"/>
        </a:spcBef>
        <a:spcAft>
          <a:spcPct val="0"/>
        </a:spcAft>
        <a:defRPr sz="2800" b="1">
          <a:solidFill>
            <a:schemeClr val="bg1"/>
          </a:solidFill>
          <a:latin typeface="Arial" charset="0"/>
        </a:defRPr>
      </a:lvl8pPr>
      <a:lvl9pPr marL="1828800" algn="l" rtl="0" fontAlgn="base">
        <a:lnSpc>
          <a:spcPct val="115000"/>
        </a:lnSpc>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4"/>
        </a:buBlip>
        <a:defRPr lang="en-US" sz="2000" b="1" dirty="0" smtClean="0">
          <a:solidFill>
            <a:schemeClr val="accent4"/>
          </a:solidFill>
          <a:latin typeface="+mn-lt"/>
          <a:ea typeface="+mn-ea"/>
          <a:cs typeface="+mn-cs"/>
        </a:defRPr>
      </a:lvl1pPr>
      <a:lvl2pPr marL="571500" indent="-228600" algn="l" rtl="0" eaLnBrk="0" fontAlgn="base" hangingPunct="0">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0" fontAlgn="base" hangingPunct="0">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12"/>
          <p:cNvGrpSpPr/>
          <p:nvPr userDrawn="1"/>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Title Style</a:t>
            </a:r>
          </a:p>
        </p:txBody>
      </p:sp>
      <p:sp>
        <p:nvSpPr>
          <p:cNvPr id="2052" name="Rectangle 10"/>
          <p:cNvSpPr>
            <a:spLocks noGrp="1" noChangeArrowheads="1"/>
          </p:cNvSpPr>
          <p:nvPr>
            <p:ph type="body" idx="1"/>
          </p:nvPr>
        </p:nvSpPr>
        <p:spPr bwMode="auto">
          <a:xfrm>
            <a:off x="457200" y="1600200"/>
            <a:ext cx="7772400"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userDrawn="1">
            <p:ph type="sldNum" sz="quarter" idx="4"/>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a:solidFill>
                  <a:srgbClr val="000000"/>
                </a:solidFill>
              </a:rPr>
              <a:t>Page </a:t>
            </a:r>
            <a:fld id="{060BD193-E118-4B16-863C-C8C12C675E3E}" type="slidenum">
              <a:rPr>
                <a:solidFill>
                  <a:srgbClr val="000000"/>
                </a:solidFill>
              </a:rPr>
              <a:pPr>
                <a:defRPr/>
              </a:pPr>
              <a:t>‹#›</a:t>
            </a:fld>
            <a:endParaRPr dirty="0">
              <a:solidFill>
                <a:srgbClr val="000000"/>
              </a:solidFill>
            </a:endParaRPr>
          </a:p>
        </p:txBody>
      </p:sp>
      <p:pic>
        <p:nvPicPr>
          <p:cNvPr id="16" name="Picture 15" descr="All_Programmable_Text_FINAL.jpg"/>
          <p:cNvPicPr>
            <a:picLocks noChangeAspect="1"/>
          </p:cNvPicPr>
          <p:nvPr userDrawn="1"/>
        </p:nvPicPr>
        <p:blipFill>
          <a:blip r:embed="rId3"/>
          <a:stretch>
            <a:fillRect/>
          </a:stretch>
        </p:blipFill>
        <p:spPr>
          <a:xfrm>
            <a:off x="5922580" y="6615994"/>
            <a:ext cx="3108960" cy="157267"/>
          </a:xfrm>
          <a:prstGeom prst="rect">
            <a:avLst/>
          </a:prstGeom>
        </p:spPr>
      </p:pic>
      <p:sp>
        <p:nvSpPr>
          <p:cNvPr id="11" name="Rectangle 19"/>
          <p:cNvSpPr>
            <a:spLocks noChangeArrowheads="1"/>
          </p:cNvSpPr>
          <p:nvPr userDrawn="1"/>
        </p:nvSpPr>
        <p:spPr bwMode="auto">
          <a:xfrm>
            <a:off x="3166251" y="6603642"/>
            <a:ext cx="2760691" cy="307777"/>
          </a:xfrm>
          <a:prstGeom prst="rect">
            <a:avLst/>
          </a:prstGeom>
          <a:noFill/>
          <a:ln w="9525" algn="ctr">
            <a:noFill/>
            <a:miter lim="800000"/>
            <a:headEnd/>
            <a:tailEnd/>
          </a:ln>
          <a:effectLst/>
        </p:spPr>
        <p:txBody>
          <a:bodyPr wrap="square" anchor="ctr" anchorCtr="0">
            <a:spAutoFit/>
          </a:bodyPr>
          <a:lstStyle/>
          <a:p>
            <a:pPr marL="0" lvl="1">
              <a:defRPr/>
            </a:pPr>
            <a:r>
              <a:rPr lang="en-US" sz="700" dirty="0" smtClean="0">
                <a:solidFill>
                  <a:srgbClr val="FFFFFF">
                    <a:lumMod val="50000"/>
                  </a:srgbClr>
                </a:solidFill>
              </a:rPr>
              <a:t>Xilinx Internal</a:t>
            </a:r>
          </a:p>
          <a:p>
            <a:pPr>
              <a:defRPr/>
            </a:pPr>
            <a:endParaRPr lang="en-US" sz="700" dirty="0">
              <a:solidFill>
                <a:srgbClr val="FFFFFF">
                  <a:lumMod val="50000"/>
                </a:srgbClr>
              </a:solidFill>
            </a:endParaRPr>
          </a:p>
        </p:txBody>
      </p:sp>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98000"/>
        </a:lnSpc>
        <a:spcBef>
          <a:spcPct val="0"/>
        </a:spcBef>
        <a:spcAft>
          <a:spcPct val="0"/>
        </a:spcAft>
        <a:defRPr lang="en-US" sz="2800" b="1" dirty="0" smtClean="0">
          <a:solidFill>
            <a:schemeClr val="bg2"/>
          </a:solidFill>
          <a:latin typeface="+mj-lt"/>
          <a:ea typeface="+mj-ea"/>
          <a:cs typeface="+mj-cs"/>
        </a:defRPr>
      </a:lvl1pPr>
      <a:lvl2pPr algn="l" rtl="0" eaLnBrk="0" fontAlgn="base" hangingPunct="0">
        <a:lnSpc>
          <a:spcPct val="115000"/>
        </a:lnSpc>
        <a:spcBef>
          <a:spcPct val="0"/>
        </a:spcBef>
        <a:spcAft>
          <a:spcPct val="0"/>
        </a:spcAft>
        <a:defRPr sz="2800" b="1">
          <a:solidFill>
            <a:schemeClr val="bg1"/>
          </a:solidFill>
          <a:latin typeface="Arial" charset="0"/>
        </a:defRPr>
      </a:lvl2pPr>
      <a:lvl3pPr algn="l" rtl="0" eaLnBrk="0" fontAlgn="base" hangingPunct="0">
        <a:lnSpc>
          <a:spcPct val="115000"/>
        </a:lnSpc>
        <a:spcBef>
          <a:spcPct val="0"/>
        </a:spcBef>
        <a:spcAft>
          <a:spcPct val="0"/>
        </a:spcAft>
        <a:defRPr sz="2800" b="1">
          <a:solidFill>
            <a:schemeClr val="bg1"/>
          </a:solidFill>
          <a:latin typeface="Arial" charset="0"/>
        </a:defRPr>
      </a:lvl3pPr>
      <a:lvl4pPr algn="l" rtl="0" eaLnBrk="0" fontAlgn="base" hangingPunct="0">
        <a:lnSpc>
          <a:spcPct val="115000"/>
        </a:lnSpc>
        <a:spcBef>
          <a:spcPct val="0"/>
        </a:spcBef>
        <a:spcAft>
          <a:spcPct val="0"/>
        </a:spcAft>
        <a:defRPr sz="2800" b="1">
          <a:solidFill>
            <a:schemeClr val="bg1"/>
          </a:solidFill>
          <a:latin typeface="Arial" charset="0"/>
        </a:defRPr>
      </a:lvl4pPr>
      <a:lvl5pPr algn="l" rtl="0" eaLnBrk="0" fontAlgn="base" hangingPunct="0">
        <a:lnSpc>
          <a:spcPct val="115000"/>
        </a:lnSpc>
        <a:spcBef>
          <a:spcPct val="0"/>
        </a:spcBef>
        <a:spcAft>
          <a:spcPct val="0"/>
        </a:spcAft>
        <a:defRPr sz="2800" b="1">
          <a:solidFill>
            <a:schemeClr val="bg1"/>
          </a:solidFill>
          <a:latin typeface="Arial" charset="0"/>
        </a:defRPr>
      </a:lvl5pPr>
      <a:lvl6pPr marL="457200" algn="l" rtl="0" fontAlgn="base">
        <a:lnSpc>
          <a:spcPct val="115000"/>
        </a:lnSpc>
        <a:spcBef>
          <a:spcPct val="0"/>
        </a:spcBef>
        <a:spcAft>
          <a:spcPct val="0"/>
        </a:spcAft>
        <a:defRPr sz="2800" b="1">
          <a:solidFill>
            <a:schemeClr val="bg1"/>
          </a:solidFill>
          <a:latin typeface="Arial" charset="0"/>
        </a:defRPr>
      </a:lvl6pPr>
      <a:lvl7pPr marL="914400" algn="l" rtl="0" fontAlgn="base">
        <a:lnSpc>
          <a:spcPct val="115000"/>
        </a:lnSpc>
        <a:spcBef>
          <a:spcPct val="0"/>
        </a:spcBef>
        <a:spcAft>
          <a:spcPct val="0"/>
        </a:spcAft>
        <a:defRPr sz="2800" b="1">
          <a:solidFill>
            <a:schemeClr val="bg1"/>
          </a:solidFill>
          <a:latin typeface="Arial" charset="0"/>
        </a:defRPr>
      </a:lvl7pPr>
      <a:lvl8pPr marL="1371600" algn="l" rtl="0" fontAlgn="base">
        <a:lnSpc>
          <a:spcPct val="115000"/>
        </a:lnSpc>
        <a:spcBef>
          <a:spcPct val="0"/>
        </a:spcBef>
        <a:spcAft>
          <a:spcPct val="0"/>
        </a:spcAft>
        <a:defRPr sz="2800" b="1">
          <a:solidFill>
            <a:schemeClr val="bg1"/>
          </a:solidFill>
          <a:latin typeface="Arial" charset="0"/>
        </a:defRPr>
      </a:lvl8pPr>
      <a:lvl9pPr marL="1828800" algn="l" rtl="0" fontAlgn="base">
        <a:lnSpc>
          <a:spcPct val="115000"/>
        </a:lnSpc>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4"/>
        </a:buBlip>
        <a:defRPr lang="en-US" sz="2000" b="1" dirty="0" smtClean="0">
          <a:solidFill>
            <a:schemeClr val="accent4"/>
          </a:solidFill>
          <a:latin typeface="+mn-lt"/>
          <a:ea typeface="+mn-ea"/>
          <a:cs typeface="+mn-cs"/>
        </a:defRPr>
      </a:lvl1pPr>
      <a:lvl2pPr marL="571500" indent="-228600" algn="l" rtl="0" eaLnBrk="0" fontAlgn="base" hangingPunct="0">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0" fontAlgn="base" hangingPunct="0">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12"/>
          <p:cNvGrpSpPr/>
          <p:nvPr userDrawn="1"/>
        </p:nvGrpSpPr>
        <p:grpSpPr>
          <a:xfrm>
            <a:off x="0" y="-1"/>
            <a:ext cx="9144000" cy="200025"/>
            <a:chOff x="0" y="-1"/>
            <a:chExt cx="9144000" cy="200025"/>
          </a:xfrm>
        </p:grpSpPr>
        <p:sp>
          <p:nvSpPr>
            <p:cNvPr id="14" name="Rectangle 13"/>
            <p:cNvSpPr/>
            <p:nvPr userDrawn="1"/>
          </p:nvSpPr>
          <p:spPr bwMode="auto">
            <a:xfrm>
              <a:off x="0" y="-1"/>
              <a:ext cx="9144000" cy="200025"/>
            </a:xfrm>
            <a:prstGeom prst="rect">
              <a:avLst/>
            </a:prstGeom>
            <a:solidFill>
              <a:schemeClr val="bg2"/>
            </a:solidFill>
            <a:ln w="762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endParaRPr lang="en-US" dirty="0" smtClean="0">
                <a:solidFill>
                  <a:srgbClr val="000000"/>
                </a:solidFill>
              </a:endParaRPr>
            </a:p>
          </p:txBody>
        </p:sp>
        <p:pic>
          <p:nvPicPr>
            <p:cNvPr id="15" name="Picture 17" descr="Red Header"/>
            <p:cNvPicPr>
              <a:picLocks noChangeAspect="1" noChangeArrowheads="1"/>
            </p:cNvPicPr>
            <p:nvPr userDrawn="1"/>
          </p:nvPicPr>
          <p:blipFill>
            <a:blip r:embed="rId2" cstate="print"/>
            <a:srcRect/>
            <a:stretch>
              <a:fillRect/>
            </a:stretch>
          </p:blipFill>
          <p:spPr bwMode="invGray">
            <a:xfrm>
              <a:off x="7658100" y="0"/>
              <a:ext cx="1485900" cy="194251"/>
            </a:xfrm>
            <a:prstGeom prst="rect">
              <a:avLst/>
            </a:prstGeom>
            <a:noFill/>
            <a:ln w="9525">
              <a:noFill/>
              <a:miter lim="800000"/>
              <a:headEnd/>
              <a:tailEnd/>
            </a:ln>
          </p:spPr>
        </p:pic>
      </p:grpSp>
      <p:sp>
        <p:nvSpPr>
          <p:cNvPr id="2051" name="Rectangle 11"/>
          <p:cNvSpPr>
            <a:spLocks noGrp="1" noChangeArrowheads="1"/>
          </p:cNvSpPr>
          <p:nvPr>
            <p:ph type="title"/>
          </p:nvPr>
        </p:nvSpPr>
        <p:spPr bwMode="auto">
          <a:xfrm>
            <a:off x="457200" y="209550"/>
            <a:ext cx="8229600" cy="114300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Title Style</a:t>
            </a:r>
          </a:p>
        </p:txBody>
      </p:sp>
      <p:sp>
        <p:nvSpPr>
          <p:cNvPr id="2052" name="Rectangle 10"/>
          <p:cNvSpPr>
            <a:spLocks noGrp="1" noChangeArrowheads="1"/>
          </p:cNvSpPr>
          <p:nvPr>
            <p:ph type="body" idx="1"/>
          </p:nvPr>
        </p:nvSpPr>
        <p:spPr bwMode="auto">
          <a:xfrm>
            <a:off x="457200" y="1600200"/>
            <a:ext cx="7772400" cy="4268337"/>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Slide Number Placeholder 2"/>
          <p:cNvSpPr>
            <a:spLocks noGrp="1"/>
          </p:cNvSpPr>
          <p:nvPr userDrawn="1">
            <p:ph type="sldNum" sz="quarter" idx="4"/>
          </p:nvPr>
        </p:nvSpPr>
        <p:spPr>
          <a:xfrm>
            <a:off x="457200" y="6577013"/>
            <a:ext cx="838200" cy="244475"/>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lgn="l" rtl="0" fontAlgn="base">
              <a:spcBef>
                <a:spcPct val="0"/>
              </a:spcBef>
              <a:spcAft>
                <a:spcPct val="0"/>
              </a:spcAft>
              <a:defRPr lang="en-US" sz="800" kern="1200" smtClean="0">
                <a:solidFill>
                  <a:schemeClr val="tx1"/>
                </a:solidFill>
                <a:latin typeface="Arial" charset="0"/>
                <a:ea typeface="+mn-ea"/>
                <a:cs typeface="+mn-cs"/>
              </a:defRPr>
            </a:lvl1pPr>
          </a:lstStyle>
          <a:p>
            <a:pPr>
              <a:defRPr/>
            </a:pPr>
            <a:r>
              <a:rPr>
                <a:solidFill>
                  <a:srgbClr val="000000"/>
                </a:solidFill>
              </a:rPr>
              <a:t>Page </a:t>
            </a:r>
            <a:fld id="{060BD193-E118-4B16-863C-C8C12C675E3E}" type="slidenum">
              <a:rPr>
                <a:solidFill>
                  <a:srgbClr val="000000"/>
                </a:solidFill>
              </a:rPr>
              <a:pPr>
                <a:defRPr/>
              </a:pPr>
              <a:t>‹#›</a:t>
            </a:fld>
            <a:endParaRPr dirty="0">
              <a:solidFill>
                <a:srgbClr val="000000"/>
              </a:solidFill>
            </a:endParaRPr>
          </a:p>
        </p:txBody>
      </p:sp>
      <p:pic>
        <p:nvPicPr>
          <p:cNvPr id="16" name="Picture 15" descr="All_Programmable_Text_FINAL.jpg"/>
          <p:cNvPicPr>
            <a:picLocks noChangeAspect="1"/>
          </p:cNvPicPr>
          <p:nvPr userDrawn="1"/>
        </p:nvPicPr>
        <p:blipFill>
          <a:blip r:embed="rId3"/>
          <a:stretch>
            <a:fillRect/>
          </a:stretch>
        </p:blipFill>
        <p:spPr>
          <a:xfrm>
            <a:off x="5922580" y="6615994"/>
            <a:ext cx="3108960" cy="157267"/>
          </a:xfrm>
          <a:prstGeom prst="rect">
            <a:avLst/>
          </a:prstGeom>
        </p:spPr>
      </p:pic>
      <p:sp>
        <p:nvSpPr>
          <p:cNvPr id="11" name="Rectangle 19"/>
          <p:cNvSpPr>
            <a:spLocks noChangeArrowheads="1"/>
          </p:cNvSpPr>
          <p:nvPr userDrawn="1"/>
        </p:nvSpPr>
        <p:spPr bwMode="auto">
          <a:xfrm>
            <a:off x="3166251" y="6603642"/>
            <a:ext cx="2760691" cy="307777"/>
          </a:xfrm>
          <a:prstGeom prst="rect">
            <a:avLst/>
          </a:prstGeom>
          <a:noFill/>
          <a:ln w="9525" algn="ctr">
            <a:noFill/>
            <a:miter lim="800000"/>
            <a:headEnd/>
            <a:tailEnd/>
          </a:ln>
          <a:effectLst/>
        </p:spPr>
        <p:txBody>
          <a:bodyPr wrap="square" anchor="ctr" anchorCtr="0">
            <a:spAutoFit/>
          </a:bodyPr>
          <a:lstStyle/>
          <a:p>
            <a:pPr marL="0" lvl="1">
              <a:defRPr/>
            </a:pPr>
            <a:r>
              <a:rPr lang="en-US" sz="700" dirty="0" smtClean="0">
                <a:solidFill>
                  <a:srgbClr val="FFFFFF">
                    <a:lumMod val="50000"/>
                  </a:srgbClr>
                </a:solidFill>
              </a:rPr>
              <a:t>Xilinx Internal</a:t>
            </a:r>
          </a:p>
          <a:p>
            <a:pPr>
              <a:defRPr/>
            </a:pPr>
            <a:endParaRPr lang="en-US" sz="700" dirty="0">
              <a:solidFill>
                <a:srgbClr val="FFFFFF">
                  <a:lumMod val="50000"/>
                </a:srgbClr>
              </a:solidFill>
            </a:endParaRPr>
          </a:p>
        </p:txBody>
      </p:sp>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98000"/>
        </a:lnSpc>
        <a:spcBef>
          <a:spcPct val="0"/>
        </a:spcBef>
        <a:spcAft>
          <a:spcPct val="0"/>
        </a:spcAft>
        <a:defRPr lang="en-US" sz="2800" b="1" dirty="0" smtClean="0">
          <a:solidFill>
            <a:schemeClr val="bg2"/>
          </a:solidFill>
          <a:latin typeface="+mj-lt"/>
          <a:ea typeface="+mj-ea"/>
          <a:cs typeface="+mj-cs"/>
        </a:defRPr>
      </a:lvl1pPr>
      <a:lvl2pPr algn="l" rtl="0" eaLnBrk="0" fontAlgn="base" hangingPunct="0">
        <a:lnSpc>
          <a:spcPct val="115000"/>
        </a:lnSpc>
        <a:spcBef>
          <a:spcPct val="0"/>
        </a:spcBef>
        <a:spcAft>
          <a:spcPct val="0"/>
        </a:spcAft>
        <a:defRPr sz="2800" b="1">
          <a:solidFill>
            <a:schemeClr val="bg1"/>
          </a:solidFill>
          <a:latin typeface="Arial" charset="0"/>
        </a:defRPr>
      </a:lvl2pPr>
      <a:lvl3pPr algn="l" rtl="0" eaLnBrk="0" fontAlgn="base" hangingPunct="0">
        <a:lnSpc>
          <a:spcPct val="115000"/>
        </a:lnSpc>
        <a:spcBef>
          <a:spcPct val="0"/>
        </a:spcBef>
        <a:spcAft>
          <a:spcPct val="0"/>
        </a:spcAft>
        <a:defRPr sz="2800" b="1">
          <a:solidFill>
            <a:schemeClr val="bg1"/>
          </a:solidFill>
          <a:latin typeface="Arial" charset="0"/>
        </a:defRPr>
      </a:lvl3pPr>
      <a:lvl4pPr algn="l" rtl="0" eaLnBrk="0" fontAlgn="base" hangingPunct="0">
        <a:lnSpc>
          <a:spcPct val="115000"/>
        </a:lnSpc>
        <a:spcBef>
          <a:spcPct val="0"/>
        </a:spcBef>
        <a:spcAft>
          <a:spcPct val="0"/>
        </a:spcAft>
        <a:defRPr sz="2800" b="1">
          <a:solidFill>
            <a:schemeClr val="bg1"/>
          </a:solidFill>
          <a:latin typeface="Arial" charset="0"/>
        </a:defRPr>
      </a:lvl4pPr>
      <a:lvl5pPr algn="l" rtl="0" eaLnBrk="0" fontAlgn="base" hangingPunct="0">
        <a:lnSpc>
          <a:spcPct val="115000"/>
        </a:lnSpc>
        <a:spcBef>
          <a:spcPct val="0"/>
        </a:spcBef>
        <a:spcAft>
          <a:spcPct val="0"/>
        </a:spcAft>
        <a:defRPr sz="2800" b="1">
          <a:solidFill>
            <a:schemeClr val="bg1"/>
          </a:solidFill>
          <a:latin typeface="Arial" charset="0"/>
        </a:defRPr>
      </a:lvl5pPr>
      <a:lvl6pPr marL="457200" algn="l" rtl="0" fontAlgn="base">
        <a:lnSpc>
          <a:spcPct val="115000"/>
        </a:lnSpc>
        <a:spcBef>
          <a:spcPct val="0"/>
        </a:spcBef>
        <a:spcAft>
          <a:spcPct val="0"/>
        </a:spcAft>
        <a:defRPr sz="2800" b="1">
          <a:solidFill>
            <a:schemeClr val="bg1"/>
          </a:solidFill>
          <a:latin typeface="Arial" charset="0"/>
        </a:defRPr>
      </a:lvl6pPr>
      <a:lvl7pPr marL="914400" algn="l" rtl="0" fontAlgn="base">
        <a:lnSpc>
          <a:spcPct val="115000"/>
        </a:lnSpc>
        <a:spcBef>
          <a:spcPct val="0"/>
        </a:spcBef>
        <a:spcAft>
          <a:spcPct val="0"/>
        </a:spcAft>
        <a:defRPr sz="2800" b="1">
          <a:solidFill>
            <a:schemeClr val="bg1"/>
          </a:solidFill>
          <a:latin typeface="Arial" charset="0"/>
        </a:defRPr>
      </a:lvl7pPr>
      <a:lvl8pPr marL="1371600" algn="l" rtl="0" fontAlgn="base">
        <a:lnSpc>
          <a:spcPct val="115000"/>
        </a:lnSpc>
        <a:spcBef>
          <a:spcPct val="0"/>
        </a:spcBef>
        <a:spcAft>
          <a:spcPct val="0"/>
        </a:spcAft>
        <a:defRPr sz="2800" b="1">
          <a:solidFill>
            <a:schemeClr val="bg1"/>
          </a:solidFill>
          <a:latin typeface="Arial" charset="0"/>
        </a:defRPr>
      </a:lvl8pPr>
      <a:lvl9pPr marL="1828800" algn="l" rtl="0" fontAlgn="base">
        <a:lnSpc>
          <a:spcPct val="115000"/>
        </a:lnSpc>
        <a:spcBef>
          <a:spcPct val="0"/>
        </a:spcBef>
        <a:spcAft>
          <a:spcPct val="0"/>
        </a:spcAft>
        <a:defRPr sz="2800" b="1">
          <a:solidFill>
            <a:schemeClr val="bg1"/>
          </a:solidFill>
          <a:latin typeface="Arial" charset="0"/>
        </a:defRPr>
      </a:lvl9pPr>
    </p:titleStyle>
    <p:bodyStyle>
      <a:lvl1pPr marL="228600" indent="-228600" algn="l" rtl="0" eaLnBrk="0" fontAlgn="base" hangingPunct="0">
        <a:lnSpc>
          <a:spcPct val="110000"/>
        </a:lnSpc>
        <a:spcBef>
          <a:spcPct val="20000"/>
        </a:spcBef>
        <a:spcAft>
          <a:spcPct val="0"/>
        </a:spcAft>
        <a:buClr>
          <a:schemeClr val="tx2"/>
        </a:buClr>
        <a:buSzPct val="88000"/>
        <a:buFont typeface="Wingdings" pitchFamily="2" charset="2"/>
        <a:buBlip>
          <a:blip r:embed="rId4"/>
        </a:buBlip>
        <a:defRPr lang="en-US" sz="2000" b="1" dirty="0" smtClean="0">
          <a:solidFill>
            <a:schemeClr val="accent4"/>
          </a:solidFill>
          <a:latin typeface="+mn-lt"/>
          <a:ea typeface="+mn-ea"/>
          <a:cs typeface="+mn-cs"/>
        </a:defRPr>
      </a:lvl1pPr>
      <a:lvl2pPr marL="571500" indent="-228600" algn="l" rtl="0" eaLnBrk="0" fontAlgn="base" hangingPunct="0">
        <a:lnSpc>
          <a:spcPct val="110000"/>
        </a:lnSpc>
        <a:spcBef>
          <a:spcPct val="20000"/>
        </a:spcBef>
        <a:spcAft>
          <a:spcPct val="0"/>
        </a:spcAft>
        <a:buClr>
          <a:schemeClr val="tx1"/>
        </a:buClr>
        <a:buChar char="–"/>
        <a:defRPr lang="en-US" sz="1800" b="0" dirty="0" smtClean="0">
          <a:solidFill>
            <a:schemeClr val="tx1"/>
          </a:solidFill>
          <a:latin typeface="+mn-lt"/>
          <a:ea typeface="+mn-ea"/>
          <a:cs typeface="+mn-cs"/>
        </a:defRPr>
      </a:lvl2pPr>
      <a:lvl3pPr marL="855663" indent="-169863"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3pPr>
      <a:lvl4pPr marL="1546225" indent="-174625" algn="l" rtl="0" eaLnBrk="0" fontAlgn="base" hangingPunct="0">
        <a:lnSpc>
          <a:spcPct val="110000"/>
        </a:lnSpc>
        <a:spcBef>
          <a:spcPct val="20000"/>
        </a:spcBef>
        <a:spcAft>
          <a:spcPct val="0"/>
        </a:spcAft>
        <a:buClr>
          <a:schemeClr val="tx1"/>
        </a:buClr>
        <a:buFont typeface="Wingdings" pitchFamily="2" charset="2"/>
        <a:buChar char="§"/>
        <a:defRPr lang="en-US" sz="1600" b="0" dirty="0" smtClean="0">
          <a:solidFill>
            <a:schemeClr val="tx1"/>
          </a:solidFill>
          <a:latin typeface="+mn-lt"/>
          <a:ea typeface="+mn-ea"/>
          <a:cs typeface="+mn-cs"/>
        </a:defRPr>
      </a:lvl4pPr>
      <a:lvl5pPr marL="2003425" indent="-174625" algn="l" rtl="0" eaLnBrk="0" fontAlgn="base" hangingPunct="0">
        <a:lnSpc>
          <a:spcPct val="110000"/>
        </a:lnSpc>
        <a:spcBef>
          <a:spcPct val="20000"/>
        </a:spcBef>
        <a:spcAft>
          <a:spcPct val="0"/>
        </a:spcAft>
        <a:buClr>
          <a:schemeClr val="tx1"/>
        </a:buClr>
        <a:buChar char="»"/>
        <a:defRPr lang="en-US" sz="1600" b="0" dirty="0" smtClean="0">
          <a:solidFill>
            <a:schemeClr val="tx1"/>
          </a:solidFill>
          <a:latin typeface="+mn-lt"/>
          <a:ea typeface="+mn-ea"/>
          <a:cs typeface="+mn-cs"/>
        </a:defRPr>
      </a:lvl5pPr>
      <a:lvl6pPr marL="2460625" indent="-174625" algn="l" rtl="0" fontAlgn="base">
        <a:lnSpc>
          <a:spcPct val="110000"/>
        </a:lnSpc>
        <a:spcBef>
          <a:spcPct val="20000"/>
        </a:spcBef>
        <a:spcAft>
          <a:spcPct val="0"/>
        </a:spcAft>
        <a:buChar char="»"/>
        <a:defRPr sz="1200">
          <a:solidFill>
            <a:schemeClr val="tx1"/>
          </a:solidFill>
          <a:latin typeface="+mn-lt"/>
        </a:defRPr>
      </a:lvl6pPr>
      <a:lvl7pPr marL="2917825" indent="-174625" algn="l" rtl="0" fontAlgn="base">
        <a:lnSpc>
          <a:spcPct val="110000"/>
        </a:lnSpc>
        <a:spcBef>
          <a:spcPct val="20000"/>
        </a:spcBef>
        <a:spcAft>
          <a:spcPct val="0"/>
        </a:spcAft>
        <a:buChar char="»"/>
        <a:defRPr sz="1200">
          <a:solidFill>
            <a:schemeClr val="tx1"/>
          </a:solidFill>
          <a:latin typeface="+mn-lt"/>
        </a:defRPr>
      </a:lvl7pPr>
      <a:lvl8pPr marL="3375025" indent="-174625" algn="l" rtl="0" fontAlgn="base">
        <a:lnSpc>
          <a:spcPct val="110000"/>
        </a:lnSpc>
        <a:spcBef>
          <a:spcPct val="20000"/>
        </a:spcBef>
        <a:spcAft>
          <a:spcPct val="0"/>
        </a:spcAft>
        <a:buChar char="»"/>
        <a:defRPr sz="1200">
          <a:solidFill>
            <a:schemeClr val="tx1"/>
          </a:solidFill>
          <a:latin typeface="+mn-lt"/>
        </a:defRPr>
      </a:lvl8pPr>
      <a:lvl9pPr marL="3832225" indent="-174625" algn="l" rtl="0" fontAlgn="base">
        <a:lnSpc>
          <a:spcPct val="110000"/>
        </a:lnSpc>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tags" Target="../tags/tag2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28.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30.xml"/></Relationships>
</file>

<file path=ppt/slides/_rels/slide13.xml.rels><?xml version="1.0" encoding="UTF-8" standalone="yes"?>
<Relationships xmlns="http://schemas.openxmlformats.org/package/2006/relationships"><Relationship Id="rId8" Type="http://schemas.openxmlformats.org/officeDocument/2006/relationships/tags" Target="../tags/tag38.xml"/><Relationship Id="rId13" Type="http://schemas.openxmlformats.org/officeDocument/2006/relationships/image" Target="../media/image28.png"/><Relationship Id="rId3" Type="http://schemas.openxmlformats.org/officeDocument/2006/relationships/tags" Target="../tags/tag33.xml"/><Relationship Id="rId7" Type="http://schemas.openxmlformats.org/officeDocument/2006/relationships/tags" Target="../tags/tag37.xml"/><Relationship Id="rId12" Type="http://schemas.openxmlformats.org/officeDocument/2006/relationships/notesSlide" Target="../notesSlides/notesSlide13.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tags" Target="../tags/tag36.xml"/><Relationship Id="rId11" Type="http://schemas.openxmlformats.org/officeDocument/2006/relationships/slideLayout" Target="../slideLayouts/slideLayout2.xml"/><Relationship Id="rId5" Type="http://schemas.openxmlformats.org/officeDocument/2006/relationships/tags" Target="../tags/tag35.xml"/><Relationship Id="rId10" Type="http://schemas.openxmlformats.org/officeDocument/2006/relationships/tags" Target="../tags/tag40.xml"/><Relationship Id="rId4" Type="http://schemas.openxmlformats.org/officeDocument/2006/relationships/tags" Target="../tags/tag34.xml"/><Relationship Id="rId9" Type="http://schemas.openxmlformats.org/officeDocument/2006/relationships/tags" Target="../tags/tag39.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5.xml"/><Relationship Id="rId1" Type="http://schemas.openxmlformats.org/officeDocument/2006/relationships/tags" Target="../tags/tag44.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tags" Target="../tags/tag46.xml"/><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tags" Target="../tags/tag51.xml"/><Relationship Id="rId7" Type="http://schemas.openxmlformats.org/officeDocument/2006/relationships/notesSlide" Target="../notesSlides/notesSlide17.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Layout" Target="../slideLayouts/slideLayout2.xml"/><Relationship Id="rId5" Type="http://schemas.openxmlformats.org/officeDocument/2006/relationships/tags" Target="../tags/tag53.xml"/><Relationship Id="rId4" Type="http://schemas.openxmlformats.org/officeDocument/2006/relationships/tags" Target="../tags/tag5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image" Target="../media/image29.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tags" Target="../tags/tag59.xml"/><Relationship Id="rId7" Type="http://schemas.openxmlformats.org/officeDocument/2006/relationships/notesSlide" Target="../notesSlides/notesSlide19.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slideLayout" Target="../slideLayouts/slideLayout2.xml"/><Relationship Id="rId5" Type="http://schemas.openxmlformats.org/officeDocument/2006/relationships/tags" Target="../tags/tag61.xml"/><Relationship Id="rId4" Type="http://schemas.openxmlformats.org/officeDocument/2006/relationships/tags" Target="../tags/tag60.xml"/><Relationship Id="rId9"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4.xml"/><Relationship Id="rId1" Type="http://schemas.openxmlformats.org/officeDocument/2006/relationships/tags" Target="../tags/tag63.xml"/><Relationship Id="rId5" Type="http://schemas.openxmlformats.org/officeDocument/2006/relationships/image" Target="../media/image32.jpe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6.xml"/><Relationship Id="rId1" Type="http://schemas.openxmlformats.org/officeDocument/2006/relationships/tags" Target="../tags/tag65.xml"/><Relationship Id="rId5" Type="http://schemas.openxmlformats.org/officeDocument/2006/relationships/image" Target="../media/image33.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9.xml"/><Relationship Id="rId1" Type="http://schemas.openxmlformats.org/officeDocument/2006/relationships/tags" Target="../tags/tag68.xml"/><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71.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7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tags" Target="../tags/tag7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74.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28.xml.rels><?xml version="1.0" encoding="UTF-8" standalone="yes"?>
<Relationships xmlns="http://schemas.openxmlformats.org/package/2006/relationships"><Relationship Id="rId3" Type="http://schemas.openxmlformats.org/officeDocument/2006/relationships/tags" Target="../tags/tag78.xml"/><Relationship Id="rId7" Type="http://schemas.openxmlformats.org/officeDocument/2006/relationships/image" Target="../media/image35.jpeg"/><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image" Target="../media/image34.jpeg"/><Relationship Id="rId5" Type="http://schemas.openxmlformats.org/officeDocument/2006/relationships/notesSlide" Target="../notesSlides/notesSlide28.xml"/><Relationship Id="rId4"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ags" Target="../tags/tag80.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tags" Target="../tags/tag5.xml"/><Relationship Id="rId7" Type="http://schemas.openxmlformats.org/officeDocument/2006/relationships/image" Target="../media/image7.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tags" Target="../tags/tag6.xml"/><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2.xml"/><Relationship Id="rId1" Type="http://schemas.openxmlformats.org/officeDocument/2006/relationships/tags" Target="../tags/tag81.xml"/><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5.xml"/><Relationship Id="rId1" Type="http://schemas.openxmlformats.org/officeDocument/2006/relationships/tags" Target="../tags/tag84.xml"/><Relationship Id="rId5" Type="http://schemas.openxmlformats.org/officeDocument/2006/relationships/image" Target="../media/image36.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ags" Target="../tags/tag8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ags" Target="../tags/tag87.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9.xml"/><Relationship Id="rId1" Type="http://schemas.openxmlformats.org/officeDocument/2006/relationships/tags" Target="../tags/tag88.xml"/><Relationship Id="rId5" Type="http://schemas.openxmlformats.org/officeDocument/2006/relationships/image" Target="../media/image37.jpe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2.xml"/><Relationship Id="rId1" Type="http://schemas.openxmlformats.org/officeDocument/2006/relationships/tags" Target="../tags/tag91.xml"/><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4.xml"/><Relationship Id="rId1" Type="http://schemas.openxmlformats.org/officeDocument/2006/relationships/tags" Target="../tags/tag93.xml"/><Relationship Id="rId5" Type="http://schemas.openxmlformats.org/officeDocument/2006/relationships/image" Target="../media/image38.pn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tags" Target="../tags/tag95.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tags" Target="../tags/tag96.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6.xml"/><Relationship Id="rId1" Type="http://schemas.openxmlformats.org/officeDocument/2006/relationships/tags" Target="../tags/tag97.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2.xml"/><Relationship Id="rId7" Type="http://schemas.openxmlformats.org/officeDocument/2006/relationships/image" Target="../media/image12.jpeg"/><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11.jpeg"/><Relationship Id="rId5" Type="http://schemas.openxmlformats.org/officeDocument/2006/relationships/image" Target="../media/image10.jpeg"/><Relationship Id="rId10" Type="http://schemas.openxmlformats.org/officeDocument/2006/relationships/image" Target="../media/image15.png"/><Relationship Id="rId4" Type="http://schemas.openxmlformats.org/officeDocument/2006/relationships/notesSlide" Target="../notesSlides/notesSlide4.xml"/><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12.xml"/><Relationship Id="rId7" Type="http://schemas.openxmlformats.org/officeDocument/2006/relationships/image" Target="../media/image16.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notesSlide" Target="../notesSlides/notesSlide5.xml"/><Relationship Id="rId5" Type="http://schemas.openxmlformats.org/officeDocument/2006/relationships/slideLayout" Target="../slideLayouts/slideLayout5.xml"/><Relationship Id="rId4" Type="http://schemas.openxmlformats.org/officeDocument/2006/relationships/tags" Target="../tags/tag13.xml"/><Relationship Id="rId9" Type="http://schemas.openxmlformats.org/officeDocument/2006/relationships/image" Target="../media/image18.pn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13" Type="http://schemas.openxmlformats.org/officeDocument/2006/relationships/image" Target="../media/image23.jpeg"/><Relationship Id="rId3" Type="http://schemas.openxmlformats.org/officeDocument/2006/relationships/tags" Target="../tags/tag17.xml"/><Relationship Id="rId7" Type="http://schemas.openxmlformats.org/officeDocument/2006/relationships/slideLayout" Target="../slideLayouts/slideLayout2.xml"/><Relationship Id="rId12" Type="http://schemas.openxmlformats.org/officeDocument/2006/relationships/image" Target="../media/image22.png"/><Relationship Id="rId2" Type="http://schemas.openxmlformats.org/officeDocument/2006/relationships/tags" Target="../tags/tag16.xml"/><Relationship Id="rId16" Type="http://schemas.openxmlformats.org/officeDocument/2006/relationships/image" Target="../media/image26.png"/><Relationship Id="rId1" Type="http://schemas.openxmlformats.org/officeDocument/2006/relationships/tags" Target="../tags/tag15.xml"/><Relationship Id="rId6" Type="http://schemas.openxmlformats.org/officeDocument/2006/relationships/tags" Target="../tags/tag20.xml"/><Relationship Id="rId11" Type="http://schemas.openxmlformats.org/officeDocument/2006/relationships/image" Target="../media/image21.png"/><Relationship Id="rId5" Type="http://schemas.openxmlformats.org/officeDocument/2006/relationships/tags" Target="../tags/tag19.xml"/><Relationship Id="rId15" Type="http://schemas.openxmlformats.org/officeDocument/2006/relationships/image" Target="../media/image25.jpeg"/><Relationship Id="rId10" Type="http://schemas.openxmlformats.org/officeDocument/2006/relationships/image" Target="../media/image20.jpeg"/><Relationship Id="rId4" Type="http://schemas.openxmlformats.org/officeDocument/2006/relationships/tags" Target="../tags/tag18.xml"/><Relationship Id="rId9" Type="http://schemas.openxmlformats.org/officeDocument/2006/relationships/image" Target="../media/image19.emf"/><Relationship Id="rId14" Type="http://schemas.openxmlformats.org/officeDocument/2006/relationships/image" Target="../media/image24.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xml"/><Relationship Id="rId1" Type="http://schemas.openxmlformats.org/officeDocument/2006/relationships/tags" Target="../tags/tag22.xml"/><Relationship Id="rId5" Type="http://schemas.openxmlformats.org/officeDocument/2006/relationships/image" Target="../media/image2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4"/>
          <p:cNvSpPr>
            <a:spLocks noGrp="1" noChangeArrowheads="1"/>
          </p:cNvSpPr>
          <p:nvPr>
            <p:ph type="ctrTitle"/>
          </p:nvPr>
        </p:nvSpPr>
        <p:spPr/>
        <p:txBody>
          <a:bodyPr/>
          <a:lstStyle/>
          <a:p>
            <a:pPr eaLnBrk="1" hangingPunct="1"/>
            <a:r>
              <a:rPr lang="en-US" smtClean="0"/>
              <a:t>7 Series FPGA Overview</a:t>
            </a:r>
          </a:p>
        </p:txBody>
      </p:sp>
      <p:sp>
        <p:nvSpPr>
          <p:cNvPr id="6147" name="Rectangle 5"/>
          <p:cNvSpPr>
            <a:spLocks noGrp="1" noChangeArrowheads="1"/>
          </p:cNvSpPr>
          <p:nvPr>
            <p:ph type="subTitle" idx="1"/>
          </p:nvPr>
        </p:nvSpPr>
        <p:spPr/>
        <p:txBody>
          <a:bodyPr/>
          <a:lstStyle/>
          <a:p>
            <a:pPr eaLnBrk="1" hangingPunct="1"/>
            <a:r>
              <a:rPr lang="en-US" smtClean="0"/>
              <a:t>Part 1</a:t>
            </a:r>
          </a:p>
        </p:txBody>
      </p:sp>
    </p:spTree>
    <p:custDataLst>
      <p:tags r:id="rId1"/>
    </p:custData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ChangeArrowheads="1"/>
          </p:cNvSpPr>
          <p:nvPr/>
        </p:nvSpPr>
        <p:spPr bwMode="auto">
          <a:xfrm>
            <a:off x="838200" y="1600200"/>
            <a:ext cx="7467600" cy="4672013"/>
          </a:xfrm>
          <a:prstGeom prst="rect">
            <a:avLst/>
          </a:prstGeom>
          <a:noFill/>
          <a:ln w="9525">
            <a:noFill/>
            <a:miter lim="800000"/>
            <a:headEnd/>
            <a:tailEnd/>
          </a:ln>
        </p:spPr>
        <p:txBody>
          <a:bodyPr/>
          <a:lstStyle/>
          <a:p>
            <a:pPr algn="l"/>
            <a:r>
              <a:rPr lang="en-US" altLang="ja-JP" sz="900" dirty="0">
                <a:ea typeface="ＭＳ Ｐゴシック" charset="-128"/>
              </a:rPr>
              <a:t>Xilinx is disclosing this Document and Intellectual </a:t>
            </a:r>
            <a:r>
              <a:rPr lang="en-US" altLang="ja-JP" sz="900" dirty="0" smtClean="0">
                <a:ea typeface="ＭＳ Ｐゴシック" charset="-128"/>
              </a:rPr>
              <a:t>Property </a:t>
            </a:r>
            <a:r>
              <a:rPr lang="en-US" altLang="ja-JP" sz="900" dirty="0">
                <a:ea typeface="ＭＳ Ｐゴシック" charset="-128"/>
              </a:rPr>
              <a:t>(hereinafter “the Design”) to you for use in the development of designs to operate on, or interface with Xilinx FPGAs. Except as stated herein, none of the Design may be copied, reproduced, distributed, republished, downloaded, displayed, posted, or transmitted in any form or by any means including, but not limited to, electronic, mechanical, photocopying, recording, or otherwise, without the prior written consent of Xilinx. Any unauthorized use of the Design may violate copyright laws, trademark laws, the laws of privacy and publicity, and communications regulations and statutes.</a:t>
            </a:r>
          </a:p>
          <a:p>
            <a:pPr algn="l"/>
            <a:endParaRPr lang="en-US" altLang="ja-JP" sz="900" dirty="0">
              <a:ea typeface="ＭＳ Ｐゴシック" charset="-128"/>
            </a:endParaRPr>
          </a:p>
          <a:p>
            <a:pPr algn="l"/>
            <a:r>
              <a:rPr lang="en-US" altLang="ja-JP" sz="900" dirty="0">
                <a:ea typeface="ＭＳ Ｐゴシック" charset="-128"/>
              </a:rPr>
              <a:t>Xilinx does not assume any liability arising out of the application or use of the Design; nor does Xilinx convey any license under its patents, copyrights, or any rights of others. You are responsible for obtaining any rights you may require for your use or implementation of the Design. Xilinx reserves the right to make changes, at any time, to the Design as deemed desirable in the sole discretion of Xilinx. Xilinx assumes no obligation to correct any errors contained herein or to advise you of any correction if such be made. Xilinx will not assume any liability for the accuracy or correctness of any engineering or technical support or assistance provided to you in connection with the Design.</a:t>
            </a:r>
          </a:p>
          <a:p>
            <a:pPr algn="l"/>
            <a:endParaRPr lang="en-US" altLang="ja-JP" sz="900" dirty="0">
              <a:ea typeface="ＭＳ Ｐゴシック" charset="-128"/>
            </a:endParaRPr>
          </a:p>
          <a:p>
            <a:pPr algn="l"/>
            <a:r>
              <a:rPr lang="en-US" altLang="ja-JP" sz="900" dirty="0">
                <a:ea typeface="ＭＳ Ｐゴシック" charset="-128"/>
              </a:rPr>
              <a:t>THE DESIGN IS PROVIDED “AS IS" WITH ALL FAULTS, AND THE ENTIRE RISK AS TO ITS FUNCTION AND IMPLEMENTATION IS WITH YOU. YOU ACKNOWLEDGE AND AGREE THAT YOU HAVE NOT RELIED ON ANY ORAL OR WRITTEN INFORMATION OR ADVICE, WHETHER GIVEN BY XILINX, OR ITS AGENTS OR EMPLOYEES. XILINX MAKES NO OTHER WARRANTIES, WHETHER EXPRESS, IMPLIED, OR STATUTORY, REGARDING THE DESIGN, INCLUDING ANY WARRANTIES OF MERCHANTABILITY, FITNESS FOR A PARTICULAR PURPOSE, TITLE, AND NONINFRINGEMENT OF THIRD-PARTY RIGHTS.</a:t>
            </a:r>
          </a:p>
          <a:p>
            <a:pPr algn="l"/>
            <a:endParaRPr lang="en-US" altLang="ja-JP" sz="900" dirty="0">
              <a:ea typeface="ＭＳ Ｐゴシック" charset="-128"/>
            </a:endParaRPr>
          </a:p>
          <a:p>
            <a:pPr algn="l"/>
            <a:r>
              <a:rPr lang="en-US" altLang="ja-JP" sz="900" dirty="0">
                <a:ea typeface="ＭＳ Ｐゴシック" charset="-128"/>
              </a:rPr>
              <a:t>IN NO EVENT WILL XILINX BE LIABLE FOR ANY CONSEQUENTIAL, INDIRECT, EXEMPLARY, SPECIAL, OR INCIDENTAL DAMAGES, INCLUDING ANY LOST DATA AND LOST PROFITS, ARISING FROM OR RELATING TO YOUR USE OF THE DESIGN, EVEN IF YOU HAVE BEEN ADVISED OF THE POSSIBILITY OF SUCH DAMAGES. THE TOTAL CUMULATIVE LIABILITY OF XILINX IN CONNECTION WITH YOUR USE OF THE DESIGN, WHETHER IN CONTRACT OR TORT OR OTHERWISE, WILL IN NO EVENT EXCEED THE AMOUNT OF FEES PAID BY YOU TO XILINX HEREUNDER FOR USE OF THE DESIGN. YOU ACKNOWLEDGE THAT THE FEES, IF ANY, REFLECT THE ALLOCATION OF RISK SET FORTH IN THIS AGREEMENT AND THAT XILINX WOULD NOT MAKE AVAILABLE THE DESIGN TO YOU WITHOUT THESE LIMITATIONS OF LIABILITY.</a:t>
            </a:r>
          </a:p>
          <a:p>
            <a:pPr algn="l"/>
            <a:endParaRPr lang="en-US" altLang="ja-JP" sz="900" dirty="0">
              <a:ea typeface="ＭＳ Ｐゴシック" charset="-128"/>
            </a:endParaRPr>
          </a:p>
          <a:p>
            <a:pPr algn="l"/>
            <a:r>
              <a:rPr lang="en-US" altLang="ja-JP" sz="900" dirty="0">
                <a:ea typeface="ＭＳ Ｐゴシック" charset="-128"/>
              </a:rPr>
              <a:t>The Design is not designed or intended for use in the development of on-line control equipment in hazardous environments requiring fail-safe controls, such as in the operation of nuclear facilities, aircraft navigation or communications systems, air traffic control, life support, or weapons systems (“High-Risk Applications”). Xilinx specifically disclaims any express or implied warranties of fitness for such High-Risk Applications. You represent that use of the Design in such High-Risk Applications is fully at your risk.</a:t>
            </a:r>
          </a:p>
          <a:p>
            <a:pPr algn="l"/>
            <a:endParaRPr lang="en-US" altLang="ja-JP" sz="900" dirty="0">
              <a:ea typeface="ＭＳ Ｐゴシック" charset="-128"/>
            </a:endParaRPr>
          </a:p>
          <a:p>
            <a:pPr algn="l"/>
            <a:r>
              <a:rPr lang="en-US" altLang="ja-JP" sz="900" dirty="0">
                <a:ea typeface="ＭＳ Ｐゴシック" charset="-128"/>
              </a:rPr>
              <a:t>© </a:t>
            </a:r>
            <a:r>
              <a:rPr lang="en-US" altLang="ja-JP" sz="900" dirty="0" smtClean="0">
                <a:ea typeface="ＭＳ Ｐゴシック" charset="-128"/>
              </a:rPr>
              <a:t>2012 </a:t>
            </a:r>
            <a:r>
              <a:rPr lang="en-US" altLang="ja-JP" sz="900" dirty="0">
                <a:ea typeface="ＭＳ Ｐゴシック" charset="-128"/>
              </a:rPr>
              <a:t>Xilinx, Inc. All rights reserved. XILINX, the Xilinx logo, and other designated brands included herein are trademarks of Xilinx, Inc. All other trademarks are the property of their respective owners.</a:t>
            </a:r>
            <a:endParaRPr lang="ja-JP" altLang="en-US" sz="900">
              <a:ea typeface="ＭＳ Ｐゴシック" charset="-128"/>
            </a:endParaRPr>
          </a:p>
        </p:txBody>
      </p:sp>
      <p:sp>
        <p:nvSpPr>
          <p:cNvPr id="15363" name="Rectangle 3"/>
          <p:cNvSpPr>
            <a:spLocks noGrp="1" noChangeArrowheads="1"/>
          </p:cNvSpPr>
          <p:nvPr>
            <p:ph type="title"/>
          </p:nvPr>
        </p:nvSpPr>
        <p:spPr>
          <a:xfrm>
            <a:off x="392113" y="95250"/>
            <a:ext cx="7924800" cy="987425"/>
          </a:xfrm>
        </p:spPr>
        <p:txBody>
          <a:bodyPr/>
          <a:lstStyle/>
          <a:p>
            <a:pPr eaLnBrk="1" hangingPunct="1"/>
            <a:r>
              <a:rPr lang="en-US" altLang="ja-JP" smtClean="0">
                <a:ea typeface="ＭＳ Ｐゴシック" charset="-128"/>
                <a:cs typeface="Arial" charset="0"/>
              </a:rPr>
              <a:t>Trademark Information</a:t>
            </a:r>
          </a:p>
        </p:txBody>
      </p:sp>
    </p:spTree>
    <p:custDataLst>
      <p:tags r:id="rId1"/>
    </p:custData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4"/>
          <p:cNvSpPr>
            <a:spLocks noGrp="1" noChangeArrowheads="1"/>
          </p:cNvSpPr>
          <p:nvPr>
            <p:ph type="ctrTitle"/>
          </p:nvPr>
        </p:nvSpPr>
        <p:spPr/>
        <p:txBody>
          <a:bodyPr/>
          <a:lstStyle/>
          <a:p>
            <a:pPr eaLnBrk="1" hangingPunct="1"/>
            <a:r>
              <a:rPr lang="en-US" smtClean="0"/>
              <a:t>7 Series FPGA Overview</a:t>
            </a:r>
          </a:p>
        </p:txBody>
      </p:sp>
      <p:sp>
        <p:nvSpPr>
          <p:cNvPr id="6147" name="Rectangle 5"/>
          <p:cNvSpPr>
            <a:spLocks noGrp="1" noChangeArrowheads="1"/>
          </p:cNvSpPr>
          <p:nvPr>
            <p:ph type="subTitle" idx="1"/>
          </p:nvPr>
        </p:nvSpPr>
        <p:spPr/>
        <p:txBody>
          <a:bodyPr/>
          <a:lstStyle/>
          <a:p>
            <a:pPr eaLnBrk="1" hangingPunct="1"/>
            <a:r>
              <a:rPr lang="en-US" smtClean="0"/>
              <a:t>Part 2</a:t>
            </a:r>
          </a:p>
        </p:txBody>
      </p:sp>
    </p:spTree>
    <p:custDataLst>
      <p:tags r:id="rId1"/>
    </p:custData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4"/>
          <p:cNvSpPr>
            <a:spLocks noGrp="1" noChangeArrowheads="1"/>
          </p:cNvSpPr>
          <p:nvPr>
            <p:ph type="title"/>
          </p:nvPr>
        </p:nvSpPr>
        <p:spPr/>
        <p:txBody>
          <a:bodyPr/>
          <a:lstStyle/>
          <a:p>
            <a:pPr eaLnBrk="1" hangingPunct="1"/>
            <a:r>
              <a:rPr lang="en-US" smtClean="0"/>
              <a:t>Objectives</a:t>
            </a:r>
          </a:p>
        </p:txBody>
      </p:sp>
      <p:sp>
        <p:nvSpPr>
          <p:cNvPr id="7171" name="Rectangle 5"/>
          <p:cNvSpPr>
            <a:spLocks noGrp="1" noChangeArrowheads="1"/>
          </p:cNvSpPr>
          <p:nvPr>
            <p:ph type="body" idx="1"/>
          </p:nvPr>
        </p:nvSpPr>
        <p:spPr/>
        <p:txBody>
          <a:bodyPr/>
          <a:lstStyle/>
          <a:p>
            <a:pPr eaLnBrk="1" hangingPunct="1">
              <a:buFont typeface="Wingdings" pitchFamily="2" charset="2"/>
              <a:buNone/>
            </a:pPr>
            <a:r>
              <a:rPr lang="en-US" b="1" smtClean="0"/>
              <a:t>After completing this module, you will be able to:</a:t>
            </a:r>
          </a:p>
          <a:p>
            <a:pPr eaLnBrk="1" hangingPunct="1"/>
            <a:r>
              <a:rPr lang="en-US" smtClean="0"/>
              <a:t>Describe the architecture of the 7 series FPGAs</a:t>
            </a:r>
          </a:p>
          <a:p>
            <a:pPr eaLnBrk="1" hangingPunct="1"/>
            <a:endParaRPr lang="en-US" smtClean="0"/>
          </a:p>
          <a:p>
            <a:pPr eaLnBrk="1" hangingPunct="1"/>
            <a:endParaRPr lang="en-US" smtClean="0"/>
          </a:p>
        </p:txBody>
      </p:sp>
    </p:spTree>
    <p:custDataLst>
      <p:tags r:id="rId1"/>
    </p:custData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5"/>
          <p:cNvSpPr>
            <a:spLocks noGrp="1" noChangeArrowheads="1"/>
          </p:cNvSpPr>
          <p:nvPr>
            <p:ph type="title"/>
          </p:nvPr>
        </p:nvSpPr>
        <p:spPr/>
        <p:txBody>
          <a:bodyPr/>
          <a:lstStyle/>
          <a:p>
            <a:pPr eaLnBrk="1" hangingPunct="1"/>
            <a:r>
              <a:rPr lang="en-US" smtClean="0"/>
              <a:t>Fourth-Generation ASMBL Architecture</a:t>
            </a:r>
          </a:p>
        </p:txBody>
      </p:sp>
      <p:sp>
        <p:nvSpPr>
          <p:cNvPr id="8195" name="Rectangle 6"/>
          <p:cNvSpPr>
            <a:spLocks noGrp="1" noChangeArrowheads="1"/>
          </p:cNvSpPr>
          <p:nvPr>
            <p:ph type="body" idx="1"/>
          </p:nvPr>
        </p:nvSpPr>
        <p:spPr>
          <a:xfrm>
            <a:off x="206478" y="1327355"/>
            <a:ext cx="4881716" cy="4268337"/>
          </a:xfrm>
        </p:spPr>
        <p:txBody>
          <a:bodyPr/>
          <a:lstStyle/>
          <a:p>
            <a:pPr eaLnBrk="1" hangingPunct="1"/>
            <a:r>
              <a:rPr lang="en-US" dirty="0" smtClean="0"/>
              <a:t>Optimized FPGA feature mix for different</a:t>
            </a:r>
            <a:br>
              <a:rPr lang="en-US" dirty="0" smtClean="0"/>
            </a:br>
            <a:r>
              <a:rPr lang="en-US" dirty="0" smtClean="0"/>
              <a:t>families/members </a:t>
            </a:r>
          </a:p>
          <a:p>
            <a:pPr lvl="1" eaLnBrk="1" hangingPunct="1"/>
            <a:r>
              <a:rPr lang="en-US" dirty="0" smtClean="0"/>
              <a:t>FPGA comprises columns of different </a:t>
            </a:r>
            <a:br>
              <a:rPr lang="en-US" dirty="0" smtClean="0"/>
            </a:br>
            <a:r>
              <a:rPr lang="en-US" dirty="0" smtClean="0"/>
              <a:t>resources</a:t>
            </a:r>
          </a:p>
          <a:p>
            <a:pPr lvl="2" eaLnBrk="1" hangingPunct="1"/>
            <a:r>
              <a:rPr lang="en-US" dirty="0" smtClean="0"/>
              <a:t>Clocking, I/O, BRAM, DSP, HSSIO</a:t>
            </a:r>
          </a:p>
          <a:p>
            <a:pPr eaLnBrk="1" hangingPunct="1"/>
            <a:r>
              <a:rPr lang="en-US" dirty="0" smtClean="0"/>
              <a:t>Enables the unified architecture between</a:t>
            </a:r>
            <a:br>
              <a:rPr lang="en-US" dirty="0" smtClean="0"/>
            </a:br>
            <a:r>
              <a:rPr lang="en-US" dirty="0" smtClean="0"/>
              <a:t>the different 7 series families</a:t>
            </a:r>
          </a:p>
          <a:p>
            <a:pPr eaLnBrk="1" hangingPunct="1"/>
            <a:r>
              <a:rPr lang="en-US" dirty="0" smtClean="0"/>
              <a:t>Enables different resource ratios within</a:t>
            </a:r>
            <a:br>
              <a:rPr lang="en-US" dirty="0" smtClean="0"/>
            </a:br>
            <a:r>
              <a:rPr lang="en-US" dirty="0" smtClean="0"/>
              <a:t>the different devices</a:t>
            </a:r>
          </a:p>
        </p:txBody>
      </p:sp>
      <p:sp>
        <p:nvSpPr>
          <p:cNvPr id="8196" name="AutoShape 5"/>
          <p:cNvSpPr>
            <a:spLocks noChangeAspect="1" noChangeArrowheads="1"/>
          </p:cNvSpPr>
          <p:nvPr/>
        </p:nvSpPr>
        <p:spPr bwMode="auto">
          <a:xfrm>
            <a:off x="5105400" y="1689100"/>
            <a:ext cx="4038600" cy="4572000"/>
          </a:xfrm>
          <a:prstGeom prst="rect">
            <a:avLst/>
          </a:prstGeom>
          <a:noFill/>
          <a:ln w="9525">
            <a:noFill/>
            <a:miter lim="800000"/>
            <a:headEnd/>
            <a:tailEnd/>
          </a:ln>
        </p:spPr>
        <p:txBody>
          <a:bodyPr/>
          <a:lstStyle/>
          <a:p>
            <a:endParaRPr lang="en-CA"/>
          </a:p>
        </p:txBody>
      </p:sp>
      <p:sp>
        <p:nvSpPr>
          <p:cNvPr id="8197" name="AutoShape 7"/>
          <p:cNvSpPr>
            <a:spLocks noChangeAspect="1" noChangeArrowheads="1" noTextEdit="1"/>
          </p:cNvSpPr>
          <p:nvPr/>
        </p:nvSpPr>
        <p:spPr bwMode="auto">
          <a:xfrm>
            <a:off x="5105400" y="1689100"/>
            <a:ext cx="4038600" cy="4572000"/>
          </a:xfrm>
          <a:prstGeom prst="rect">
            <a:avLst/>
          </a:prstGeom>
          <a:noFill/>
          <a:ln w="9525">
            <a:noFill/>
            <a:miter lim="800000"/>
            <a:headEnd/>
            <a:tailEnd/>
          </a:ln>
        </p:spPr>
        <p:txBody>
          <a:bodyPr/>
          <a:lstStyle/>
          <a:p>
            <a:endParaRPr lang="en-US"/>
          </a:p>
        </p:txBody>
      </p:sp>
      <p:grpSp>
        <p:nvGrpSpPr>
          <p:cNvPr id="2" name="Group 60"/>
          <p:cNvGrpSpPr>
            <a:grpSpLocks/>
          </p:cNvGrpSpPr>
          <p:nvPr>
            <p:custDataLst>
              <p:tags r:id="rId2"/>
            </p:custDataLst>
          </p:nvPr>
        </p:nvGrpSpPr>
        <p:grpSpPr bwMode="auto">
          <a:xfrm>
            <a:off x="5230813" y="1489075"/>
            <a:ext cx="563562" cy="565150"/>
            <a:chOff x="5230314" y="1306321"/>
            <a:chExt cx="564257" cy="564752"/>
          </a:xfrm>
        </p:grpSpPr>
        <p:grpSp>
          <p:nvGrpSpPr>
            <p:cNvPr id="3" name="Group 14"/>
            <p:cNvGrpSpPr>
              <a:grpSpLocks/>
            </p:cNvGrpSpPr>
            <p:nvPr/>
          </p:nvGrpSpPr>
          <p:grpSpPr bwMode="auto">
            <a:xfrm>
              <a:off x="5420366" y="1753598"/>
              <a:ext cx="85725" cy="117475"/>
              <a:chOff x="3423" y="1182"/>
              <a:chExt cx="54" cy="74"/>
            </a:xfrm>
          </p:grpSpPr>
          <p:sp>
            <p:nvSpPr>
              <p:cNvPr id="8237" name="Freeform 12"/>
              <p:cNvSpPr>
                <a:spLocks/>
              </p:cNvSpPr>
              <p:nvPr/>
            </p:nvSpPr>
            <p:spPr bwMode="auto">
              <a:xfrm>
                <a:off x="3423" y="1182"/>
                <a:ext cx="54" cy="74"/>
              </a:xfrm>
              <a:custGeom>
                <a:avLst/>
                <a:gdLst>
                  <a:gd name="T0" fmla="*/ 0 w 54"/>
                  <a:gd name="T1" fmla="*/ 56 h 74"/>
                  <a:gd name="T2" fmla="*/ 13 w 54"/>
                  <a:gd name="T3" fmla="*/ 56 h 74"/>
                  <a:gd name="T4" fmla="*/ 13 w 54"/>
                  <a:gd name="T5" fmla="*/ 0 h 74"/>
                  <a:gd name="T6" fmla="*/ 41 w 54"/>
                  <a:gd name="T7" fmla="*/ 0 h 74"/>
                  <a:gd name="T8" fmla="*/ 41 w 54"/>
                  <a:gd name="T9" fmla="*/ 56 h 74"/>
                  <a:gd name="T10" fmla="*/ 54 w 54"/>
                  <a:gd name="T11" fmla="*/ 56 h 74"/>
                  <a:gd name="T12" fmla="*/ 27 w 54"/>
                  <a:gd name="T13" fmla="*/ 74 h 74"/>
                  <a:gd name="T14" fmla="*/ 0 w 54"/>
                  <a:gd name="T15" fmla="*/ 56 h 74"/>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4"/>
                  <a:gd name="T26" fmla="*/ 54 w 54"/>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4">
                    <a:moveTo>
                      <a:pt x="0" y="56"/>
                    </a:moveTo>
                    <a:lnTo>
                      <a:pt x="13" y="56"/>
                    </a:lnTo>
                    <a:lnTo>
                      <a:pt x="13" y="0"/>
                    </a:lnTo>
                    <a:lnTo>
                      <a:pt x="41" y="0"/>
                    </a:lnTo>
                    <a:lnTo>
                      <a:pt x="41" y="56"/>
                    </a:lnTo>
                    <a:lnTo>
                      <a:pt x="54" y="56"/>
                    </a:lnTo>
                    <a:lnTo>
                      <a:pt x="27" y="74"/>
                    </a:lnTo>
                    <a:lnTo>
                      <a:pt x="0" y="56"/>
                    </a:lnTo>
                    <a:close/>
                  </a:path>
                </a:pathLst>
              </a:custGeom>
              <a:solidFill>
                <a:srgbClr val="000000"/>
              </a:solidFill>
              <a:ln w="9525">
                <a:noFill/>
                <a:round/>
                <a:headEnd/>
                <a:tailEnd/>
              </a:ln>
            </p:spPr>
            <p:txBody>
              <a:bodyPr/>
              <a:lstStyle/>
              <a:p>
                <a:endParaRPr lang="en-US"/>
              </a:p>
            </p:txBody>
          </p:sp>
          <p:sp>
            <p:nvSpPr>
              <p:cNvPr id="8238" name="Freeform 13"/>
              <p:cNvSpPr>
                <a:spLocks/>
              </p:cNvSpPr>
              <p:nvPr/>
            </p:nvSpPr>
            <p:spPr bwMode="auto">
              <a:xfrm>
                <a:off x="3423" y="1182"/>
                <a:ext cx="54" cy="74"/>
              </a:xfrm>
              <a:custGeom>
                <a:avLst/>
                <a:gdLst>
                  <a:gd name="T0" fmla="*/ 0 w 54"/>
                  <a:gd name="T1" fmla="*/ 56 h 74"/>
                  <a:gd name="T2" fmla="*/ 13 w 54"/>
                  <a:gd name="T3" fmla="*/ 56 h 74"/>
                  <a:gd name="T4" fmla="*/ 13 w 54"/>
                  <a:gd name="T5" fmla="*/ 0 h 74"/>
                  <a:gd name="T6" fmla="*/ 41 w 54"/>
                  <a:gd name="T7" fmla="*/ 0 h 74"/>
                  <a:gd name="T8" fmla="*/ 41 w 54"/>
                  <a:gd name="T9" fmla="*/ 56 h 74"/>
                  <a:gd name="T10" fmla="*/ 54 w 54"/>
                  <a:gd name="T11" fmla="*/ 56 h 74"/>
                  <a:gd name="T12" fmla="*/ 27 w 54"/>
                  <a:gd name="T13" fmla="*/ 74 h 74"/>
                  <a:gd name="T14" fmla="*/ 0 w 54"/>
                  <a:gd name="T15" fmla="*/ 56 h 74"/>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4"/>
                  <a:gd name="T26" fmla="*/ 54 w 54"/>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4">
                    <a:moveTo>
                      <a:pt x="0" y="56"/>
                    </a:moveTo>
                    <a:lnTo>
                      <a:pt x="13" y="56"/>
                    </a:lnTo>
                    <a:lnTo>
                      <a:pt x="13" y="0"/>
                    </a:lnTo>
                    <a:lnTo>
                      <a:pt x="41" y="0"/>
                    </a:lnTo>
                    <a:lnTo>
                      <a:pt x="41" y="56"/>
                    </a:lnTo>
                    <a:lnTo>
                      <a:pt x="54" y="56"/>
                    </a:lnTo>
                    <a:lnTo>
                      <a:pt x="27" y="74"/>
                    </a:lnTo>
                    <a:lnTo>
                      <a:pt x="0" y="56"/>
                    </a:lnTo>
                    <a:close/>
                  </a:path>
                </a:pathLst>
              </a:custGeom>
              <a:noFill/>
              <a:ln w="8" cap="rnd">
                <a:solidFill>
                  <a:srgbClr val="000000"/>
                </a:solidFill>
                <a:prstDash val="solid"/>
                <a:miter lim="800000"/>
                <a:headEnd/>
                <a:tailEnd/>
              </a:ln>
            </p:spPr>
            <p:txBody>
              <a:bodyPr/>
              <a:lstStyle/>
              <a:p>
                <a:endParaRPr lang="en-US"/>
              </a:p>
            </p:txBody>
          </p:sp>
        </p:grpSp>
        <p:sp>
          <p:nvSpPr>
            <p:cNvPr id="8236" name="Rectangle 15"/>
            <p:cNvSpPr>
              <a:spLocks noChangeArrowheads="1"/>
            </p:cNvSpPr>
            <p:nvPr/>
          </p:nvSpPr>
          <p:spPr bwMode="auto">
            <a:xfrm>
              <a:off x="5230314" y="1306321"/>
              <a:ext cx="564257" cy="430887"/>
            </a:xfrm>
            <a:prstGeom prst="rect">
              <a:avLst/>
            </a:prstGeom>
            <a:noFill/>
            <a:ln w="9525">
              <a:noFill/>
              <a:miter lim="800000"/>
              <a:headEnd/>
              <a:tailEnd/>
            </a:ln>
          </p:spPr>
          <p:txBody>
            <a:bodyPr wrap="none" lIns="0" tIns="0" rIns="0" bIns="0">
              <a:spAutoFit/>
            </a:bodyPr>
            <a:lstStyle/>
            <a:p>
              <a:r>
                <a:rPr lang="en-US" sz="1400">
                  <a:solidFill>
                    <a:srgbClr val="000000"/>
                  </a:solidFill>
                  <a:latin typeface="Arial Narrow" pitchFamily="34" charset="0"/>
                </a:rPr>
                <a:t>SelectIO</a:t>
              </a:r>
            </a:p>
            <a:p>
              <a:r>
                <a:rPr lang="en-US" sz="1400">
                  <a:solidFill>
                    <a:srgbClr val="000000"/>
                  </a:solidFill>
                  <a:latin typeface="Arial Narrow" pitchFamily="34" charset="0"/>
                </a:rPr>
                <a:t> &amp; CMT</a:t>
              </a:r>
              <a:endParaRPr lang="en-US"/>
            </a:p>
          </p:txBody>
        </p:sp>
      </p:grpSp>
      <p:grpSp>
        <p:nvGrpSpPr>
          <p:cNvPr id="4" name="Group 43"/>
          <p:cNvGrpSpPr>
            <a:grpSpLocks/>
          </p:cNvGrpSpPr>
          <p:nvPr>
            <p:custDataLst>
              <p:tags r:id="rId3"/>
            </p:custDataLst>
          </p:nvPr>
        </p:nvGrpSpPr>
        <p:grpSpPr bwMode="auto">
          <a:xfrm>
            <a:off x="6691313" y="1660525"/>
            <a:ext cx="444500" cy="328613"/>
            <a:chOff x="6391275" y="1614488"/>
            <a:chExt cx="444500" cy="328613"/>
          </a:xfrm>
        </p:grpSpPr>
        <p:grpSp>
          <p:nvGrpSpPr>
            <p:cNvPr id="5" name="Group 18"/>
            <p:cNvGrpSpPr>
              <a:grpSpLocks/>
            </p:cNvGrpSpPr>
            <p:nvPr/>
          </p:nvGrpSpPr>
          <p:grpSpPr bwMode="auto">
            <a:xfrm>
              <a:off x="6521450" y="1824038"/>
              <a:ext cx="85725" cy="119063"/>
              <a:chOff x="4108" y="1149"/>
              <a:chExt cx="54" cy="75"/>
            </a:xfrm>
          </p:grpSpPr>
          <p:sp>
            <p:nvSpPr>
              <p:cNvPr id="8233" name="Freeform 16"/>
              <p:cNvSpPr>
                <a:spLocks/>
              </p:cNvSpPr>
              <p:nvPr/>
            </p:nvSpPr>
            <p:spPr bwMode="auto">
              <a:xfrm>
                <a:off x="4108" y="1149"/>
                <a:ext cx="54" cy="75"/>
              </a:xfrm>
              <a:custGeom>
                <a:avLst/>
                <a:gdLst>
                  <a:gd name="T0" fmla="*/ 0 w 54"/>
                  <a:gd name="T1" fmla="*/ 56 h 75"/>
                  <a:gd name="T2" fmla="*/ 14 w 54"/>
                  <a:gd name="T3" fmla="*/ 56 h 75"/>
                  <a:gd name="T4" fmla="*/ 14 w 54"/>
                  <a:gd name="T5" fmla="*/ 0 h 75"/>
                  <a:gd name="T6" fmla="*/ 41 w 54"/>
                  <a:gd name="T7" fmla="*/ 0 h 75"/>
                  <a:gd name="T8" fmla="*/ 41 w 54"/>
                  <a:gd name="T9" fmla="*/ 56 h 75"/>
                  <a:gd name="T10" fmla="*/ 54 w 54"/>
                  <a:gd name="T11" fmla="*/ 56 h 75"/>
                  <a:gd name="T12" fmla="*/ 27 w 54"/>
                  <a:gd name="T13" fmla="*/ 75 h 75"/>
                  <a:gd name="T14" fmla="*/ 0 w 54"/>
                  <a:gd name="T15" fmla="*/ 56 h 75"/>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5"/>
                  <a:gd name="T26" fmla="*/ 54 w 54"/>
                  <a:gd name="T27" fmla="*/ 75 h 7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5">
                    <a:moveTo>
                      <a:pt x="0" y="56"/>
                    </a:moveTo>
                    <a:lnTo>
                      <a:pt x="14" y="56"/>
                    </a:lnTo>
                    <a:lnTo>
                      <a:pt x="14" y="0"/>
                    </a:lnTo>
                    <a:lnTo>
                      <a:pt x="41" y="0"/>
                    </a:lnTo>
                    <a:lnTo>
                      <a:pt x="41" y="56"/>
                    </a:lnTo>
                    <a:lnTo>
                      <a:pt x="54" y="56"/>
                    </a:lnTo>
                    <a:lnTo>
                      <a:pt x="27" y="75"/>
                    </a:lnTo>
                    <a:lnTo>
                      <a:pt x="0" y="56"/>
                    </a:lnTo>
                    <a:close/>
                  </a:path>
                </a:pathLst>
              </a:custGeom>
              <a:solidFill>
                <a:srgbClr val="000000"/>
              </a:solidFill>
              <a:ln w="9525">
                <a:noFill/>
                <a:round/>
                <a:headEnd/>
                <a:tailEnd/>
              </a:ln>
            </p:spPr>
            <p:txBody>
              <a:bodyPr/>
              <a:lstStyle/>
              <a:p>
                <a:endParaRPr lang="en-US"/>
              </a:p>
            </p:txBody>
          </p:sp>
          <p:sp>
            <p:nvSpPr>
              <p:cNvPr id="8234" name="Freeform 17"/>
              <p:cNvSpPr>
                <a:spLocks/>
              </p:cNvSpPr>
              <p:nvPr/>
            </p:nvSpPr>
            <p:spPr bwMode="auto">
              <a:xfrm>
                <a:off x="4108" y="1149"/>
                <a:ext cx="54" cy="75"/>
              </a:xfrm>
              <a:custGeom>
                <a:avLst/>
                <a:gdLst>
                  <a:gd name="T0" fmla="*/ 0 w 54"/>
                  <a:gd name="T1" fmla="*/ 56 h 75"/>
                  <a:gd name="T2" fmla="*/ 14 w 54"/>
                  <a:gd name="T3" fmla="*/ 56 h 75"/>
                  <a:gd name="T4" fmla="*/ 14 w 54"/>
                  <a:gd name="T5" fmla="*/ 0 h 75"/>
                  <a:gd name="T6" fmla="*/ 41 w 54"/>
                  <a:gd name="T7" fmla="*/ 0 h 75"/>
                  <a:gd name="T8" fmla="*/ 41 w 54"/>
                  <a:gd name="T9" fmla="*/ 56 h 75"/>
                  <a:gd name="T10" fmla="*/ 54 w 54"/>
                  <a:gd name="T11" fmla="*/ 56 h 75"/>
                  <a:gd name="T12" fmla="*/ 27 w 54"/>
                  <a:gd name="T13" fmla="*/ 75 h 75"/>
                  <a:gd name="T14" fmla="*/ 0 w 54"/>
                  <a:gd name="T15" fmla="*/ 56 h 75"/>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5"/>
                  <a:gd name="T26" fmla="*/ 54 w 54"/>
                  <a:gd name="T27" fmla="*/ 75 h 7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5">
                    <a:moveTo>
                      <a:pt x="0" y="56"/>
                    </a:moveTo>
                    <a:lnTo>
                      <a:pt x="14" y="56"/>
                    </a:lnTo>
                    <a:lnTo>
                      <a:pt x="14" y="0"/>
                    </a:lnTo>
                    <a:lnTo>
                      <a:pt x="41" y="0"/>
                    </a:lnTo>
                    <a:lnTo>
                      <a:pt x="41" y="56"/>
                    </a:lnTo>
                    <a:lnTo>
                      <a:pt x="54" y="56"/>
                    </a:lnTo>
                    <a:lnTo>
                      <a:pt x="27" y="75"/>
                    </a:lnTo>
                    <a:lnTo>
                      <a:pt x="0" y="56"/>
                    </a:lnTo>
                    <a:close/>
                  </a:path>
                </a:pathLst>
              </a:custGeom>
              <a:noFill/>
              <a:ln w="8" cap="rnd">
                <a:solidFill>
                  <a:srgbClr val="000000"/>
                </a:solidFill>
                <a:prstDash val="solid"/>
                <a:miter lim="800000"/>
                <a:headEnd/>
                <a:tailEnd/>
              </a:ln>
            </p:spPr>
            <p:txBody>
              <a:bodyPr/>
              <a:lstStyle/>
              <a:p>
                <a:endParaRPr lang="en-US"/>
              </a:p>
            </p:txBody>
          </p:sp>
        </p:grpSp>
        <p:sp>
          <p:nvSpPr>
            <p:cNvPr id="8232" name="Rectangle 25"/>
            <p:cNvSpPr>
              <a:spLocks noChangeArrowheads="1"/>
            </p:cNvSpPr>
            <p:nvPr/>
          </p:nvSpPr>
          <p:spPr bwMode="auto">
            <a:xfrm>
              <a:off x="6391275" y="1614488"/>
              <a:ext cx="444500" cy="260350"/>
            </a:xfrm>
            <a:prstGeom prst="rect">
              <a:avLst/>
            </a:prstGeom>
            <a:noFill/>
            <a:ln w="9525">
              <a:noFill/>
              <a:miter lim="800000"/>
              <a:headEnd/>
              <a:tailEnd/>
            </a:ln>
          </p:spPr>
          <p:txBody>
            <a:bodyPr wrap="none" lIns="0" tIns="0" rIns="0" bIns="0">
              <a:spAutoFit/>
            </a:bodyPr>
            <a:lstStyle/>
            <a:p>
              <a:r>
                <a:rPr lang="en-US" sz="1400">
                  <a:solidFill>
                    <a:srgbClr val="000000"/>
                  </a:solidFill>
                  <a:latin typeface="Arial Narrow" pitchFamily="34" charset="0"/>
                </a:rPr>
                <a:t>Logic</a:t>
              </a:r>
              <a:endParaRPr lang="en-US"/>
            </a:p>
          </p:txBody>
        </p:sp>
      </p:grpSp>
      <p:grpSp>
        <p:nvGrpSpPr>
          <p:cNvPr id="6" name="Group 40"/>
          <p:cNvGrpSpPr>
            <a:grpSpLocks/>
          </p:cNvGrpSpPr>
          <p:nvPr>
            <p:custDataLst>
              <p:tags r:id="rId4"/>
            </p:custDataLst>
          </p:nvPr>
        </p:nvGrpSpPr>
        <p:grpSpPr bwMode="auto">
          <a:xfrm>
            <a:off x="6335713" y="1693863"/>
            <a:ext cx="392112" cy="320675"/>
            <a:chOff x="7045325" y="1579563"/>
            <a:chExt cx="392113" cy="320676"/>
          </a:xfrm>
        </p:grpSpPr>
        <p:grpSp>
          <p:nvGrpSpPr>
            <p:cNvPr id="7" name="Group 21"/>
            <p:cNvGrpSpPr>
              <a:grpSpLocks/>
            </p:cNvGrpSpPr>
            <p:nvPr/>
          </p:nvGrpSpPr>
          <p:grpSpPr bwMode="auto">
            <a:xfrm>
              <a:off x="7153275" y="1781176"/>
              <a:ext cx="87313" cy="119063"/>
              <a:chOff x="4506" y="1122"/>
              <a:chExt cx="55" cy="75"/>
            </a:xfrm>
          </p:grpSpPr>
          <p:sp>
            <p:nvSpPr>
              <p:cNvPr id="8229" name="Freeform 19"/>
              <p:cNvSpPr>
                <a:spLocks/>
              </p:cNvSpPr>
              <p:nvPr/>
            </p:nvSpPr>
            <p:spPr bwMode="auto">
              <a:xfrm>
                <a:off x="4506" y="1122"/>
                <a:ext cx="55" cy="75"/>
              </a:xfrm>
              <a:custGeom>
                <a:avLst/>
                <a:gdLst>
                  <a:gd name="T0" fmla="*/ 0 w 55"/>
                  <a:gd name="T1" fmla="*/ 56 h 75"/>
                  <a:gd name="T2" fmla="*/ 14 w 55"/>
                  <a:gd name="T3" fmla="*/ 56 h 75"/>
                  <a:gd name="T4" fmla="*/ 14 w 55"/>
                  <a:gd name="T5" fmla="*/ 0 h 75"/>
                  <a:gd name="T6" fmla="*/ 41 w 55"/>
                  <a:gd name="T7" fmla="*/ 0 h 75"/>
                  <a:gd name="T8" fmla="*/ 41 w 55"/>
                  <a:gd name="T9" fmla="*/ 56 h 75"/>
                  <a:gd name="T10" fmla="*/ 55 w 55"/>
                  <a:gd name="T11" fmla="*/ 56 h 75"/>
                  <a:gd name="T12" fmla="*/ 27 w 55"/>
                  <a:gd name="T13" fmla="*/ 75 h 75"/>
                  <a:gd name="T14" fmla="*/ 0 w 55"/>
                  <a:gd name="T15" fmla="*/ 56 h 75"/>
                  <a:gd name="T16" fmla="*/ 0 60000 65536"/>
                  <a:gd name="T17" fmla="*/ 0 60000 65536"/>
                  <a:gd name="T18" fmla="*/ 0 60000 65536"/>
                  <a:gd name="T19" fmla="*/ 0 60000 65536"/>
                  <a:gd name="T20" fmla="*/ 0 60000 65536"/>
                  <a:gd name="T21" fmla="*/ 0 60000 65536"/>
                  <a:gd name="T22" fmla="*/ 0 60000 65536"/>
                  <a:gd name="T23" fmla="*/ 0 60000 65536"/>
                  <a:gd name="T24" fmla="*/ 0 w 55"/>
                  <a:gd name="T25" fmla="*/ 0 h 75"/>
                  <a:gd name="T26" fmla="*/ 55 w 55"/>
                  <a:gd name="T27" fmla="*/ 75 h 7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5" h="75">
                    <a:moveTo>
                      <a:pt x="0" y="56"/>
                    </a:moveTo>
                    <a:lnTo>
                      <a:pt x="14" y="56"/>
                    </a:lnTo>
                    <a:lnTo>
                      <a:pt x="14" y="0"/>
                    </a:lnTo>
                    <a:lnTo>
                      <a:pt x="41" y="0"/>
                    </a:lnTo>
                    <a:lnTo>
                      <a:pt x="41" y="56"/>
                    </a:lnTo>
                    <a:lnTo>
                      <a:pt x="55" y="56"/>
                    </a:lnTo>
                    <a:lnTo>
                      <a:pt x="27" y="75"/>
                    </a:lnTo>
                    <a:lnTo>
                      <a:pt x="0" y="56"/>
                    </a:lnTo>
                    <a:close/>
                  </a:path>
                </a:pathLst>
              </a:custGeom>
              <a:solidFill>
                <a:srgbClr val="000000"/>
              </a:solidFill>
              <a:ln w="9525">
                <a:noFill/>
                <a:round/>
                <a:headEnd/>
                <a:tailEnd/>
              </a:ln>
            </p:spPr>
            <p:txBody>
              <a:bodyPr/>
              <a:lstStyle/>
              <a:p>
                <a:endParaRPr lang="en-US"/>
              </a:p>
            </p:txBody>
          </p:sp>
          <p:sp>
            <p:nvSpPr>
              <p:cNvPr id="8230" name="Freeform 20"/>
              <p:cNvSpPr>
                <a:spLocks/>
              </p:cNvSpPr>
              <p:nvPr/>
            </p:nvSpPr>
            <p:spPr bwMode="auto">
              <a:xfrm>
                <a:off x="4506" y="1122"/>
                <a:ext cx="55" cy="75"/>
              </a:xfrm>
              <a:custGeom>
                <a:avLst/>
                <a:gdLst>
                  <a:gd name="T0" fmla="*/ 0 w 55"/>
                  <a:gd name="T1" fmla="*/ 56 h 75"/>
                  <a:gd name="T2" fmla="*/ 14 w 55"/>
                  <a:gd name="T3" fmla="*/ 56 h 75"/>
                  <a:gd name="T4" fmla="*/ 14 w 55"/>
                  <a:gd name="T5" fmla="*/ 0 h 75"/>
                  <a:gd name="T6" fmla="*/ 41 w 55"/>
                  <a:gd name="T7" fmla="*/ 0 h 75"/>
                  <a:gd name="T8" fmla="*/ 41 w 55"/>
                  <a:gd name="T9" fmla="*/ 56 h 75"/>
                  <a:gd name="T10" fmla="*/ 55 w 55"/>
                  <a:gd name="T11" fmla="*/ 56 h 75"/>
                  <a:gd name="T12" fmla="*/ 27 w 55"/>
                  <a:gd name="T13" fmla="*/ 75 h 75"/>
                  <a:gd name="T14" fmla="*/ 0 w 55"/>
                  <a:gd name="T15" fmla="*/ 56 h 75"/>
                  <a:gd name="T16" fmla="*/ 0 60000 65536"/>
                  <a:gd name="T17" fmla="*/ 0 60000 65536"/>
                  <a:gd name="T18" fmla="*/ 0 60000 65536"/>
                  <a:gd name="T19" fmla="*/ 0 60000 65536"/>
                  <a:gd name="T20" fmla="*/ 0 60000 65536"/>
                  <a:gd name="T21" fmla="*/ 0 60000 65536"/>
                  <a:gd name="T22" fmla="*/ 0 60000 65536"/>
                  <a:gd name="T23" fmla="*/ 0 60000 65536"/>
                  <a:gd name="T24" fmla="*/ 0 w 55"/>
                  <a:gd name="T25" fmla="*/ 0 h 75"/>
                  <a:gd name="T26" fmla="*/ 55 w 55"/>
                  <a:gd name="T27" fmla="*/ 75 h 7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5" h="75">
                    <a:moveTo>
                      <a:pt x="0" y="56"/>
                    </a:moveTo>
                    <a:lnTo>
                      <a:pt x="14" y="56"/>
                    </a:lnTo>
                    <a:lnTo>
                      <a:pt x="14" y="0"/>
                    </a:lnTo>
                    <a:lnTo>
                      <a:pt x="41" y="0"/>
                    </a:lnTo>
                    <a:lnTo>
                      <a:pt x="41" y="56"/>
                    </a:lnTo>
                    <a:lnTo>
                      <a:pt x="55" y="56"/>
                    </a:lnTo>
                    <a:lnTo>
                      <a:pt x="27" y="75"/>
                    </a:lnTo>
                    <a:lnTo>
                      <a:pt x="0" y="56"/>
                    </a:lnTo>
                    <a:close/>
                  </a:path>
                </a:pathLst>
              </a:custGeom>
              <a:noFill/>
              <a:ln w="7" cap="rnd">
                <a:solidFill>
                  <a:srgbClr val="000000"/>
                </a:solidFill>
                <a:prstDash val="solid"/>
                <a:miter lim="800000"/>
                <a:headEnd/>
                <a:tailEnd/>
              </a:ln>
            </p:spPr>
            <p:txBody>
              <a:bodyPr/>
              <a:lstStyle/>
              <a:p>
                <a:endParaRPr lang="en-US"/>
              </a:p>
            </p:txBody>
          </p:sp>
        </p:grpSp>
        <p:sp>
          <p:nvSpPr>
            <p:cNvPr id="8228" name="Rectangle 27"/>
            <p:cNvSpPr>
              <a:spLocks noChangeArrowheads="1"/>
            </p:cNvSpPr>
            <p:nvPr/>
          </p:nvSpPr>
          <p:spPr bwMode="auto">
            <a:xfrm>
              <a:off x="7045325" y="1579563"/>
              <a:ext cx="392113" cy="260350"/>
            </a:xfrm>
            <a:prstGeom prst="rect">
              <a:avLst/>
            </a:prstGeom>
            <a:noFill/>
            <a:ln w="9525">
              <a:noFill/>
              <a:miter lim="800000"/>
              <a:headEnd/>
              <a:tailEnd/>
            </a:ln>
          </p:spPr>
          <p:txBody>
            <a:bodyPr wrap="none" lIns="0" tIns="0" rIns="0" bIns="0">
              <a:spAutoFit/>
            </a:bodyPr>
            <a:lstStyle/>
            <a:p>
              <a:r>
                <a:rPr lang="en-US" sz="1400">
                  <a:solidFill>
                    <a:srgbClr val="000000"/>
                  </a:solidFill>
                  <a:latin typeface="Arial Narrow" pitchFamily="34" charset="0"/>
                </a:rPr>
                <a:t>DSP</a:t>
              </a:r>
              <a:endParaRPr lang="en-US"/>
            </a:p>
          </p:txBody>
        </p:sp>
      </p:grpSp>
      <p:grpSp>
        <p:nvGrpSpPr>
          <p:cNvPr id="8" name="Group 39"/>
          <p:cNvGrpSpPr>
            <a:grpSpLocks/>
          </p:cNvGrpSpPr>
          <p:nvPr>
            <p:custDataLst>
              <p:tags r:id="rId5"/>
            </p:custDataLst>
          </p:nvPr>
        </p:nvGrpSpPr>
        <p:grpSpPr bwMode="auto">
          <a:xfrm>
            <a:off x="7834313" y="1558925"/>
            <a:ext cx="1331912" cy="311150"/>
            <a:chOff x="7834313" y="1554163"/>
            <a:chExt cx="1331913" cy="311150"/>
          </a:xfrm>
        </p:grpSpPr>
        <p:grpSp>
          <p:nvGrpSpPr>
            <p:cNvPr id="9" name="Group 24"/>
            <p:cNvGrpSpPr>
              <a:grpSpLocks/>
            </p:cNvGrpSpPr>
            <p:nvPr/>
          </p:nvGrpSpPr>
          <p:grpSpPr bwMode="auto">
            <a:xfrm>
              <a:off x="8388350" y="1747838"/>
              <a:ext cx="85725" cy="117475"/>
              <a:chOff x="5284" y="1101"/>
              <a:chExt cx="54" cy="74"/>
            </a:xfrm>
          </p:grpSpPr>
          <p:sp>
            <p:nvSpPr>
              <p:cNvPr id="8225" name="Freeform 22"/>
              <p:cNvSpPr>
                <a:spLocks/>
              </p:cNvSpPr>
              <p:nvPr/>
            </p:nvSpPr>
            <p:spPr bwMode="auto">
              <a:xfrm>
                <a:off x="5284" y="1101"/>
                <a:ext cx="54" cy="74"/>
              </a:xfrm>
              <a:custGeom>
                <a:avLst/>
                <a:gdLst>
                  <a:gd name="T0" fmla="*/ 0 w 54"/>
                  <a:gd name="T1" fmla="*/ 56 h 74"/>
                  <a:gd name="T2" fmla="*/ 13 w 54"/>
                  <a:gd name="T3" fmla="*/ 56 h 74"/>
                  <a:gd name="T4" fmla="*/ 13 w 54"/>
                  <a:gd name="T5" fmla="*/ 0 h 74"/>
                  <a:gd name="T6" fmla="*/ 41 w 54"/>
                  <a:gd name="T7" fmla="*/ 0 h 74"/>
                  <a:gd name="T8" fmla="*/ 41 w 54"/>
                  <a:gd name="T9" fmla="*/ 56 h 74"/>
                  <a:gd name="T10" fmla="*/ 54 w 54"/>
                  <a:gd name="T11" fmla="*/ 56 h 74"/>
                  <a:gd name="T12" fmla="*/ 27 w 54"/>
                  <a:gd name="T13" fmla="*/ 74 h 74"/>
                  <a:gd name="T14" fmla="*/ 0 w 54"/>
                  <a:gd name="T15" fmla="*/ 56 h 74"/>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4"/>
                  <a:gd name="T26" fmla="*/ 54 w 54"/>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4">
                    <a:moveTo>
                      <a:pt x="0" y="56"/>
                    </a:moveTo>
                    <a:lnTo>
                      <a:pt x="13" y="56"/>
                    </a:lnTo>
                    <a:lnTo>
                      <a:pt x="13" y="0"/>
                    </a:lnTo>
                    <a:lnTo>
                      <a:pt x="41" y="0"/>
                    </a:lnTo>
                    <a:lnTo>
                      <a:pt x="41" y="56"/>
                    </a:lnTo>
                    <a:lnTo>
                      <a:pt x="54" y="56"/>
                    </a:lnTo>
                    <a:lnTo>
                      <a:pt x="27" y="74"/>
                    </a:lnTo>
                    <a:lnTo>
                      <a:pt x="0" y="56"/>
                    </a:lnTo>
                    <a:close/>
                  </a:path>
                </a:pathLst>
              </a:custGeom>
              <a:solidFill>
                <a:srgbClr val="000000"/>
              </a:solidFill>
              <a:ln w="9525">
                <a:noFill/>
                <a:round/>
                <a:headEnd/>
                <a:tailEnd/>
              </a:ln>
            </p:spPr>
            <p:txBody>
              <a:bodyPr/>
              <a:lstStyle/>
              <a:p>
                <a:endParaRPr lang="en-US"/>
              </a:p>
            </p:txBody>
          </p:sp>
          <p:sp>
            <p:nvSpPr>
              <p:cNvPr id="8226" name="Freeform 23"/>
              <p:cNvSpPr>
                <a:spLocks/>
              </p:cNvSpPr>
              <p:nvPr/>
            </p:nvSpPr>
            <p:spPr bwMode="auto">
              <a:xfrm>
                <a:off x="5284" y="1101"/>
                <a:ext cx="54" cy="74"/>
              </a:xfrm>
              <a:custGeom>
                <a:avLst/>
                <a:gdLst>
                  <a:gd name="T0" fmla="*/ 0 w 54"/>
                  <a:gd name="T1" fmla="*/ 56 h 74"/>
                  <a:gd name="T2" fmla="*/ 13 w 54"/>
                  <a:gd name="T3" fmla="*/ 56 h 74"/>
                  <a:gd name="T4" fmla="*/ 13 w 54"/>
                  <a:gd name="T5" fmla="*/ 0 h 74"/>
                  <a:gd name="T6" fmla="*/ 41 w 54"/>
                  <a:gd name="T7" fmla="*/ 0 h 74"/>
                  <a:gd name="T8" fmla="*/ 41 w 54"/>
                  <a:gd name="T9" fmla="*/ 56 h 74"/>
                  <a:gd name="T10" fmla="*/ 54 w 54"/>
                  <a:gd name="T11" fmla="*/ 56 h 74"/>
                  <a:gd name="T12" fmla="*/ 27 w 54"/>
                  <a:gd name="T13" fmla="*/ 74 h 74"/>
                  <a:gd name="T14" fmla="*/ 0 w 54"/>
                  <a:gd name="T15" fmla="*/ 56 h 74"/>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4"/>
                  <a:gd name="T26" fmla="*/ 54 w 54"/>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4">
                    <a:moveTo>
                      <a:pt x="0" y="56"/>
                    </a:moveTo>
                    <a:lnTo>
                      <a:pt x="13" y="56"/>
                    </a:lnTo>
                    <a:lnTo>
                      <a:pt x="13" y="0"/>
                    </a:lnTo>
                    <a:lnTo>
                      <a:pt x="41" y="0"/>
                    </a:lnTo>
                    <a:lnTo>
                      <a:pt x="41" y="56"/>
                    </a:lnTo>
                    <a:lnTo>
                      <a:pt x="54" y="56"/>
                    </a:lnTo>
                    <a:lnTo>
                      <a:pt x="27" y="74"/>
                    </a:lnTo>
                    <a:lnTo>
                      <a:pt x="0" y="56"/>
                    </a:lnTo>
                    <a:close/>
                  </a:path>
                </a:pathLst>
              </a:custGeom>
              <a:noFill/>
              <a:ln w="7" cap="rnd">
                <a:solidFill>
                  <a:srgbClr val="000000"/>
                </a:solidFill>
                <a:prstDash val="solid"/>
                <a:miter lim="800000"/>
                <a:headEnd/>
                <a:tailEnd/>
              </a:ln>
            </p:spPr>
            <p:txBody>
              <a:bodyPr/>
              <a:lstStyle/>
              <a:p>
                <a:endParaRPr lang="en-US"/>
              </a:p>
            </p:txBody>
          </p:sp>
        </p:grpSp>
        <p:sp>
          <p:nvSpPr>
            <p:cNvPr id="8224" name="Rectangle 28"/>
            <p:cNvSpPr>
              <a:spLocks noChangeArrowheads="1"/>
            </p:cNvSpPr>
            <p:nvPr/>
          </p:nvSpPr>
          <p:spPr bwMode="auto">
            <a:xfrm>
              <a:off x="7834313" y="1554163"/>
              <a:ext cx="1331913" cy="260350"/>
            </a:xfrm>
            <a:prstGeom prst="rect">
              <a:avLst/>
            </a:prstGeom>
            <a:noFill/>
            <a:ln w="9525">
              <a:noFill/>
              <a:miter lim="800000"/>
              <a:headEnd/>
              <a:tailEnd/>
            </a:ln>
          </p:spPr>
          <p:txBody>
            <a:bodyPr wrap="none" lIns="0" tIns="0" rIns="0" bIns="0">
              <a:spAutoFit/>
            </a:bodyPr>
            <a:lstStyle/>
            <a:p>
              <a:r>
                <a:rPr lang="en-US" sz="1400">
                  <a:solidFill>
                    <a:srgbClr val="000000"/>
                  </a:solidFill>
                  <a:latin typeface="Arial Narrow" pitchFamily="34" charset="0"/>
                </a:rPr>
                <a:t>Serial Transceiver</a:t>
              </a:r>
              <a:endParaRPr lang="en-US"/>
            </a:p>
          </p:txBody>
        </p:sp>
      </p:grpSp>
      <p:grpSp>
        <p:nvGrpSpPr>
          <p:cNvPr id="10" name="Group 41"/>
          <p:cNvGrpSpPr>
            <a:grpSpLocks/>
          </p:cNvGrpSpPr>
          <p:nvPr>
            <p:custDataLst>
              <p:tags r:id="rId6"/>
            </p:custDataLst>
          </p:nvPr>
        </p:nvGrpSpPr>
        <p:grpSpPr bwMode="auto">
          <a:xfrm>
            <a:off x="5543550" y="5264150"/>
            <a:ext cx="522288" cy="385763"/>
            <a:chOff x="5324475" y="4986338"/>
            <a:chExt cx="522288" cy="385763"/>
          </a:xfrm>
        </p:grpSpPr>
        <p:grpSp>
          <p:nvGrpSpPr>
            <p:cNvPr id="11" name="Group 31"/>
            <p:cNvGrpSpPr>
              <a:grpSpLocks/>
            </p:cNvGrpSpPr>
            <p:nvPr/>
          </p:nvGrpSpPr>
          <p:grpSpPr bwMode="auto">
            <a:xfrm>
              <a:off x="5500688" y="4986338"/>
              <a:ext cx="85725" cy="117475"/>
              <a:chOff x="3465" y="3141"/>
              <a:chExt cx="54" cy="74"/>
            </a:xfrm>
          </p:grpSpPr>
          <p:sp>
            <p:nvSpPr>
              <p:cNvPr id="8221" name="Freeform 29"/>
              <p:cNvSpPr>
                <a:spLocks/>
              </p:cNvSpPr>
              <p:nvPr/>
            </p:nvSpPr>
            <p:spPr bwMode="auto">
              <a:xfrm>
                <a:off x="3465" y="3141"/>
                <a:ext cx="54" cy="74"/>
              </a:xfrm>
              <a:custGeom>
                <a:avLst/>
                <a:gdLst>
                  <a:gd name="T0" fmla="*/ 0 w 54"/>
                  <a:gd name="T1" fmla="*/ 18 h 74"/>
                  <a:gd name="T2" fmla="*/ 13 w 54"/>
                  <a:gd name="T3" fmla="*/ 18 h 74"/>
                  <a:gd name="T4" fmla="*/ 13 w 54"/>
                  <a:gd name="T5" fmla="*/ 74 h 74"/>
                  <a:gd name="T6" fmla="*/ 40 w 54"/>
                  <a:gd name="T7" fmla="*/ 74 h 74"/>
                  <a:gd name="T8" fmla="*/ 40 w 54"/>
                  <a:gd name="T9" fmla="*/ 18 h 74"/>
                  <a:gd name="T10" fmla="*/ 54 w 54"/>
                  <a:gd name="T11" fmla="*/ 18 h 74"/>
                  <a:gd name="T12" fmla="*/ 27 w 54"/>
                  <a:gd name="T13" fmla="*/ 0 h 74"/>
                  <a:gd name="T14" fmla="*/ 0 w 54"/>
                  <a:gd name="T15" fmla="*/ 18 h 74"/>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4"/>
                  <a:gd name="T26" fmla="*/ 54 w 54"/>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4">
                    <a:moveTo>
                      <a:pt x="0" y="18"/>
                    </a:moveTo>
                    <a:lnTo>
                      <a:pt x="13" y="18"/>
                    </a:lnTo>
                    <a:lnTo>
                      <a:pt x="13" y="74"/>
                    </a:lnTo>
                    <a:lnTo>
                      <a:pt x="40" y="74"/>
                    </a:lnTo>
                    <a:lnTo>
                      <a:pt x="40" y="18"/>
                    </a:lnTo>
                    <a:lnTo>
                      <a:pt x="54" y="18"/>
                    </a:lnTo>
                    <a:lnTo>
                      <a:pt x="27" y="0"/>
                    </a:lnTo>
                    <a:lnTo>
                      <a:pt x="0" y="18"/>
                    </a:lnTo>
                    <a:close/>
                  </a:path>
                </a:pathLst>
              </a:custGeom>
              <a:solidFill>
                <a:srgbClr val="000000"/>
              </a:solidFill>
              <a:ln w="9525">
                <a:noFill/>
                <a:round/>
                <a:headEnd/>
                <a:tailEnd/>
              </a:ln>
            </p:spPr>
            <p:txBody>
              <a:bodyPr/>
              <a:lstStyle/>
              <a:p>
                <a:endParaRPr lang="en-US"/>
              </a:p>
            </p:txBody>
          </p:sp>
          <p:sp>
            <p:nvSpPr>
              <p:cNvPr id="8222" name="Freeform 30"/>
              <p:cNvSpPr>
                <a:spLocks/>
              </p:cNvSpPr>
              <p:nvPr/>
            </p:nvSpPr>
            <p:spPr bwMode="auto">
              <a:xfrm>
                <a:off x="3465" y="3141"/>
                <a:ext cx="54" cy="74"/>
              </a:xfrm>
              <a:custGeom>
                <a:avLst/>
                <a:gdLst>
                  <a:gd name="T0" fmla="*/ 0 w 54"/>
                  <a:gd name="T1" fmla="*/ 18 h 74"/>
                  <a:gd name="T2" fmla="*/ 13 w 54"/>
                  <a:gd name="T3" fmla="*/ 18 h 74"/>
                  <a:gd name="T4" fmla="*/ 13 w 54"/>
                  <a:gd name="T5" fmla="*/ 74 h 74"/>
                  <a:gd name="T6" fmla="*/ 40 w 54"/>
                  <a:gd name="T7" fmla="*/ 74 h 74"/>
                  <a:gd name="T8" fmla="*/ 40 w 54"/>
                  <a:gd name="T9" fmla="*/ 18 h 74"/>
                  <a:gd name="T10" fmla="*/ 54 w 54"/>
                  <a:gd name="T11" fmla="*/ 18 h 74"/>
                  <a:gd name="T12" fmla="*/ 27 w 54"/>
                  <a:gd name="T13" fmla="*/ 0 h 74"/>
                  <a:gd name="T14" fmla="*/ 0 w 54"/>
                  <a:gd name="T15" fmla="*/ 18 h 74"/>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4"/>
                  <a:gd name="T26" fmla="*/ 54 w 54"/>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4">
                    <a:moveTo>
                      <a:pt x="0" y="18"/>
                    </a:moveTo>
                    <a:lnTo>
                      <a:pt x="13" y="18"/>
                    </a:lnTo>
                    <a:lnTo>
                      <a:pt x="13" y="74"/>
                    </a:lnTo>
                    <a:lnTo>
                      <a:pt x="40" y="74"/>
                    </a:lnTo>
                    <a:lnTo>
                      <a:pt x="40" y="18"/>
                    </a:lnTo>
                    <a:lnTo>
                      <a:pt x="54" y="18"/>
                    </a:lnTo>
                    <a:lnTo>
                      <a:pt x="27" y="0"/>
                    </a:lnTo>
                    <a:lnTo>
                      <a:pt x="0" y="18"/>
                    </a:lnTo>
                    <a:close/>
                  </a:path>
                </a:pathLst>
              </a:custGeom>
              <a:noFill/>
              <a:ln w="8" cap="rnd">
                <a:solidFill>
                  <a:srgbClr val="000000"/>
                </a:solidFill>
                <a:prstDash val="solid"/>
                <a:miter lim="800000"/>
                <a:headEnd/>
                <a:tailEnd/>
              </a:ln>
            </p:spPr>
            <p:txBody>
              <a:bodyPr/>
              <a:lstStyle/>
              <a:p>
                <a:endParaRPr lang="en-US"/>
              </a:p>
            </p:txBody>
          </p:sp>
        </p:grpSp>
        <p:sp>
          <p:nvSpPr>
            <p:cNvPr id="8220" name="Rectangle 32"/>
            <p:cNvSpPr>
              <a:spLocks noChangeArrowheads="1"/>
            </p:cNvSpPr>
            <p:nvPr/>
          </p:nvSpPr>
          <p:spPr bwMode="auto">
            <a:xfrm>
              <a:off x="5324475" y="5111751"/>
              <a:ext cx="522288" cy="260350"/>
            </a:xfrm>
            <a:prstGeom prst="rect">
              <a:avLst/>
            </a:prstGeom>
            <a:noFill/>
            <a:ln w="9525">
              <a:noFill/>
              <a:miter lim="800000"/>
              <a:headEnd/>
              <a:tailEnd/>
            </a:ln>
          </p:spPr>
          <p:txBody>
            <a:bodyPr wrap="none" lIns="0" tIns="0" rIns="0" bIns="0">
              <a:spAutoFit/>
            </a:bodyPr>
            <a:lstStyle/>
            <a:p>
              <a:r>
                <a:rPr lang="en-US" sz="1400">
                  <a:solidFill>
                    <a:srgbClr val="000000"/>
                  </a:solidFill>
                  <a:latin typeface="Arial Narrow" pitchFamily="34" charset="0"/>
                </a:rPr>
                <a:t>BRAM</a:t>
              </a:r>
              <a:endParaRPr lang="en-US"/>
            </a:p>
          </p:txBody>
        </p:sp>
      </p:grpSp>
      <p:grpSp>
        <p:nvGrpSpPr>
          <p:cNvPr id="12" name="Group 42"/>
          <p:cNvGrpSpPr>
            <a:grpSpLocks/>
          </p:cNvGrpSpPr>
          <p:nvPr>
            <p:custDataLst>
              <p:tags r:id="rId7"/>
            </p:custDataLst>
          </p:nvPr>
        </p:nvGrpSpPr>
        <p:grpSpPr bwMode="auto">
          <a:xfrm>
            <a:off x="6053138" y="5475288"/>
            <a:ext cx="874712" cy="555625"/>
            <a:chOff x="6121619" y="5292726"/>
            <a:chExt cx="874277" cy="556299"/>
          </a:xfrm>
        </p:grpSpPr>
        <p:sp>
          <p:nvSpPr>
            <p:cNvPr id="8215" name="Rectangle 26"/>
            <p:cNvSpPr>
              <a:spLocks noChangeArrowheads="1"/>
            </p:cNvSpPr>
            <p:nvPr/>
          </p:nvSpPr>
          <p:spPr bwMode="auto">
            <a:xfrm>
              <a:off x="6121619" y="5418138"/>
              <a:ext cx="874277" cy="430887"/>
            </a:xfrm>
            <a:prstGeom prst="rect">
              <a:avLst/>
            </a:prstGeom>
            <a:noFill/>
            <a:ln w="9525">
              <a:noFill/>
              <a:miter lim="800000"/>
              <a:headEnd/>
              <a:tailEnd/>
            </a:ln>
          </p:spPr>
          <p:txBody>
            <a:bodyPr wrap="none" lIns="0" tIns="0" rIns="0" bIns="0">
              <a:spAutoFit/>
            </a:bodyPr>
            <a:lstStyle/>
            <a:p>
              <a:r>
                <a:rPr lang="en-US" sz="1400">
                  <a:solidFill>
                    <a:srgbClr val="000000"/>
                  </a:solidFill>
                  <a:latin typeface="Arial Narrow" pitchFamily="34" charset="0"/>
                </a:rPr>
                <a:t>Clock Buffers</a:t>
              </a:r>
              <a:br>
                <a:rPr lang="en-US" sz="1400">
                  <a:solidFill>
                    <a:srgbClr val="000000"/>
                  </a:solidFill>
                  <a:latin typeface="Arial Narrow" pitchFamily="34" charset="0"/>
                </a:rPr>
              </a:br>
              <a:r>
                <a:rPr lang="en-US" sz="1400">
                  <a:solidFill>
                    <a:srgbClr val="000000"/>
                  </a:solidFill>
                  <a:latin typeface="Arial Narrow" pitchFamily="34" charset="0"/>
                </a:rPr>
                <a:t>and Routing</a:t>
              </a:r>
              <a:endParaRPr lang="en-US"/>
            </a:p>
          </p:txBody>
        </p:sp>
        <p:grpSp>
          <p:nvGrpSpPr>
            <p:cNvPr id="13" name="Group 35"/>
            <p:cNvGrpSpPr>
              <a:grpSpLocks/>
            </p:cNvGrpSpPr>
            <p:nvPr/>
          </p:nvGrpSpPr>
          <p:grpSpPr bwMode="auto">
            <a:xfrm>
              <a:off x="6450013" y="5292726"/>
              <a:ext cx="85725" cy="119063"/>
              <a:chOff x="4063" y="3334"/>
              <a:chExt cx="54" cy="75"/>
            </a:xfrm>
          </p:grpSpPr>
          <p:sp>
            <p:nvSpPr>
              <p:cNvPr id="8217" name="Freeform 33"/>
              <p:cNvSpPr>
                <a:spLocks/>
              </p:cNvSpPr>
              <p:nvPr/>
            </p:nvSpPr>
            <p:spPr bwMode="auto">
              <a:xfrm>
                <a:off x="4063" y="3334"/>
                <a:ext cx="54" cy="75"/>
              </a:xfrm>
              <a:custGeom>
                <a:avLst/>
                <a:gdLst>
                  <a:gd name="T0" fmla="*/ 0 w 54"/>
                  <a:gd name="T1" fmla="*/ 19 h 75"/>
                  <a:gd name="T2" fmla="*/ 13 w 54"/>
                  <a:gd name="T3" fmla="*/ 19 h 75"/>
                  <a:gd name="T4" fmla="*/ 13 w 54"/>
                  <a:gd name="T5" fmla="*/ 75 h 75"/>
                  <a:gd name="T6" fmla="*/ 40 w 54"/>
                  <a:gd name="T7" fmla="*/ 75 h 75"/>
                  <a:gd name="T8" fmla="*/ 40 w 54"/>
                  <a:gd name="T9" fmla="*/ 19 h 75"/>
                  <a:gd name="T10" fmla="*/ 54 w 54"/>
                  <a:gd name="T11" fmla="*/ 19 h 75"/>
                  <a:gd name="T12" fmla="*/ 27 w 54"/>
                  <a:gd name="T13" fmla="*/ 0 h 75"/>
                  <a:gd name="T14" fmla="*/ 0 w 54"/>
                  <a:gd name="T15" fmla="*/ 19 h 75"/>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5"/>
                  <a:gd name="T26" fmla="*/ 54 w 54"/>
                  <a:gd name="T27" fmla="*/ 75 h 7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5">
                    <a:moveTo>
                      <a:pt x="0" y="19"/>
                    </a:moveTo>
                    <a:lnTo>
                      <a:pt x="13" y="19"/>
                    </a:lnTo>
                    <a:lnTo>
                      <a:pt x="13" y="75"/>
                    </a:lnTo>
                    <a:lnTo>
                      <a:pt x="40" y="75"/>
                    </a:lnTo>
                    <a:lnTo>
                      <a:pt x="40" y="19"/>
                    </a:lnTo>
                    <a:lnTo>
                      <a:pt x="54" y="19"/>
                    </a:lnTo>
                    <a:lnTo>
                      <a:pt x="27" y="0"/>
                    </a:lnTo>
                    <a:lnTo>
                      <a:pt x="0" y="19"/>
                    </a:lnTo>
                    <a:close/>
                  </a:path>
                </a:pathLst>
              </a:custGeom>
              <a:solidFill>
                <a:srgbClr val="000000"/>
              </a:solidFill>
              <a:ln w="9525">
                <a:noFill/>
                <a:round/>
                <a:headEnd/>
                <a:tailEnd/>
              </a:ln>
            </p:spPr>
            <p:txBody>
              <a:bodyPr/>
              <a:lstStyle/>
              <a:p>
                <a:endParaRPr lang="en-US"/>
              </a:p>
            </p:txBody>
          </p:sp>
          <p:sp>
            <p:nvSpPr>
              <p:cNvPr id="8218" name="Freeform 34"/>
              <p:cNvSpPr>
                <a:spLocks/>
              </p:cNvSpPr>
              <p:nvPr/>
            </p:nvSpPr>
            <p:spPr bwMode="auto">
              <a:xfrm>
                <a:off x="4063" y="3334"/>
                <a:ext cx="54" cy="75"/>
              </a:xfrm>
              <a:custGeom>
                <a:avLst/>
                <a:gdLst>
                  <a:gd name="T0" fmla="*/ 0 w 54"/>
                  <a:gd name="T1" fmla="*/ 19 h 75"/>
                  <a:gd name="T2" fmla="*/ 13 w 54"/>
                  <a:gd name="T3" fmla="*/ 19 h 75"/>
                  <a:gd name="T4" fmla="*/ 13 w 54"/>
                  <a:gd name="T5" fmla="*/ 75 h 75"/>
                  <a:gd name="T6" fmla="*/ 40 w 54"/>
                  <a:gd name="T7" fmla="*/ 75 h 75"/>
                  <a:gd name="T8" fmla="*/ 40 w 54"/>
                  <a:gd name="T9" fmla="*/ 19 h 75"/>
                  <a:gd name="T10" fmla="*/ 54 w 54"/>
                  <a:gd name="T11" fmla="*/ 19 h 75"/>
                  <a:gd name="T12" fmla="*/ 27 w 54"/>
                  <a:gd name="T13" fmla="*/ 0 h 75"/>
                  <a:gd name="T14" fmla="*/ 0 w 54"/>
                  <a:gd name="T15" fmla="*/ 19 h 75"/>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5"/>
                  <a:gd name="T26" fmla="*/ 54 w 54"/>
                  <a:gd name="T27" fmla="*/ 75 h 7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5">
                    <a:moveTo>
                      <a:pt x="0" y="19"/>
                    </a:moveTo>
                    <a:lnTo>
                      <a:pt x="13" y="19"/>
                    </a:lnTo>
                    <a:lnTo>
                      <a:pt x="13" y="75"/>
                    </a:lnTo>
                    <a:lnTo>
                      <a:pt x="40" y="75"/>
                    </a:lnTo>
                    <a:lnTo>
                      <a:pt x="40" y="19"/>
                    </a:lnTo>
                    <a:lnTo>
                      <a:pt x="54" y="19"/>
                    </a:lnTo>
                    <a:lnTo>
                      <a:pt x="27" y="0"/>
                    </a:lnTo>
                    <a:lnTo>
                      <a:pt x="0" y="19"/>
                    </a:lnTo>
                    <a:close/>
                  </a:path>
                </a:pathLst>
              </a:custGeom>
              <a:noFill/>
              <a:ln w="8" cap="rnd">
                <a:solidFill>
                  <a:srgbClr val="000000"/>
                </a:solidFill>
                <a:prstDash val="solid"/>
                <a:miter lim="800000"/>
                <a:headEnd/>
                <a:tailEnd/>
              </a:ln>
            </p:spPr>
            <p:txBody>
              <a:bodyPr/>
              <a:lstStyle/>
              <a:p>
                <a:endParaRPr lang="en-US"/>
              </a:p>
            </p:txBody>
          </p:sp>
        </p:grpSp>
      </p:grpSp>
      <p:grpSp>
        <p:nvGrpSpPr>
          <p:cNvPr id="14" name="Group 38"/>
          <p:cNvGrpSpPr>
            <a:grpSpLocks/>
          </p:cNvGrpSpPr>
          <p:nvPr>
            <p:custDataLst>
              <p:tags r:id="rId8"/>
            </p:custDataLst>
          </p:nvPr>
        </p:nvGrpSpPr>
        <p:grpSpPr bwMode="auto">
          <a:xfrm>
            <a:off x="7537450" y="5905500"/>
            <a:ext cx="819150" cy="331788"/>
            <a:chOff x="7469188" y="5695951"/>
            <a:chExt cx="819150" cy="331787"/>
          </a:xfrm>
        </p:grpSpPr>
        <p:sp>
          <p:nvSpPr>
            <p:cNvPr id="8211" name="Rectangle 36"/>
            <p:cNvSpPr>
              <a:spLocks noChangeArrowheads="1"/>
            </p:cNvSpPr>
            <p:nvPr/>
          </p:nvSpPr>
          <p:spPr bwMode="auto">
            <a:xfrm>
              <a:off x="7469188" y="5811838"/>
              <a:ext cx="819150" cy="215900"/>
            </a:xfrm>
            <a:prstGeom prst="rect">
              <a:avLst/>
            </a:prstGeom>
            <a:noFill/>
            <a:ln w="9525">
              <a:noFill/>
              <a:miter lim="800000"/>
              <a:headEnd/>
              <a:tailEnd/>
            </a:ln>
          </p:spPr>
          <p:txBody>
            <a:bodyPr wrap="none" lIns="0" tIns="0" rIns="0" bIns="0">
              <a:spAutoFit/>
            </a:bodyPr>
            <a:lstStyle/>
            <a:p>
              <a:r>
                <a:rPr lang="en-US" sz="1400">
                  <a:solidFill>
                    <a:srgbClr val="000000"/>
                  </a:solidFill>
                  <a:latin typeface="Arial Narrow" pitchFamily="34" charset="0"/>
                </a:rPr>
                <a:t>PCI Express</a:t>
              </a:r>
              <a:endParaRPr lang="en-US"/>
            </a:p>
          </p:txBody>
        </p:sp>
        <p:grpSp>
          <p:nvGrpSpPr>
            <p:cNvPr id="15" name="Group 39"/>
            <p:cNvGrpSpPr>
              <a:grpSpLocks/>
            </p:cNvGrpSpPr>
            <p:nvPr/>
          </p:nvGrpSpPr>
          <p:grpSpPr bwMode="auto">
            <a:xfrm>
              <a:off x="7769225" y="5695951"/>
              <a:ext cx="87313" cy="117475"/>
              <a:chOff x="4894" y="3588"/>
              <a:chExt cx="55" cy="74"/>
            </a:xfrm>
          </p:grpSpPr>
          <p:sp>
            <p:nvSpPr>
              <p:cNvPr id="8213" name="Freeform 37"/>
              <p:cNvSpPr>
                <a:spLocks/>
              </p:cNvSpPr>
              <p:nvPr/>
            </p:nvSpPr>
            <p:spPr bwMode="auto">
              <a:xfrm>
                <a:off x="4894" y="3588"/>
                <a:ext cx="55" cy="74"/>
              </a:xfrm>
              <a:custGeom>
                <a:avLst/>
                <a:gdLst>
                  <a:gd name="T0" fmla="*/ 0 w 55"/>
                  <a:gd name="T1" fmla="*/ 18 h 74"/>
                  <a:gd name="T2" fmla="*/ 14 w 55"/>
                  <a:gd name="T3" fmla="*/ 18 h 74"/>
                  <a:gd name="T4" fmla="*/ 14 w 55"/>
                  <a:gd name="T5" fmla="*/ 74 h 74"/>
                  <a:gd name="T6" fmla="*/ 41 w 55"/>
                  <a:gd name="T7" fmla="*/ 74 h 74"/>
                  <a:gd name="T8" fmla="*/ 41 w 55"/>
                  <a:gd name="T9" fmla="*/ 18 h 74"/>
                  <a:gd name="T10" fmla="*/ 55 w 55"/>
                  <a:gd name="T11" fmla="*/ 18 h 74"/>
                  <a:gd name="T12" fmla="*/ 28 w 55"/>
                  <a:gd name="T13" fmla="*/ 0 h 74"/>
                  <a:gd name="T14" fmla="*/ 0 w 55"/>
                  <a:gd name="T15" fmla="*/ 18 h 74"/>
                  <a:gd name="T16" fmla="*/ 0 60000 65536"/>
                  <a:gd name="T17" fmla="*/ 0 60000 65536"/>
                  <a:gd name="T18" fmla="*/ 0 60000 65536"/>
                  <a:gd name="T19" fmla="*/ 0 60000 65536"/>
                  <a:gd name="T20" fmla="*/ 0 60000 65536"/>
                  <a:gd name="T21" fmla="*/ 0 60000 65536"/>
                  <a:gd name="T22" fmla="*/ 0 60000 65536"/>
                  <a:gd name="T23" fmla="*/ 0 60000 65536"/>
                  <a:gd name="T24" fmla="*/ 0 w 55"/>
                  <a:gd name="T25" fmla="*/ 0 h 74"/>
                  <a:gd name="T26" fmla="*/ 55 w 55"/>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5" h="74">
                    <a:moveTo>
                      <a:pt x="0" y="18"/>
                    </a:moveTo>
                    <a:lnTo>
                      <a:pt x="14" y="18"/>
                    </a:lnTo>
                    <a:lnTo>
                      <a:pt x="14" y="74"/>
                    </a:lnTo>
                    <a:lnTo>
                      <a:pt x="41" y="74"/>
                    </a:lnTo>
                    <a:lnTo>
                      <a:pt x="41" y="18"/>
                    </a:lnTo>
                    <a:lnTo>
                      <a:pt x="55" y="18"/>
                    </a:lnTo>
                    <a:lnTo>
                      <a:pt x="28" y="0"/>
                    </a:lnTo>
                    <a:lnTo>
                      <a:pt x="0" y="18"/>
                    </a:lnTo>
                    <a:close/>
                  </a:path>
                </a:pathLst>
              </a:custGeom>
              <a:solidFill>
                <a:srgbClr val="000000"/>
              </a:solidFill>
              <a:ln w="9525">
                <a:noFill/>
                <a:round/>
                <a:headEnd/>
                <a:tailEnd/>
              </a:ln>
            </p:spPr>
            <p:txBody>
              <a:bodyPr/>
              <a:lstStyle/>
              <a:p>
                <a:endParaRPr lang="en-US"/>
              </a:p>
            </p:txBody>
          </p:sp>
          <p:sp>
            <p:nvSpPr>
              <p:cNvPr id="8214" name="Freeform 38"/>
              <p:cNvSpPr>
                <a:spLocks/>
              </p:cNvSpPr>
              <p:nvPr/>
            </p:nvSpPr>
            <p:spPr bwMode="auto">
              <a:xfrm>
                <a:off x="4894" y="3588"/>
                <a:ext cx="55" cy="74"/>
              </a:xfrm>
              <a:custGeom>
                <a:avLst/>
                <a:gdLst>
                  <a:gd name="T0" fmla="*/ 0 w 55"/>
                  <a:gd name="T1" fmla="*/ 18 h 74"/>
                  <a:gd name="T2" fmla="*/ 14 w 55"/>
                  <a:gd name="T3" fmla="*/ 18 h 74"/>
                  <a:gd name="T4" fmla="*/ 14 w 55"/>
                  <a:gd name="T5" fmla="*/ 74 h 74"/>
                  <a:gd name="T6" fmla="*/ 41 w 55"/>
                  <a:gd name="T7" fmla="*/ 74 h 74"/>
                  <a:gd name="T8" fmla="*/ 41 w 55"/>
                  <a:gd name="T9" fmla="*/ 18 h 74"/>
                  <a:gd name="T10" fmla="*/ 55 w 55"/>
                  <a:gd name="T11" fmla="*/ 18 h 74"/>
                  <a:gd name="T12" fmla="*/ 28 w 55"/>
                  <a:gd name="T13" fmla="*/ 0 h 74"/>
                  <a:gd name="T14" fmla="*/ 0 w 55"/>
                  <a:gd name="T15" fmla="*/ 18 h 74"/>
                  <a:gd name="T16" fmla="*/ 0 60000 65536"/>
                  <a:gd name="T17" fmla="*/ 0 60000 65536"/>
                  <a:gd name="T18" fmla="*/ 0 60000 65536"/>
                  <a:gd name="T19" fmla="*/ 0 60000 65536"/>
                  <a:gd name="T20" fmla="*/ 0 60000 65536"/>
                  <a:gd name="T21" fmla="*/ 0 60000 65536"/>
                  <a:gd name="T22" fmla="*/ 0 60000 65536"/>
                  <a:gd name="T23" fmla="*/ 0 60000 65536"/>
                  <a:gd name="T24" fmla="*/ 0 w 55"/>
                  <a:gd name="T25" fmla="*/ 0 h 74"/>
                  <a:gd name="T26" fmla="*/ 55 w 55"/>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5" h="74">
                    <a:moveTo>
                      <a:pt x="0" y="18"/>
                    </a:moveTo>
                    <a:lnTo>
                      <a:pt x="14" y="18"/>
                    </a:lnTo>
                    <a:lnTo>
                      <a:pt x="14" y="74"/>
                    </a:lnTo>
                    <a:lnTo>
                      <a:pt x="41" y="74"/>
                    </a:lnTo>
                    <a:lnTo>
                      <a:pt x="41" y="18"/>
                    </a:lnTo>
                    <a:lnTo>
                      <a:pt x="55" y="18"/>
                    </a:lnTo>
                    <a:lnTo>
                      <a:pt x="28" y="0"/>
                    </a:lnTo>
                    <a:lnTo>
                      <a:pt x="0" y="18"/>
                    </a:lnTo>
                    <a:close/>
                  </a:path>
                </a:pathLst>
              </a:custGeom>
              <a:noFill/>
              <a:ln w="7" cap="rnd">
                <a:solidFill>
                  <a:srgbClr val="000000"/>
                </a:solidFill>
                <a:prstDash val="solid"/>
                <a:miter lim="800000"/>
                <a:headEnd/>
                <a:tailEnd/>
              </a:ln>
            </p:spPr>
            <p:txBody>
              <a:bodyPr/>
              <a:lstStyle/>
              <a:p>
                <a:endParaRPr lang="en-US"/>
              </a:p>
            </p:txBody>
          </p:sp>
        </p:grpSp>
      </p:grpSp>
      <p:pic>
        <p:nvPicPr>
          <p:cNvPr id="38" name="Picture 2" descr="C:\Documents and Settings\avrumw\Local Settings\Temporary Internet Files\Content.IE5\YT445IHX\7_series_layout_diagram_r2 (1).png"/>
          <p:cNvPicPr>
            <a:picLocks noChangeAspect="1" noChangeArrowheads="1"/>
          </p:cNvPicPr>
          <p:nvPr>
            <p:custDataLst>
              <p:tags r:id="rId9"/>
            </p:custDataLst>
          </p:nvPr>
        </p:nvPicPr>
        <p:blipFill>
          <a:blip r:embed="rId13" cstate="print"/>
          <a:srcRect/>
          <a:stretch>
            <a:fillRect/>
          </a:stretch>
        </p:blipFill>
        <p:spPr bwMode="auto">
          <a:xfrm>
            <a:off x="4817655" y="2070062"/>
            <a:ext cx="3680980" cy="3449093"/>
          </a:xfrm>
          <a:prstGeom prst="rect">
            <a:avLst/>
          </a:prstGeom>
          <a:noFill/>
          <a:scene3d>
            <a:camera prst="perspectiveHeroicExtremeLeftFacing" fov="4800000">
              <a:rot lat="300000" lon="2097949" rev="21427137"/>
            </a:camera>
            <a:lightRig rig="threePt" dir="t"/>
          </a:scene3d>
        </p:spPr>
      </p:pic>
      <p:grpSp>
        <p:nvGrpSpPr>
          <p:cNvPr id="16" name="Group 61"/>
          <p:cNvGrpSpPr>
            <a:grpSpLocks/>
          </p:cNvGrpSpPr>
          <p:nvPr>
            <p:custDataLst>
              <p:tags r:id="rId10"/>
            </p:custDataLst>
          </p:nvPr>
        </p:nvGrpSpPr>
        <p:grpSpPr bwMode="auto">
          <a:xfrm>
            <a:off x="7251700" y="1422400"/>
            <a:ext cx="565150" cy="565150"/>
            <a:chOff x="5230314" y="1306321"/>
            <a:chExt cx="564257" cy="564752"/>
          </a:xfrm>
        </p:grpSpPr>
        <p:grpSp>
          <p:nvGrpSpPr>
            <p:cNvPr id="17" name="Group 14"/>
            <p:cNvGrpSpPr>
              <a:grpSpLocks/>
            </p:cNvGrpSpPr>
            <p:nvPr/>
          </p:nvGrpSpPr>
          <p:grpSpPr bwMode="auto">
            <a:xfrm>
              <a:off x="5420366" y="1753598"/>
              <a:ext cx="85725" cy="117475"/>
              <a:chOff x="3423" y="1182"/>
              <a:chExt cx="54" cy="74"/>
            </a:xfrm>
          </p:grpSpPr>
          <p:sp>
            <p:nvSpPr>
              <p:cNvPr id="8209" name="Freeform 12"/>
              <p:cNvSpPr>
                <a:spLocks/>
              </p:cNvSpPr>
              <p:nvPr/>
            </p:nvSpPr>
            <p:spPr bwMode="auto">
              <a:xfrm>
                <a:off x="3423" y="1182"/>
                <a:ext cx="54" cy="74"/>
              </a:xfrm>
              <a:custGeom>
                <a:avLst/>
                <a:gdLst>
                  <a:gd name="T0" fmla="*/ 0 w 54"/>
                  <a:gd name="T1" fmla="*/ 56 h 74"/>
                  <a:gd name="T2" fmla="*/ 13 w 54"/>
                  <a:gd name="T3" fmla="*/ 56 h 74"/>
                  <a:gd name="T4" fmla="*/ 13 w 54"/>
                  <a:gd name="T5" fmla="*/ 0 h 74"/>
                  <a:gd name="T6" fmla="*/ 41 w 54"/>
                  <a:gd name="T7" fmla="*/ 0 h 74"/>
                  <a:gd name="T8" fmla="*/ 41 w 54"/>
                  <a:gd name="T9" fmla="*/ 56 h 74"/>
                  <a:gd name="T10" fmla="*/ 54 w 54"/>
                  <a:gd name="T11" fmla="*/ 56 h 74"/>
                  <a:gd name="T12" fmla="*/ 27 w 54"/>
                  <a:gd name="T13" fmla="*/ 74 h 74"/>
                  <a:gd name="T14" fmla="*/ 0 w 54"/>
                  <a:gd name="T15" fmla="*/ 56 h 74"/>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4"/>
                  <a:gd name="T26" fmla="*/ 54 w 54"/>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4">
                    <a:moveTo>
                      <a:pt x="0" y="56"/>
                    </a:moveTo>
                    <a:lnTo>
                      <a:pt x="13" y="56"/>
                    </a:lnTo>
                    <a:lnTo>
                      <a:pt x="13" y="0"/>
                    </a:lnTo>
                    <a:lnTo>
                      <a:pt x="41" y="0"/>
                    </a:lnTo>
                    <a:lnTo>
                      <a:pt x="41" y="56"/>
                    </a:lnTo>
                    <a:lnTo>
                      <a:pt x="54" y="56"/>
                    </a:lnTo>
                    <a:lnTo>
                      <a:pt x="27" y="74"/>
                    </a:lnTo>
                    <a:lnTo>
                      <a:pt x="0" y="56"/>
                    </a:lnTo>
                    <a:close/>
                  </a:path>
                </a:pathLst>
              </a:custGeom>
              <a:solidFill>
                <a:srgbClr val="000000"/>
              </a:solidFill>
              <a:ln w="9525">
                <a:noFill/>
                <a:round/>
                <a:headEnd/>
                <a:tailEnd/>
              </a:ln>
            </p:spPr>
            <p:txBody>
              <a:bodyPr/>
              <a:lstStyle/>
              <a:p>
                <a:endParaRPr lang="en-US"/>
              </a:p>
            </p:txBody>
          </p:sp>
          <p:sp>
            <p:nvSpPr>
              <p:cNvPr id="8210" name="Freeform 13"/>
              <p:cNvSpPr>
                <a:spLocks/>
              </p:cNvSpPr>
              <p:nvPr/>
            </p:nvSpPr>
            <p:spPr bwMode="auto">
              <a:xfrm>
                <a:off x="3423" y="1182"/>
                <a:ext cx="54" cy="74"/>
              </a:xfrm>
              <a:custGeom>
                <a:avLst/>
                <a:gdLst>
                  <a:gd name="T0" fmla="*/ 0 w 54"/>
                  <a:gd name="T1" fmla="*/ 56 h 74"/>
                  <a:gd name="T2" fmla="*/ 13 w 54"/>
                  <a:gd name="T3" fmla="*/ 56 h 74"/>
                  <a:gd name="T4" fmla="*/ 13 w 54"/>
                  <a:gd name="T5" fmla="*/ 0 h 74"/>
                  <a:gd name="T6" fmla="*/ 41 w 54"/>
                  <a:gd name="T7" fmla="*/ 0 h 74"/>
                  <a:gd name="T8" fmla="*/ 41 w 54"/>
                  <a:gd name="T9" fmla="*/ 56 h 74"/>
                  <a:gd name="T10" fmla="*/ 54 w 54"/>
                  <a:gd name="T11" fmla="*/ 56 h 74"/>
                  <a:gd name="T12" fmla="*/ 27 w 54"/>
                  <a:gd name="T13" fmla="*/ 74 h 74"/>
                  <a:gd name="T14" fmla="*/ 0 w 54"/>
                  <a:gd name="T15" fmla="*/ 56 h 74"/>
                  <a:gd name="T16" fmla="*/ 0 60000 65536"/>
                  <a:gd name="T17" fmla="*/ 0 60000 65536"/>
                  <a:gd name="T18" fmla="*/ 0 60000 65536"/>
                  <a:gd name="T19" fmla="*/ 0 60000 65536"/>
                  <a:gd name="T20" fmla="*/ 0 60000 65536"/>
                  <a:gd name="T21" fmla="*/ 0 60000 65536"/>
                  <a:gd name="T22" fmla="*/ 0 60000 65536"/>
                  <a:gd name="T23" fmla="*/ 0 60000 65536"/>
                  <a:gd name="T24" fmla="*/ 0 w 54"/>
                  <a:gd name="T25" fmla="*/ 0 h 74"/>
                  <a:gd name="T26" fmla="*/ 54 w 54"/>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4" h="74">
                    <a:moveTo>
                      <a:pt x="0" y="56"/>
                    </a:moveTo>
                    <a:lnTo>
                      <a:pt x="13" y="56"/>
                    </a:lnTo>
                    <a:lnTo>
                      <a:pt x="13" y="0"/>
                    </a:lnTo>
                    <a:lnTo>
                      <a:pt x="41" y="0"/>
                    </a:lnTo>
                    <a:lnTo>
                      <a:pt x="41" y="56"/>
                    </a:lnTo>
                    <a:lnTo>
                      <a:pt x="54" y="56"/>
                    </a:lnTo>
                    <a:lnTo>
                      <a:pt x="27" y="74"/>
                    </a:lnTo>
                    <a:lnTo>
                      <a:pt x="0" y="56"/>
                    </a:lnTo>
                    <a:close/>
                  </a:path>
                </a:pathLst>
              </a:custGeom>
              <a:noFill/>
              <a:ln w="8" cap="rnd">
                <a:solidFill>
                  <a:srgbClr val="000000"/>
                </a:solidFill>
                <a:prstDash val="solid"/>
                <a:miter lim="800000"/>
                <a:headEnd/>
                <a:tailEnd/>
              </a:ln>
            </p:spPr>
            <p:txBody>
              <a:bodyPr/>
              <a:lstStyle/>
              <a:p>
                <a:endParaRPr lang="en-US"/>
              </a:p>
            </p:txBody>
          </p:sp>
        </p:grpSp>
        <p:sp>
          <p:nvSpPr>
            <p:cNvPr id="8208" name="Rectangle 15"/>
            <p:cNvSpPr>
              <a:spLocks noChangeArrowheads="1"/>
            </p:cNvSpPr>
            <p:nvPr/>
          </p:nvSpPr>
          <p:spPr bwMode="auto">
            <a:xfrm>
              <a:off x="5230314" y="1306321"/>
              <a:ext cx="564257" cy="430887"/>
            </a:xfrm>
            <a:prstGeom prst="rect">
              <a:avLst/>
            </a:prstGeom>
            <a:noFill/>
            <a:ln w="9525">
              <a:noFill/>
              <a:miter lim="800000"/>
              <a:headEnd/>
              <a:tailEnd/>
            </a:ln>
          </p:spPr>
          <p:txBody>
            <a:bodyPr wrap="none" lIns="0" tIns="0" rIns="0" bIns="0">
              <a:spAutoFit/>
            </a:bodyPr>
            <a:lstStyle/>
            <a:p>
              <a:r>
                <a:rPr lang="en-US" sz="1400">
                  <a:solidFill>
                    <a:srgbClr val="000000"/>
                  </a:solidFill>
                  <a:latin typeface="Arial Narrow" pitchFamily="34" charset="0"/>
                </a:rPr>
                <a:t>SelectIO</a:t>
              </a:r>
            </a:p>
            <a:p>
              <a:r>
                <a:rPr lang="en-US" sz="1400">
                  <a:solidFill>
                    <a:srgbClr val="000000"/>
                  </a:solidFill>
                  <a:latin typeface="Arial Narrow" pitchFamily="34" charset="0"/>
                </a:rPr>
                <a:t> &amp; CMT</a:t>
              </a:r>
              <a:endParaRPr lang="en-US"/>
            </a:p>
          </p:txBody>
        </p:sp>
      </p:grpSp>
    </p:spTree>
    <p:custDataLst>
      <p:tags r:id="rId1"/>
    </p:custData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pPr eaLnBrk="1" hangingPunct="1"/>
            <a:r>
              <a:rPr lang="en-GB" smtClean="0"/>
              <a:t>7 Series FPGA Layout</a:t>
            </a:r>
            <a:endParaRPr lang="en-US" smtClean="0"/>
          </a:p>
        </p:txBody>
      </p:sp>
      <p:sp>
        <p:nvSpPr>
          <p:cNvPr id="9219" name="Content Placeholder 23"/>
          <p:cNvSpPr>
            <a:spLocks noGrp="1"/>
          </p:cNvSpPr>
          <p:nvPr>
            <p:ph idx="1"/>
          </p:nvPr>
        </p:nvSpPr>
        <p:spPr>
          <a:xfrm>
            <a:off x="213852" y="1260987"/>
            <a:ext cx="4244975" cy="4799013"/>
          </a:xfrm>
        </p:spPr>
        <p:txBody>
          <a:bodyPr/>
          <a:lstStyle/>
          <a:p>
            <a:r>
              <a:rPr lang="en-US" dirty="0" smtClean="0"/>
              <a:t>All devices contain two I/O columns</a:t>
            </a:r>
          </a:p>
          <a:p>
            <a:pPr lvl="1"/>
            <a:r>
              <a:rPr lang="en-US" dirty="0" smtClean="0"/>
              <a:t>Contains parallel I/O resources</a:t>
            </a:r>
          </a:p>
          <a:p>
            <a:r>
              <a:rPr lang="en-US" dirty="0" smtClean="0"/>
              <a:t>Clock Management Tile (CMT) columns are adjacent to I/O columns</a:t>
            </a:r>
          </a:p>
          <a:p>
            <a:pPr lvl="1"/>
            <a:r>
              <a:rPr lang="en-US" dirty="0" smtClean="0"/>
              <a:t>Enables high speed I/O interfaces</a:t>
            </a:r>
          </a:p>
          <a:p>
            <a:r>
              <a:rPr lang="en-US" dirty="0" smtClean="0"/>
              <a:t>Clock routing resources are in the center column</a:t>
            </a:r>
          </a:p>
          <a:p>
            <a:r>
              <a:rPr lang="en-US" dirty="0" smtClean="0"/>
              <a:t>High-speed serial I/O replace I/O banks in smaller devices or are contained in additional</a:t>
            </a:r>
            <a:br>
              <a:rPr lang="en-US" dirty="0" smtClean="0"/>
            </a:br>
            <a:r>
              <a:rPr lang="en-US" dirty="0" smtClean="0"/>
              <a:t>columns in larger devices</a:t>
            </a:r>
            <a:endParaRPr lang="en-CA" dirty="0" smtClean="0"/>
          </a:p>
        </p:txBody>
      </p:sp>
      <p:sp>
        <p:nvSpPr>
          <p:cNvPr id="9220" name="TextBox 18"/>
          <p:cNvSpPr txBox="1">
            <a:spLocks noChangeArrowheads="1"/>
          </p:cNvSpPr>
          <p:nvPr/>
        </p:nvSpPr>
        <p:spPr bwMode="auto">
          <a:xfrm>
            <a:off x="3778250" y="5524500"/>
            <a:ext cx="1668463" cy="307975"/>
          </a:xfrm>
          <a:prstGeom prst="rect">
            <a:avLst/>
          </a:prstGeom>
          <a:solidFill>
            <a:srgbClr val="FF9900"/>
          </a:solidFill>
          <a:ln w="9525">
            <a:noFill/>
            <a:miter lim="800000"/>
            <a:headEnd/>
            <a:tailEnd/>
          </a:ln>
        </p:spPr>
        <p:txBody>
          <a:bodyPr wrap="none"/>
          <a:lstStyle/>
          <a:p>
            <a:r>
              <a:rPr lang="en-GB" sz="1400"/>
              <a:t>I/O</a:t>
            </a:r>
            <a:endParaRPr lang="en-US" sz="1400"/>
          </a:p>
        </p:txBody>
      </p:sp>
      <p:sp>
        <p:nvSpPr>
          <p:cNvPr id="9221" name="TextBox 19"/>
          <p:cNvSpPr txBox="1">
            <a:spLocks noChangeArrowheads="1"/>
          </p:cNvSpPr>
          <p:nvPr/>
        </p:nvSpPr>
        <p:spPr bwMode="auto">
          <a:xfrm>
            <a:off x="3787775" y="5953125"/>
            <a:ext cx="1668463" cy="307975"/>
          </a:xfrm>
          <a:prstGeom prst="rect">
            <a:avLst/>
          </a:prstGeom>
          <a:solidFill>
            <a:srgbClr val="00FF00"/>
          </a:solidFill>
          <a:ln w="9525">
            <a:noFill/>
            <a:miter lim="800000"/>
            <a:headEnd/>
            <a:tailEnd/>
          </a:ln>
        </p:spPr>
        <p:txBody>
          <a:bodyPr wrap="none"/>
          <a:lstStyle/>
          <a:p>
            <a:r>
              <a:rPr lang="en-GB" sz="1400"/>
              <a:t>CMT</a:t>
            </a:r>
            <a:endParaRPr lang="en-US" sz="1400"/>
          </a:p>
        </p:txBody>
      </p:sp>
      <p:sp>
        <p:nvSpPr>
          <p:cNvPr id="21" name="TextBox 20"/>
          <p:cNvSpPr txBox="1"/>
          <p:nvPr/>
        </p:nvSpPr>
        <p:spPr bwMode="auto">
          <a:xfrm>
            <a:off x="5527675" y="5526088"/>
            <a:ext cx="1670050" cy="307975"/>
          </a:xfrm>
          <a:prstGeom prst="rect">
            <a:avLst/>
          </a:prstGeom>
          <a:solidFill>
            <a:schemeClr val="bg1">
              <a:lumMod val="75000"/>
            </a:schemeClr>
          </a:solidFill>
        </p:spPr>
        <p:txBody>
          <a:bodyPr wrap="none"/>
          <a:lstStyle/>
          <a:p>
            <a:pPr>
              <a:defRPr/>
            </a:pPr>
            <a:r>
              <a:rPr lang="en-GB" sz="1400" dirty="0"/>
              <a:t>Clock Routing</a:t>
            </a:r>
            <a:endParaRPr lang="en-US" sz="1400" dirty="0"/>
          </a:p>
        </p:txBody>
      </p:sp>
      <p:sp>
        <p:nvSpPr>
          <p:cNvPr id="9223" name="TextBox 21"/>
          <p:cNvSpPr txBox="1">
            <a:spLocks noChangeArrowheads="1"/>
          </p:cNvSpPr>
          <p:nvPr/>
        </p:nvSpPr>
        <p:spPr bwMode="auto">
          <a:xfrm>
            <a:off x="5521325" y="5954713"/>
            <a:ext cx="1668463" cy="307975"/>
          </a:xfrm>
          <a:prstGeom prst="rect">
            <a:avLst/>
          </a:prstGeom>
          <a:solidFill>
            <a:srgbClr val="00FFFF"/>
          </a:solidFill>
          <a:ln w="9525">
            <a:noFill/>
            <a:miter lim="800000"/>
            <a:headEnd/>
            <a:tailEnd/>
          </a:ln>
        </p:spPr>
        <p:txBody>
          <a:bodyPr wrap="none"/>
          <a:lstStyle/>
          <a:p>
            <a:r>
              <a:rPr lang="en-GB" sz="1400"/>
              <a:t>CLB, BRAM, DSP</a:t>
            </a:r>
            <a:endParaRPr lang="en-US" sz="1400"/>
          </a:p>
        </p:txBody>
      </p:sp>
      <p:sp>
        <p:nvSpPr>
          <p:cNvPr id="9224" name="TextBox 22"/>
          <p:cNvSpPr txBox="1">
            <a:spLocks noChangeArrowheads="1"/>
          </p:cNvSpPr>
          <p:nvPr/>
        </p:nvSpPr>
        <p:spPr bwMode="auto">
          <a:xfrm>
            <a:off x="7272338" y="5516563"/>
            <a:ext cx="1670050" cy="307975"/>
          </a:xfrm>
          <a:prstGeom prst="rect">
            <a:avLst/>
          </a:prstGeom>
          <a:solidFill>
            <a:srgbClr val="FF99FF"/>
          </a:solidFill>
          <a:ln w="9525">
            <a:noFill/>
            <a:miter lim="800000"/>
            <a:headEnd/>
            <a:tailEnd/>
          </a:ln>
        </p:spPr>
        <p:txBody>
          <a:bodyPr wrap="none"/>
          <a:lstStyle/>
          <a:p>
            <a:r>
              <a:rPr lang="en-GB" sz="1400"/>
              <a:t>HSSIO</a:t>
            </a:r>
            <a:endParaRPr lang="en-US" sz="1400"/>
          </a:p>
        </p:txBody>
      </p:sp>
      <p:grpSp>
        <p:nvGrpSpPr>
          <p:cNvPr id="2" name="Group 23"/>
          <p:cNvGrpSpPr>
            <a:grpSpLocks/>
          </p:cNvGrpSpPr>
          <p:nvPr>
            <p:custDataLst>
              <p:tags r:id="rId2"/>
            </p:custDataLst>
          </p:nvPr>
        </p:nvGrpSpPr>
        <p:grpSpPr bwMode="auto">
          <a:xfrm>
            <a:off x="4857750" y="1477963"/>
            <a:ext cx="4108450" cy="3841750"/>
            <a:chOff x="214282" y="1406256"/>
            <a:chExt cx="2880000" cy="2880000"/>
          </a:xfrm>
        </p:grpSpPr>
        <p:sp>
          <p:nvSpPr>
            <p:cNvPr id="9226" name="Rectangle 24"/>
            <p:cNvSpPr>
              <a:spLocks noChangeArrowheads="1"/>
            </p:cNvSpPr>
            <p:nvPr/>
          </p:nvSpPr>
          <p:spPr bwMode="auto">
            <a:xfrm>
              <a:off x="214282" y="1406256"/>
              <a:ext cx="2880000" cy="2880000"/>
            </a:xfrm>
            <a:prstGeom prst="rect">
              <a:avLst/>
            </a:prstGeom>
            <a:solidFill>
              <a:srgbClr val="00FFFF"/>
            </a:solidFill>
            <a:ln w="6350" algn="ctr">
              <a:solidFill>
                <a:schemeClr val="tx1"/>
              </a:solidFill>
              <a:round/>
              <a:headEnd/>
              <a:tailEnd/>
            </a:ln>
          </p:spPr>
          <p:txBody>
            <a:bodyPr wrap="none" anchor="ctr">
              <a:spAutoFit/>
            </a:bodyPr>
            <a:lstStyle/>
            <a:p>
              <a:endParaRPr lang="en-US"/>
            </a:p>
          </p:txBody>
        </p:sp>
        <p:sp>
          <p:nvSpPr>
            <p:cNvPr id="26" name="Rectangle 25"/>
            <p:cNvSpPr/>
            <p:nvPr/>
          </p:nvSpPr>
          <p:spPr bwMode="auto">
            <a:xfrm>
              <a:off x="214282" y="1868008"/>
              <a:ext cx="2880000" cy="20231"/>
            </a:xfrm>
            <a:prstGeom prst="rect">
              <a:avLst/>
            </a:prstGeom>
            <a:solidFill>
              <a:schemeClr val="bg1">
                <a:lumMod val="75000"/>
              </a:schemeClr>
            </a:solidFill>
            <a:ln w="6350" cap="flat" cmpd="sng" algn="ctr">
              <a:solidFill>
                <a:schemeClr val="tx1"/>
              </a:solidFill>
              <a:prstDash val="solid"/>
              <a:round/>
              <a:headEnd type="none" w="med" len="med"/>
              <a:tailEnd type="none" w="med" len="med"/>
            </a:ln>
            <a:effectLst/>
          </p:spPr>
          <p:txBody>
            <a:bodyPr wrap="none" anchor="ctr">
              <a:spAutoFit/>
            </a:bodyPr>
            <a:lstStyle/>
            <a:p>
              <a:pPr>
                <a:defRPr/>
              </a:pPr>
              <a:endParaRPr lang="en-US" dirty="0"/>
            </a:p>
          </p:txBody>
        </p:sp>
        <p:sp>
          <p:nvSpPr>
            <p:cNvPr id="27" name="Rectangle 26"/>
            <p:cNvSpPr/>
            <p:nvPr/>
          </p:nvSpPr>
          <p:spPr bwMode="auto">
            <a:xfrm>
              <a:off x="214282" y="2833165"/>
              <a:ext cx="2880000" cy="19041"/>
            </a:xfrm>
            <a:prstGeom prst="rect">
              <a:avLst/>
            </a:prstGeom>
            <a:solidFill>
              <a:schemeClr val="bg1">
                <a:lumMod val="75000"/>
              </a:schemeClr>
            </a:solidFill>
            <a:ln w="6350" cap="flat" cmpd="sng" algn="ctr">
              <a:solidFill>
                <a:schemeClr val="tx1"/>
              </a:solidFill>
              <a:prstDash val="solid"/>
              <a:round/>
              <a:headEnd type="none" w="med" len="med"/>
              <a:tailEnd type="none" w="med" len="med"/>
            </a:ln>
            <a:effectLst/>
          </p:spPr>
          <p:txBody>
            <a:bodyPr wrap="none" anchor="ctr">
              <a:spAutoFit/>
            </a:bodyPr>
            <a:lstStyle/>
            <a:p>
              <a:pPr>
                <a:defRPr/>
              </a:pPr>
              <a:endParaRPr lang="en-US" dirty="0"/>
            </a:p>
          </p:txBody>
        </p:sp>
        <p:sp>
          <p:nvSpPr>
            <p:cNvPr id="28" name="Rectangle 27"/>
            <p:cNvSpPr/>
            <p:nvPr/>
          </p:nvSpPr>
          <p:spPr bwMode="auto">
            <a:xfrm>
              <a:off x="214282" y="3786421"/>
              <a:ext cx="2880000" cy="20231"/>
            </a:xfrm>
            <a:prstGeom prst="rect">
              <a:avLst/>
            </a:prstGeom>
            <a:solidFill>
              <a:schemeClr val="bg1">
                <a:lumMod val="75000"/>
              </a:schemeClr>
            </a:solidFill>
            <a:ln w="6350" cap="flat" cmpd="sng" algn="ctr">
              <a:solidFill>
                <a:schemeClr val="tx1"/>
              </a:solidFill>
              <a:prstDash val="solid"/>
              <a:round/>
              <a:headEnd type="none" w="med" len="med"/>
              <a:tailEnd type="none" w="med" len="med"/>
            </a:ln>
            <a:effectLst/>
          </p:spPr>
          <p:txBody>
            <a:bodyPr wrap="none" anchor="ctr">
              <a:spAutoFit/>
            </a:bodyPr>
            <a:lstStyle/>
            <a:p>
              <a:pPr>
                <a:defRPr/>
              </a:pPr>
              <a:endParaRPr lang="en-US" dirty="0"/>
            </a:p>
          </p:txBody>
        </p:sp>
        <p:sp>
          <p:nvSpPr>
            <p:cNvPr id="29" name="Rectangle 28"/>
            <p:cNvSpPr/>
            <p:nvPr/>
          </p:nvSpPr>
          <p:spPr bwMode="auto">
            <a:xfrm>
              <a:off x="1616446" y="1406256"/>
              <a:ext cx="82349" cy="2880000"/>
            </a:xfrm>
            <a:prstGeom prst="rect">
              <a:avLst/>
            </a:prstGeom>
            <a:solidFill>
              <a:schemeClr val="bg1">
                <a:lumMod val="75000"/>
              </a:schemeClr>
            </a:solidFill>
            <a:ln w="6350" cap="flat" cmpd="sng" algn="ctr">
              <a:solidFill>
                <a:schemeClr val="tx1"/>
              </a:solidFill>
              <a:prstDash val="solid"/>
              <a:round/>
              <a:headEnd type="none" w="med" len="med"/>
              <a:tailEnd type="none" w="med" len="med"/>
            </a:ln>
            <a:effectLst/>
          </p:spPr>
          <p:txBody>
            <a:bodyPr wrap="none" anchor="ctr">
              <a:spAutoFit/>
            </a:bodyPr>
            <a:lstStyle/>
            <a:p>
              <a:pPr>
                <a:defRPr/>
              </a:pPr>
              <a:endParaRPr lang="en-US" dirty="0"/>
            </a:p>
          </p:txBody>
        </p:sp>
        <p:sp>
          <p:nvSpPr>
            <p:cNvPr id="9231" name="Rectangle 29"/>
            <p:cNvSpPr>
              <a:spLocks noChangeArrowheads="1"/>
            </p:cNvSpPr>
            <p:nvPr/>
          </p:nvSpPr>
          <p:spPr bwMode="auto">
            <a:xfrm>
              <a:off x="2677861" y="1406256"/>
              <a:ext cx="205714" cy="2880000"/>
            </a:xfrm>
            <a:prstGeom prst="rect">
              <a:avLst/>
            </a:prstGeom>
            <a:solidFill>
              <a:srgbClr val="00FF00"/>
            </a:solidFill>
            <a:ln w="6350" algn="ctr">
              <a:solidFill>
                <a:schemeClr val="tx1"/>
              </a:solidFill>
              <a:round/>
              <a:headEnd/>
              <a:tailEnd/>
            </a:ln>
          </p:spPr>
          <p:txBody>
            <a:bodyPr wrap="none" anchor="ctr">
              <a:spAutoFit/>
            </a:bodyPr>
            <a:lstStyle/>
            <a:p>
              <a:endParaRPr lang="en-US"/>
            </a:p>
          </p:txBody>
        </p:sp>
        <p:sp>
          <p:nvSpPr>
            <p:cNvPr id="9232" name="Rectangle 30"/>
            <p:cNvSpPr>
              <a:spLocks noChangeArrowheads="1"/>
            </p:cNvSpPr>
            <p:nvPr/>
          </p:nvSpPr>
          <p:spPr bwMode="auto">
            <a:xfrm>
              <a:off x="214282" y="1406256"/>
              <a:ext cx="205714" cy="2880000"/>
            </a:xfrm>
            <a:prstGeom prst="rect">
              <a:avLst/>
            </a:prstGeom>
            <a:solidFill>
              <a:srgbClr val="FF9900"/>
            </a:solidFill>
            <a:ln w="6350" algn="ctr">
              <a:solidFill>
                <a:schemeClr val="tx1"/>
              </a:solidFill>
              <a:round/>
              <a:headEnd/>
              <a:tailEnd/>
            </a:ln>
          </p:spPr>
          <p:txBody>
            <a:bodyPr wrap="none" anchor="ctr">
              <a:spAutoFit/>
            </a:bodyPr>
            <a:lstStyle/>
            <a:p>
              <a:endParaRPr lang="en-US"/>
            </a:p>
          </p:txBody>
        </p:sp>
        <p:sp>
          <p:nvSpPr>
            <p:cNvPr id="9233" name="Rectangle 31"/>
            <p:cNvSpPr>
              <a:spLocks noChangeArrowheads="1"/>
            </p:cNvSpPr>
            <p:nvPr/>
          </p:nvSpPr>
          <p:spPr bwMode="auto">
            <a:xfrm>
              <a:off x="2886339" y="1406256"/>
              <a:ext cx="205714" cy="2880000"/>
            </a:xfrm>
            <a:prstGeom prst="rect">
              <a:avLst/>
            </a:prstGeom>
            <a:solidFill>
              <a:srgbClr val="FF9900"/>
            </a:solidFill>
            <a:ln w="6350" algn="ctr">
              <a:solidFill>
                <a:schemeClr val="tx1"/>
              </a:solidFill>
              <a:round/>
              <a:headEnd/>
              <a:tailEnd/>
            </a:ln>
          </p:spPr>
          <p:txBody>
            <a:bodyPr wrap="none" anchor="ctr">
              <a:spAutoFit/>
            </a:bodyPr>
            <a:lstStyle/>
            <a:p>
              <a:endParaRPr lang="en-US"/>
            </a:p>
          </p:txBody>
        </p:sp>
        <p:sp>
          <p:nvSpPr>
            <p:cNvPr id="9234" name="Rectangle 32"/>
            <p:cNvSpPr>
              <a:spLocks noChangeArrowheads="1"/>
            </p:cNvSpPr>
            <p:nvPr/>
          </p:nvSpPr>
          <p:spPr bwMode="auto">
            <a:xfrm>
              <a:off x="421154" y="1406256"/>
              <a:ext cx="205714" cy="2880000"/>
            </a:xfrm>
            <a:prstGeom prst="rect">
              <a:avLst/>
            </a:prstGeom>
            <a:solidFill>
              <a:srgbClr val="00FF00"/>
            </a:solidFill>
            <a:ln w="6350" algn="ctr">
              <a:solidFill>
                <a:schemeClr val="tx1"/>
              </a:solidFill>
              <a:round/>
              <a:headEnd/>
              <a:tailEnd/>
            </a:ln>
          </p:spPr>
          <p:txBody>
            <a:bodyPr wrap="none" anchor="ctr">
              <a:spAutoFit/>
            </a:bodyPr>
            <a:lstStyle/>
            <a:p>
              <a:endParaRPr lang="en-US"/>
            </a:p>
          </p:txBody>
        </p:sp>
        <p:cxnSp>
          <p:nvCxnSpPr>
            <p:cNvPr id="9235" name="Straight Connector 33"/>
            <p:cNvCxnSpPr>
              <a:cxnSpLocks noChangeShapeType="1"/>
            </p:cNvCxnSpPr>
            <p:nvPr/>
          </p:nvCxnSpPr>
          <p:spPr bwMode="auto">
            <a:xfrm>
              <a:off x="214282" y="2366387"/>
              <a:ext cx="2880000" cy="0"/>
            </a:xfrm>
            <a:prstGeom prst="line">
              <a:avLst/>
            </a:prstGeom>
            <a:noFill/>
            <a:ln w="6350" algn="ctr">
              <a:solidFill>
                <a:schemeClr val="tx1"/>
              </a:solidFill>
              <a:round/>
              <a:headEnd/>
              <a:tailEnd/>
            </a:ln>
          </p:spPr>
        </p:cxnSp>
        <p:cxnSp>
          <p:nvCxnSpPr>
            <p:cNvPr id="9236" name="Straight Connector 34"/>
            <p:cNvCxnSpPr>
              <a:cxnSpLocks noChangeShapeType="1"/>
            </p:cNvCxnSpPr>
            <p:nvPr/>
          </p:nvCxnSpPr>
          <p:spPr bwMode="auto">
            <a:xfrm>
              <a:off x="214282" y="3324877"/>
              <a:ext cx="2880000" cy="0"/>
            </a:xfrm>
            <a:prstGeom prst="line">
              <a:avLst/>
            </a:prstGeom>
            <a:noFill/>
            <a:ln w="6350" algn="ctr">
              <a:solidFill>
                <a:schemeClr val="tx1"/>
              </a:solidFill>
              <a:round/>
              <a:headEnd/>
              <a:tailEnd/>
            </a:ln>
          </p:spPr>
        </p:cxnSp>
        <p:sp>
          <p:nvSpPr>
            <p:cNvPr id="9237" name="Rectangle 35"/>
            <p:cNvSpPr>
              <a:spLocks noChangeArrowheads="1"/>
            </p:cNvSpPr>
            <p:nvPr/>
          </p:nvSpPr>
          <p:spPr bwMode="auto">
            <a:xfrm>
              <a:off x="2517068" y="1407470"/>
              <a:ext cx="576000" cy="961200"/>
            </a:xfrm>
            <a:prstGeom prst="rect">
              <a:avLst/>
            </a:prstGeom>
            <a:solidFill>
              <a:srgbClr val="FF99FF"/>
            </a:solidFill>
            <a:ln w="6350" algn="ctr">
              <a:solidFill>
                <a:schemeClr val="tx1"/>
              </a:solidFill>
              <a:round/>
              <a:headEnd/>
              <a:tailEnd/>
            </a:ln>
          </p:spPr>
          <p:txBody>
            <a:bodyPr wrap="none" anchor="ctr">
              <a:spAutoFit/>
            </a:bodyPr>
            <a:lstStyle/>
            <a:p>
              <a:endParaRPr lang="en-US"/>
            </a:p>
          </p:txBody>
        </p:sp>
      </p:grpSp>
    </p:spTree>
    <p:custDataLst>
      <p:tags r:id="rId1"/>
    </p:custData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r>
              <a:rPr lang="en-US" smtClean="0"/>
              <a:t>Clock Regions and I/O Banks</a:t>
            </a:r>
            <a:endParaRPr lang="en-CA" smtClean="0"/>
          </a:p>
        </p:txBody>
      </p:sp>
      <p:sp>
        <p:nvSpPr>
          <p:cNvPr id="10243" name="Content Placeholder 2"/>
          <p:cNvSpPr>
            <a:spLocks noGrp="1"/>
          </p:cNvSpPr>
          <p:nvPr>
            <p:ph idx="1"/>
          </p:nvPr>
        </p:nvSpPr>
        <p:spPr>
          <a:xfrm>
            <a:off x="457200" y="1600200"/>
            <a:ext cx="7677150" cy="4622800"/>
          </a:xfrm>
        </p:spPr>
        <p:txBody>
          <a:bodyPr/>
          <a:lstStyle/>
          <a:p>
            <a:r>
              <a:rPr lang="en-US" smtClean="0"/>
              <a:t>Each clock region is 50 CLBs tall</a:t>
            </a:r>
          </a:p>
          <a:p>
            <a:pPr lvl="1"/>
            <a:r>
              <a:rPr lang="en-US" smtClean="0"/>
              <a:t>An increase from 40 CLBs in previous</a:t>
            </a:r>
            <a:br>
              <a:rPr lang="en-US" smtClean="0"/>
            </a:br>
            <a:r>
              <a:rPr lang="en-US" smtClean="0"/>
              <a:t> technologies</a:t>
            </a:r>
          </a:p>
          <a:p>
            <a:pPr lvl="1"/>
            <a:r>
              <a:rPr lang="en-US" smtClean="0"/>
              <a:t>Regional clock resources remain in the </a:t>
            </a:r>
            <a:br>
              <a:rPr lang="en-US" smtClean="0"/>
            </a:br>
            <a:r>
              <a:rPr lang="en-US" smtClean="0"/>
              <a:t>center of the clock region</a:t>
            </a:r>
          </a:p>
          <a:p>
            <a:pPr lvl="2"/>
            <a:r>
              <a:rPr lang="en-US" smtClean="0"/>
              <a:t>25 rows of CLBs above and below the </a:t>
            </a:r>
            <a:br>
              <a:rPr lang="en-US" smtClean="0"/>
            </a:br>
            <a:r>
              <a:rPr lang="en-US" smtClean="0"/>
              <a:t>clock routing</a:t>
            </a:r>
          </a:p>
          <a:p>
            <a:r>
              <a:rPr lang="en-US" smtClean="0"/>
              <a:t>I/O banks are 50 IOBs tall</a:t>
            </a:r>
          </a:p>
          <a:p>
            <a:pPr lvl="1"/>
            <a:r>
              <a:rPr lang="en-US" smtClean="0"/>
              <a:t>An increase from 40 IOBs in previous technologies</a:t>
            </a:r>
          </a:p>
          <a:p>
            <a:pPr lvl="1"/>
            <a:r>
              <a:rPr lang="en-US" smtClean="0"/>
              <a:t>I/O banks and clock regions are aligned, like in previous technologies</a:t>
            </a:r>
          </a:p>
          <a:p>
            <a:endParaRPr lang="en-CA" smtClean="0"/>
          </a:p>
        </p:txBody>
      </p:sp>
      <p:grpSp>
        <p:nvGrpSpPr>
          <p:cNvPr id="2" name="Group 15"/>
          <p:cNvGrpSpPr>
            <a:grpSpLocks/>
          </p:cNvGrpSpPr>
          <p:nvPr>
            <p:custDataLst>
              <p:tags r:id="rId2"/>
            </p:custDataLst>
          </p:nvPr>
        </p:nvGrpSpPr>
        <p:grpSpPr bwMode="auto">
          <a:xfrm>
            <a:off x="5302250" y="1868488"/>
            <a:ext cx="3640138" cy="1943100"/>
            <a:chOff x="3710874" y="1262124"/>
            <a:chExt cx="5040313" cy="3262313"/>
          </a:xfrm>
        </p:grpSpPr>
        <p:grpSp>
          <p:nvGrpSpPr>
            <p:cNvPr id="3" name="Group 17"/>
            <p:cNvGrpSpPr>
              <a:grpSpLocks noChangeAspect="1"/>
            </p:cNvGrpSpPr>
            <p:nvPr/>
          </p:nvGrpSpPr>
          <p:grpSpPr bwMode="auto">
            <a:xfrm flipH="1">
              <a:off x="3710874" y="1262124"/>
              <a:ext cx="5040313" cy="3262313"/>
              <a:chOff x="1041722" y="3890940"/>
              <a:chExt cx="2597758" cy="1681200"/>
            </a:xfrm>
          </p:grpSpPr>
          <p:sp>
            <p:nvSpPr>
              <p:cNvPr id="10250" name="Rectangle 18"/>
              <p:cNvSpPr>
                <a:spLocks noChangeArrowheads="1"/>
              </p:cNvSpPr>
              <p:nvPr/>
            </p:nvSpPr>
            <p:spPr bwMode="auto">
              <a:xfrm>
                <a:off x="1041722" y="3890940"/>
                <a:ext cx="2520000" cy="1681200"/>
              </a:xfrm>
              <a:prstGeom prst="rect">
                <a:avLst/>
              </a:prstGeom>
              <a:solidFill>
                <a:srgbClr val="00FFFF"/>
              </a:solidFill>
              <a:ln w="6350" algn="ctr">
                <a:solidFill>
                  <a:schemeClr val="tx1"/>
                </a:solidFill>
                <a:round/>
                <a:headEnd/>
                <a:tailEnd/>
              </a:ln>
            </p:spPr>
            <p:txBody>
              <a:bodyPr wrap="none" anchor="ctr">
                <a:spAutoFit/>
              </a:bodyPr>
              <a:lstStyle/>
              <a:p>
                <a:endParaRPr lang="en-US"/>
              </a:p>
            </p:txBody>
          </p:sp>
          <p:sp>
            <p:nvSpPr>
              <p:cNvPr id="6" name="Rectangle 5"/>
              <p:cNvSpPr/>
              <p:nvPr/>
            </p:nvSpPr>
            <p:spPr bwMode="auto">
              <a:xfrm>
                <a:off x="1041722" y="4698575"/>
                <a:ext cx="2519587" cy="37085"/>
              </a:xfrm>
              <a:prstGeom prst="rect">
                <a:avLst/>
              </a:prstGeom>
              <a:solidFill>
                <a:schemeClr val="bg1">
                  <a:lumMod val="75000"/>
                </a:schemeClr>
              </a:solidFill>
              <a:ln w="6350" cap="flat" cmpd="sng" algn="ctr">
                <a:solidFill>
                  <a:schemeClr val="tx1"/>
                </a:solidFill>
                <a:prstDash val="solid"/>
                <a:round/>
                <a:headEnd type="none" w="med" len="med"/>
                <a:tailEnd type="none" w="med" len="med"/>
              </a:ln>
              <a:effectLst/>
            </p:spPr>
            <p:txBody>
              <a:bodyPr wrap="none" anchor="ctr">
                <a:spAutoFit/>
              </a:bodyPr>
              <a:lstStyle/>
              <a:p>
                <a:pPr>
                  <a:defRPr/>
                </a:pPr>
                <a:endParaRPr lang="en-US" dirty="0"/>
              </a:p>
            </p:txBody>
          </p:sp>
          <p:sp>
            <p:nvSpPr>
              <p:cNvPr id="7" name="Rectangle 6"/>
              <p:cNvSpPr/>
              <p:nvPr/>
            </p:nvSpPr>
            <p:spPr bwMode="auto">
              <a:xfrm>
                <a:off x="3495600" y="3890940"/>
                <a:ext cx="143880" cy="1681200"/>
              </a:xfrm>
              <a:prstGeom prst="rect">
                <a:avLst/>
              </a:prstGeom>
              <a:solidFill>
                <a:schemeClr val="bg1">
                  <a:lumMod val="75000"/>
                </a:schemeClr>
              </a:solidFill>
              <a:ln w="6350" cap="flat" cmpd="sng" algn="ctr">
                <a:solidFill>
                  <a:schemeClr val="tx1"/>
                </a:solidFill>
                <a:prstDash val="solid"/>
                <a:round/>
                <a:headEnd type="none" w="med" len="med"/>
                <a:tailEnd type="none" w="med" len="med"/>
              </a:ln>
              <a:effectLst/>
            </p:spPr>
            <p:txBody>
              <a:bodyPr wrap="none" anchor="ctr">
                <a:spAutoFit/>
              </a:bodyPr>
              <a:lstStyle/>
              <a:p>
                <a:pPr>
                  <a:defRPr/>
                </a:pPr>
                <a:endParaRPr lang="en-US" dirty="0"/>
              </a:p>
            </p:txBody>
          </p:sp>
          <p:sp>
            <p:nvSpPr>
              <p:cNvPr id="10253" name="Rectangle 21"/>
              <p:cNvSpPr>
                <a:spLocks noChangeArrowheads="1"/>
              </p:cNvSpPr>
              <p:nvPr/>
            </p:nvSpPr>
            <p:spPr bwMode="auto">
              <a:xfrm>
                <a:off x="1041722" y="3890940"/>
                <a:ext cx="360000" cy="1681200"/>
              </a:xfrm>
              <a:prstGeom prst="rect">
                <a:avLst/>
              </a:prstGeom>
              <a:solidFill>
                <a:srgbClr val="FF9900"/>
              </a:solidFill>
              <a:ln w="6350" algn="ctr">
                <a:solidFill>
                  <a:schemeClr val="tx1"/>
                </a:solidFill>
                <a:round/>
                <a:headEnd/>
                <a:tailEnd/>
              </a:ln>
            </p:spPr>
            <p:txBody>
              <a:bodyPr wrap="none" anchor="ctr">
                <a:spAutoFit/>
              </a:bodyPr>
              <a:lstStyle/>
              <a:p>
                <a:endParaRPr lang="en-US"/>
              </a:p>
            </p:txBody>
          </p:sp>
          <p:sp>
            <p:nvSpPr>
              <p:cNvPr id="10254" name="Rectangle 22"/>
              <p:cNvSpPr>
                <a:spLocks noChangeArrowheads="1"/>
              </p:cNvSpPr>
              <p:nvPr/>
            </p:nvSpPr>
            <p:spPr bwMode="auto">
              <a:xfrm>
                <a:off x="1403748" y="3890940"/>
                <a:ext cx="360000" cy="1681200"/>
              </a:xfrm>
              <a:prstGeom prst="rect">
                <a:avLst/>
              </a:prstGeom>
              <a:solidFill>
                <a:srgbClr val="00FF00"/>
              </a:solidFill>
              <a:ln w="6350" algn="ctr">
                <a:solidFill>
                  <a:schemeClr val="tx1"/>
                </a:solidFill>
                <a:round/>
                <a:headEnd/>
                <a:tailEnd/>
              </a:ln>
            </p:spPr>
            <p:txBody>
              <a:bodyPr wrap="none" anchor="ctr">
                <a:spAutoFit/>
              </a:bodyPr>
              <a:lstStyle/>
              <a:p>
                <a:endParaRPr lang="en-US"/>
              </a:p>
            </p:txBody>
          </p:sp>
        </p:grpSp>
        <p:cxnSp>
          <p:nvCxnSpPr>
            <p:cNvPr id="10249" name="Straight Arrow Connector 30"/>
            <p:cNvCxnSpPr>
              <a:cxnSpLocks noChangeShapeType="1"/>
            </p:cNvCxnSpPr>
            <p:nvPr/>
          </p:nvCxnSpPr>
          <p:spPr bwMode="auto">
            <a:xfrm rot="5400000">
              <a:off x="2964077" y="2892871"/>
              <a:ext cx="3072974" cy="2199"/>
            </a:xfrm>
            <a:prstGeom prst="straightConnector1">
              <a:avLst/>
            </a:prstGeom>
            <a:noFill/>
            <a:ln w="57150" algn="ctr">
              <a:solidFill>
                <a:srgbClr val="FFFF00"/>
              </a:solidFill>
              <a:round/>
              <a:headEnd type="arrow" w="med" len="med"/>
              <a:tailEnd type="arrow" w="med" len="med"/>
            </a:ln>
          </p:spPr>
        </p:cxnSp>
      </p:grpSp>
      <p:sp>
        <p:nvSpPr>
          <p:cNvPr id="10245" name="TextBox 18"/>
          <p:cNvSpPr txBox="1">
            <a:spLocks noChangeArrowheads="1"/>
          </p:cNvSpPr>
          <p:nvPr/>
        </p:nvSpPr>
        <p:spPr bwMode="auto">
          <a:xfrm>
            <a:off x="5937250" y="2351088"/>
            <a:ext cx="1022350" cy="369887"/>
          </a:xfrm>
          <a:prstGeom prst="rect">
            <a:avLst/>
          </a:prstGeom>
          <a:noFill/>
          <a:ln w="9525">
            <a:noFill/>
            <a:miter lim="800000"/>
            <a:headEnd/>
            <a:tailEnd/>
          </a:ln>
        </p:spPr>
        <p:txBody>
          <a:bodyPr>
            <a:spAutoFit/>
          </a:bodyPr>
          <a:lstStyle/>
          <a:p>
            <a:r>
              <a:rPr lang="en-US"/>
              <a:t>50 CLB</a:t>
            </a:r>
            <a:endParaRPr lang="en-CA"/>
          </a:p>
        </p:txBody>
      </p:sp>
      <p:cxnSp>
        <p:nvCxnSpPr>
          <p:cNvPr id="10246" name="Straight Arrow Connector 30"/>
          <p:cNvCxnSpPr>
            <a:cxnSpLocks noChangeShapeType="1"/>
          </p:cNvCxnSpPr>
          <p:nvPr/>
        </p:nvCxnSpPr>
        <p:spPr bwMode="auto">
          <a:xfrm rot="5400000">
            <a:off x="7258844" y="2837657"/>
            <a:ext cx="1831975" cy="1587"/>
          </a:xfrm>
          <a:prstGeom prst="straightConnector1">
            <a:avLst/>
          </a:prstGeom>
          <a:noFill/>
          <a:ln w="57150" algn="ctr">
            <a:solidFill>
              <a:srgbClr val="FFFF00"/>
            </a:solidFill>
            <a:round/>
            <a:headEnd type="arrow" w="med" len="med"/>
            <a:tailEnd type="arrow" w="med" len="med"/>
          </a:ln>
        </p:spPr>
      </p:cxnSp>
      <p:sp>
        <p:nvSpPr>
          <p:cNvPr id="10247" name="TextBox 20"/>
          <p:cNvSpPr txBox="1">
            <a:spLocks noChangeArrowheads="1"/>
          </p:cNvSpPr>
          <p:nvPr/>
        </p:nvSpPr>
        <p:spPr bwMode="auto">
          <a:xfrm>
            <a:off x="6992938" y="3014663"/>
            <a:ext cx="1020762" cy="368300"/>
          </a:xfrm>
          <a:prstGeom prst="rect">
            <a:avLst/>
          </a:prstGeom>
          <a:noFill/>
          <a:ln w="9525">
            <a:noFill/>
            <a:miter lim="800000"/>
            <a:headEnd/>
            <a:tailEnd/>
          </a:ln>
        </p:spPr>
        <p:txBody>
          <a:bodyPr>
            <a:spAutoFit/>
          </a:bodyPr>
          <a:lstStyle/>
          <a:p>
            <a:r>
              <a:rPr lang="en-US"/>
              <a:t>50 IOB</a:t>
            </a:r>
            <a:endParaRPr lang="en-CA"/>
          </a:p>
        </p:txBody>
      </p:sp>
    </p:spTree>
    <p:custDataLst>
      <p:tags r:id="rId1"/>
    </p:custData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426" name="Rectangle 346"/>
          <p:cNvSpPr>
            <a:spLocks noChangeArrowheads="1"/>
          </p:cNvSpPr>
          <p:nvPr/>
        </p:nvSpPr>
        <p:spPr bwMode="auto">
          <a:xfrm>
            <a:off x="5076825" y="1341438"/>
            <a:ext cx="3887788" cy="5111750"/>
          </a:xfrm>
          <a:prstGeom prst="rect">
            <a:avLst/>
          </a:prstGeom>
          <a:solidFill>
            <a:srgbClr val="D9DA56"/>
          </a:solidFill>
          <a:ln w="28575" algn="ctr">
            <a:solidFill>
              <a:schemeClr val="bg1"/>
            </a:solidFill>
            <a:miter lim="800000"/>
            <a:headEnd/>
            <a:tailEnd/>
          </a:ln>
          <a:effectLst>
            <a:outerShdw dist="35921" dir="2700000" algn="ctr" rotWithShape="0">
              <a:schemeClr val="bg2">
                <a:alpha val="50000"/>
              </a:schemeClr>
            </a:outerShdw>
          </a:effectLst>
        </p:spPr>
        <p:txBody>
          <a:bodyPr wrap="none" anchor="b"/>
          <a:lstStyle/>
          <a:p>
            <a:pPr eaLnBrk="0" hangingPunct="0">
              <a:defRPr/>
            </a:pPr>
            <a:endParaRPr lang="en-US" sz="2000" dirty="0">
              <a:latin typeface="Arial Narrow" pitchFamily="34" charset="0"/>
            </a:endParaRPr>
          </a:p>
        </p:txBody>
      </p:sp>
      <p:sp>
        <p:nvSpPr>
          <p:cNvPr id="11267" name="Rectangle 2"/>
          <p:cNvSpPr>
            <a:spLocks noGrp="1" noChangeArrowheads="1"/>
          </p:cNvSpPr>
          <p:nvPr>
            <p:ph type="title"/>
          </p:nvPr>
        </p:nvSpPr>
        <p:spPr/>
        <p:txBody>
          <a:bodyPr/>
          <a:lstStyle/>
          <a:p>
            <a:r>
              <a:rPr lang="en-US" smtClean="0"/>
              <a:t>CLB Structure</a:t>
            </a:r>
          </a:p>
        </p:txBody>
      </p:sp>
      <p:sp>
        <p:nvSpPr>
          <p:cNvPr id="11268" name="Rectangle 3"/>
          <p:cNvSpPr>
            <a:spLocks noGrp="1" noChangeArrowheads="1"/>
          </p:cNvSpPr>
          <p:nvPr>
            <p:ph idx="1"/>
          </p:nvPr>
        </p:nvSpPr>
        <p:spPr/>
        <p:txBody>
          <a:bodyPr/>
          <a:lstStyle/>
          <a:p>
            <a:r>
              <a:rPr lang="en-US" smtClean="0"/>
              <a:t>Two side-by-side slices per CLB</a:t>
            </a:r>
          </a:p>
          <a:p>
            <a:pPr lvl="1"/>
            <a:r>
              <a:rPr lang="en-GB" smtClean="0"/>
              <a:t>Slice_M are memory-capable</a:t>
            </a:r>
          </a:p>
          <a:p>
            <a:pPr lvl="1"/>
            <a:r>
              <a:rPr lang="en-GB" smtClean="0"/>
              <a:t>Slice_L are logic and carry only </a:t>
            </a:r>
            <a:br>
              <a:rPr lang="en-GB" smtClean="0"/>
            </a:br>
            <a:endParaRPr lang="en-US" smtClean="0"/>
          </a:p>
          <a:p>
            <a:r>
              <a:rPr lang="en-US" smtClean="0"/>
              <a:t>Four 6-input LUTs per slice</a:t>
            </a:r>
          </a:p>
          <a:p>
            <a:pPr lvl="1"/>
            <a:r>
              <a:rPr lang="en-GB" smtClean="0"/>
              <a:t>Consistent with previous architectures</a:t>
            </a:r>
          </a:p>
          <a:p>
            <a:pPr lvl="1"/>
            <a:r>
              <a:rPr lang="en-GB" smtClean="0"/>
              <a:t>Single LUT in Slice_M can be a 32-bit </a:t>
            </a:r>
            <a:br>
              <a:rPr lang="en-GB" smtClean="0"/>
            </a:br>
            <a:r>
              <a:rPr lang="en-GB" smtClean="0"/>
              <a:t>shift register or 64 x 1 RAM </a:t>
            </a:r>
            <a:br>
              <a:rPr lang="en-GB" smtClean="0"/>
            </a:br>
            <a:endParaRPr lang="en-GB" smtClean="0"/>
          </a:p>
          <a:p>
            <a:r>
              <a:rPr lang="en-GB" smtClean="0"/>
              <a:t>Two flip-flops per LUT</a:t>
            </a:r>
          </a:p>
          <a:p>
            <a:pPr lvl="1"/>
            <a:r>
              <a:rPr lang="en-GB" smtClean="0"/>
              <a:t>Excellent for heavily pipelined designs </a:t>
            </a:r>
          </a:p>
          <a:p>
            <a:pPr lvl="1"/>
            <a:endParaRPr lang="en-GB" smtClean="0"/>
          </a:p>
          <a:p>
            <a:pPr lvl="1"/>
            <a:r>
              <a:rPr lang="en-GB" smtClean="0"/>
              <a:t/>
            </a:r>
            <a:br>
              <a:rPr lang="en-GB" smtClean="0"/>
            </a:br>
            <a:endParaRPr lang="en-US" smtClean="0"/>
          </a:p>
        </p:txBody>
      </p:sp>
      <p:sp>
        <p:nvSpPr>
          <p:cNvPr id="2478420" name="Text Box 340"/>
          <p:cNvSpPr txBox="1">
            <a:spLocks noChangeArrowheads="1"/>
          </p:cNvSpPr>
          <p:nvPr/>
        </p:nvSpPr>
        <p:spPr bwMode="auto">
          <a:xfrm>
            <a:off x="8316913" y="6021388"/>
            <a:ext cx="612775" cy="396875"/>
          </a:xfrm>
          <a:prstGeom prst="rect">
            <a:avLst/>
          </a:prstGeom>
          <a:noFill/>
          <a:ln w="12700" algn="ctr">
            <a:noFill/>
            <a:miter lim="800000"/>
            <a:headEnd/>
            <a:tailEnd/>
          </a:ln>
          <a:effectLst/>
        </p:spPr>
        <p:txBody>
          <a:bodyPr wrap="none">
            <a:spAutoFit/>
          </a:bodyPr>
          <a:lstStyle/>
          <a:p>
            <a:pPr eaLnBrk="0" hangingPunct="0">
              <a:defRPr/>
            </a:pPr>
            <a:r>
              <a:rPr lang="en-US" sz="2000" dirty="0">
                <a:solidFill>
                  <a:schemeClr val="bg1"/>
                </a:solidFill>
                <a:effectLst>
                  <a:outerShdw blurRad="38100" dist="38100" dir="2700000" algn="tl">
                    <a:srgbClr val="C0C0C0"/>
                  </a:outerShdw>
                </a:effectLst>
                <a:latin typeface="Arial Narrow" pitchFamily="34" charset="0"/>
              </a:rPr>
              <a:t>CLB</a:t>
            </a:r>
          </a:p>
        </p:txBody>
      </p:sp>
      <p:grpSp>
        <p:nvGrpSpPr>
          <p:cNvPr id="2" name="Group 639"/>
          <p:cNvGrpSpPr>
            <a:grpSpLocks/>
          </p:cNvGrpSpPr>
          <p:nvPr>
            <p:custDataLst>
              <p:tags r:id="rId2"/>
            </p:custDataLst>
          </p:nvPr>
        </p:nvGrpSpPr>
        <p:grpSpPr bwMode="auto">
          <a:xfrm>
            <a:off x="6659563" y="1484313"/>
            <a:ext cx="2151062" cy="3729037"/>
            <a:chOff x="4195" y="935"/>
            <a:chExt cx="1355" cy="2349"/>
          </a:xfrm>
        </p:grpSpPr>
        <p:grpSp>
          <p:nvGrpSpPr>
            <p:cNvPr id="3" name="Group 638"/>
            <p:cNvGrpSpPr>
              <a:grpSpLocks/>
            </p:cNvGrpSpPr>
            <p:nvPr/>
          </p:nvGrpSpPr>
          <p:grpSpPr bwMode="auto">
            <a:xfrm>
              <a:off x="4195" y="935"/>
              <a:ext cx="1355" cy="2349"/>
              <a:chOff x="4195" y="935"/>
              <a:chExt cx="1355" cy="2349"/>
            </a:xfrm>
          </p:grpSpPr>
          <p:sp>
            <p:nvSpPr>
              <p:cNvPr id="78156" name="Rectangle 332"/>
              <p:cNvSpPr>
                <a:spLocks noChangeArrowheads="1"/>
              </p:cNvSpPr>
              <p:nvPr/>
            </p:nvSpPr>
            <p:spPr bwMode="auto">
              <a:xfrm>
                <a:off x="4195" y="935"/>
                <a:ext cx="1355" cy="2349"/>
              </a:xfrm>
              <a:prstGeom prst="rect">
                <a:avLst/>
              </a:prstGeom>
              <a:gradFill rotWithShape="1">
                <a:gsLst>
                  <a:gs pos="0">
                    <a:schemeClr val="tx2"/>
                  </a:gs>
                  <a:gs pos="50000">
                    <a:schemeClr val="tx2">
                      <a:gamma/>
                      <a:tint val="63922"/>
                      <a:invGamma/>
                    </a:schemeClr>
                  </a:gs>
                  <a:gs pos="100000">
                    <a:schemeClr val="tx2"/>
                  </a:gs>
                </a:gsLst>
                <a:lin ang="2700000" scaled="1"/>
              </a:gradFill>
              <a:ln w="9525" algn="ctr">
                <a:solidFill>
                  <a:schemeClr val="bg1"/>
                </a:solidFill>
                <a:miter lim="800000"/>
                <a:headEnd/>
                <a:tailEnd/>
              </a:ln>
              <a:effectLst/>
            </p:spPr>
            <p:txBody>
              <a:bodyPr anchor="ctr">
                <a:spAutoFit/>
              </a:bodyPr>
              <a:lstStyle/>
              <a:p>
                <a:pPr>
                  <a:defRPr/>
                </a:pPr>
                <a:endParaRPr lang="en-US" dirty="0"/>
              </a:p>
            </p:txBody>
          </p:sp>
          <p:grpSp>
            <p:nvGrpSpPr>
              <p:cNvPr id="4" name="Group 637"/>
              <p:cNvGrpSpPr>
                <a:grpSpLocks/>
              </p:cNvGrpSpPr>
              <p:nvPr/>
            </p:nvGrpSpPr>
            <p:grpSpPr bwMode="auto">
              <a:xfrm>
                <a:off x="4461" y="1113"/>
                <a:ext cx="923" cy="456"/>
                <a:chOff x="4461" y="1113"/>
                <a:chExt cx="923" cy="456"/>
              </a:xfrm>
            </p:grpSpPr>
            <p:sp>
              <p:nvSpPr>
                <p:cNvPr id="78158" name="Rectangle 334"/>
                <p:cNvSpPr>
                  <a:spLocks noChangeArrowheads="1"/>
                </p:cNvSpPr>
                <p:nvPr/>
              </p:nvSpPr>
              <p:spPr bwMode="auto">
                <a:xfrm rot="5400000" flipH="1">
                  <a:off x="4560" y="1256"/>
                  <a:ext cx="316" cy="171"/>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159" name="Rectangle 335"/>
                <p:cNvSpPr>
                  <a:spLocks noChangeArrowheads="1"/>
                </p:cNvSpPr>
                <p:nvPr/>
              </p:nvSpPr>
              <p:spPr bwMode="auto">
                <a:xfrm>
                  <a:off x="5043" y="1167"/>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160" name="Rectangle 336"/>
                <p:cNvSpPr>
                  <a:spLocks noChangeArrowheads="1"/>
                </p:cNvSpPr>
                <p:nvPr/>
              </p:nvSpPr>
              <p:spPr bwMode="auto">
                <a:xfrm>
                  <a:off x="5043" y="1445"/>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11536" name="AutoShape 337"/>
                <p:cNvSpPr>
                  <a:spLocks noChangeArrowheads="1"/>
                </p:cNvSpPr>
                <p:nvPr/>
              </p:nvSpPr>
              <p:spPr bwMode="auto">
                <a:xfrm rot="16200000" flipH="1">
                  <a:off x="4836" y="1183"/>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537" name="AutoShape 338"/>
                <p:cNvSpPr>
                  <a:spLocks noChangeArrowheads="1"/>
                </p:cNvSpPr>
                <p:nvPr/>
              </p:nvSpPr>
              <p:spPr bwMode="auto">
                <a:xfrm rot="16200000" flipH="1">
                  <a:off x="4836" y="1463"/>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538" name="AutoShape 339"/>
                <p:cNvSpPr>
                  <a:spLocks noChangeArrowheads="1"/>
                </p:cNvSpPr>
                <p:nvPr/>
              </p:nvSpPr>
              <p:spPr bwMode="auto">
                <a:xfrm rot="16200000" flipH="1">
                  <a:off x="5177" y="1411"/>
                  <a:ext cx="176" cy="34"/>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447 h 21600"/>
                    <a:gd name="T14" fmla="*/ 17059 w 21600"/>
                    <a:gd name="T15" fmla="*/ 17153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539" name="Line 340"/>
                <p:cNvSpPr>
                  <a:spLocks noChangeShapeType="1"/>
                </p:cNvSpPr>
                <p:nvPr/>
              </p:nvSpPr>
              <p:spPr bwMode="auto">
                <a:xfrm flipH="1">
                  <a:off x="4463" y="1534"/>
                  <a:ext cx="443" cy="0"/>
                </a:xfrm>
                <a:prstGeom prst="line">
                  <a:avLst/>
                </a:prstGeom>
                <a:noFill/>
                <a:ln w="9525">
                  <a:solidFill>
                    <a:schemeClr val="bg1"/>
                  </a:solidFill>
                  <a:round/>
                  <a:headEnd/>
                  <a:tailEnd/>
                </a:ln>
              </p:spPr>
              <p:txBody>
                <a:bodyPr wrap="none" anchor="ctr">
                  <a:spAutoFit/>
                </a:bodyPr>
                <a:lstStyle/>
                <a:p>
                  <a:endParaRPr lang="en-US"/>
                </a:p>
              </p:txBody>
            </p:sp>
            <p:sp>
              <p:nvSpPr>
                <p:cNvPr id="11540" name="Line 341"/>
                <p:cNvSpPr>
                  <a:spLocks noChangeShapeType="1"/>
                </p:cNvSpPr>
                <p:nvPr/>
              </p:nvSpPr>
              <p:spPr bwMode="auto">
                <a:xfrm flipH="1">
                  <a:off x="4804" y="1445"/>
                  <a:ext cx="102" cy="0"/>
                </a:xfrm>
                <a:prstGeom prst="line">
                  <a:avLst/>
                </a:prstGeom>
                <a:noFill/>
                <a:ln w="9525">
                  <a:solidFill>
                    <a:schemeClr val="bg1"/>
                  </a:solidFill>
                  <a:round/>
                  <a:headEnd/>
                  <a:tailEnd/>
                </a:ln>
              </p:spPr>
              <p:txBody>
                <a:bodyPr wrap="none" anchor="ctr">
                  <a:spAutoFit/>
                </a:bodyPr>
                <a:lstStyle/>
                <a:p>
                  <a:endParaRPr lang="en-US"/>
                </a:p>
              </p:txBody>
            </p:sp>
            <p:sp>
              <p:nvSpPr>
                <p:cNvPr id="11541" name="Line 342"/>
                <p:cNvSpPr>
                  <a:spLocks noChangeShapeType="1"/>
                </p:cNvSpPr>
                <p:nvPr/>
              </p:nvSpPr>
              <p:spPr bwMode="auto">
                <a:xfrm flipV="1">
                  <a:off x="4838" y="1375"/>
                  <a:ext cx="0" cy="70"/>
                </a:xfrm>
                <a:prstGeom prst="line">
                  <a:avLst/>
                </a:prstGeom>
                <a:noFill/>
                <a:ln w="9525">
                  <a:solidFill>
                    <a:schemeClr val="bg1"/>
                  </a:solidFill>
                  <a:round/>
                  <a:headEnd/>
                  <a:tailEnd/>
                </a:ln>
              </p:spPr>
              <p:txBody>
                <a:bodyPr wrap="none" anchor="ctr">
                  <a:spAutoFit/>
                </a:bodyPr>
                <a:lstStyle/>
                <a:p>
                  <a:endParaRPr lang="en-US"/>
                </a:p>
              </p:txBody>
            </p:sp>
            <p:sp>
              <p:nvSpPr>
                <p:cNvPr id="11542" name="Line 343"/>
                <p:cNvSpPr>
                  <a:spLocks noChangeShapeType="1"/>
                </p:cNvSpPr>
                <p:nvPr/>
              </p:nvSpPr>
              <p:spPr bwMode="auto">
                <a:xfrm>
                  <a:off x="4838" y="1372"/>
                  <a:ext cx="410" cy="0"/>
                </a:xfrm>
                <a:prstGeom prst="line">
                  <a:avLst/>
                </a:prstGeom>
                <a:noFill/>
                <a:ln w="9525">
                  <a:solidFill>
                    <a:schemeClr val="bg1"/>
                  </a:solidFill>
                  <a:round/>
                  <a:headEnd/>
                  <a:tailEnd/>
                </a:ln>
              </p:spPr>
              <p:txBody>
                <a:bodyPr wrap="none" anchor="ctr">
                  <a:spAutoFit/>
                </a:bodyPr>
                <a:lstStyle/>
                <a:p>
                  <a:endParaRPr lang="en-US"/>
                </a:p>
              </p:txBody>
            </p:sp>
            <p:sp>
              <p:nvSpPr>
                <p:cNvPr id="11543" name="Line 344"/>
                <p:cNvSpPr>
                  <a:spLocks noChangeShapeType="1"/>
                </p:cNvSpPr>
                <p:nvPr/>
              </p:nvSpPr>
              <p:spPr bwMode="auto">
                <a:xfrm>
                  <a:off x="4941" y="1480"/>
                  <a:ext cx="102" cy="0"/>
                </a:xfrm>
                <a:prstGeom prst="line">
                  <a:avLst/>
                </a:prstGeom>
                <a:noFill/>
                <a:ln w="9525">
                  <a:solidFill>
                    <a:schemeClr val="bg1"/>
                  </a:solidFill>
                  <a:round/>
                  <a:headEnd/>
                  <a:tailEnd/>
                </a:ln>
              </p:spPr>
              <p:txBody>
                <a:bodyPr wrap="none" anchor="ctr">
                  <a:spAutoFit/>
                </a:bodyPr>
                <a:lstStyle/>
                <a:p>
                  <a:endParaRPr lang="en-US"/>
                </a:p>
              </p:txBody>
            </p:sp>
            <p:sp>
              <p:nvSpPr>
                <p:cNvPr id="11544" name="Line 345"/>
                <p:cNvSpPr>
                  <a:spLocks noChangeShapeType="1"/>
                </p:cNvSpPr>
                <p:nvPr/>
              </p:nvSpPr>
              <p:spPr bwMode="auto">
                <a:xfrm>
                  <a:off x="5145" y="1480"/>
                  <a:ext cx="103" cy="0"/>
                </a:xfrm>
                <a:prstGeom prst="line">
                  <a:avLst/>
                </a:prstGeom>
                <a:noFill/>
                <a:ln w="9525">
                  <a:solidFill>
                    <a:schemeClr val="bg1"/>
                  </a:solidFill>
                  <a:round/>
                  <a:headEnd/>
                  <a:tailEnd/>
                </a:ln>
              </p:spPr>
              <p:txBody>
                <a:bodyPr wrap="none" anchor="ctr">
                  <a:spAutoFit/>
                </a:bodyPr>
                <a:lstStyle/>
                <a:p>
                  <a:endParaRPr lang="en-US"/>
                </a:p>
              </p:txBody>
            </p:sp>
            <p:sp>
              <p:nvSpPr>
                <p:cNvPr id="11545" name="Line 346"/>
                <p:cNvSpPr>
                  <a:spLocks noChangeShapeType="1"/>
                </p:cNvSpPr>
                <p:nvPr/>
              </p:nvSpPr>
              <p:spPr bwMode="auto">
                <a:xfrm flipH="1">
                  <a:off x="4463" y="1148"/>
                  <a:ext cx="443" cy="0"/>
                </a:xfrm>
                <a:prstGeom prst="line">
                  <a:avLst/>
                </a:prstGeom>
                <a:noFill/>
                <a:ln w="9525">
                  <a:solidFill>
                    <a:schemeClr val="bg1"/>
                  </a:solidFill>
                  <a:round/>
                  <a:headEnd/>
                  <a:tailEnd/>
                </a:ln>
              </p:spPr>
              <p:txBody>
                <a:bodyPr wrap="none" anchor="ctr">
                  <a:spAutoFit/>
                </a:bodyPr>
                <a:lstStyle/>
                <a:p>
                  <a:endParaRPr lang="en-US"/>
                </a:p>
              </p:txBody>
            </p:sp>
            <p:sp>
              <p:nvSpPr>
                <p:cNvPr id="11546" name="Line 347"/>
                <p:cNvSpPr>
                  <a:spLocks noChangeShapeType="1"/>
                </p:cNvSpPr>
                <p:nvPr/>
              </p:nvSpPr>
              <p:spPr bwMode="auto">
                <a:xfrm>
                  <a:off x="4804" y="1218"/>
                  <a:ext cx="102" cy="0"/>
                </a:xfrm>
                <a:prstGeom prst="line">
                  <a:avLst/>
                </a:prstGeom>
                <a:noFill/>
                <a:ln w="9525">
                  <a:solidFill>
                    <a:schemeClr val="bg1"/>
                  </a:solidFill>
                  <a:round/>
                  <a:headEnd/>
                  <a:tailEnd/>
                </a:ln>
              </p:spPr>
              <p:txBody>
                <a:bodyPr wrap="none" anchor="ctr">
                  <a:spAutoFit/>
                </a:bodyPr>
                <a:lstStyle/>
                <a:p>
                  <a:endParaRPr lang="en-US"/>
                </a:p>
              </p:txBody>
            </p:sp>
            <p:sp>
              <p:nvSpPr>
                <p:cNvPr id="11547" name="Line 348"/>
                <p:cNvSpPr>
                  <a:spLocks noChangeShapeType="1"/>
                </p:cNvSpPr>
                <p:nvPr/>
              </p:nvSpPr>
              <p:spPr bwMode="auto">
                <a:xfrm>
                  <a:off x="4835" y="1218"/>
                  <a:ext cx="0" cy="106"/>
                </a:xfrm>
                <a:prstGeom prst="line">
                  <a:avLst/>
                </a:prstGeom>
                <a:noFill/>
                <a:ln w="9525">
                  <a:solidFill>
                    <a:schemeClr val="bg1"/>
                  </a:solidFill>
                  <a:round/>
                  <a:headEnd/>
                  <a:tailEnd/>
                </a:ln>
              </p:spPr>
              <p:txBody>
                <a:bodyPr wrap="none" anchor="ctr">
                  <a:spAutoFit/>
                </a:bodyPr>
                <a:lstStyle/>
                <a:p>
                  <a:endParaRPr lang="en-US"/>
                </a:p>
              </p:txBody>
            </p:sp>
            <p:sp>
              <p:nvSpPr>
                <p:cNvPr id="11548" name="Line 349"/>
                <p:cNvSpPr>
                  <a:spLocks noChangeShapeType="1"/>
                </p:cNvSpPr>
                <p:nvPr/>
              </p:nvSpPr>
              <p:spPr bwMode="auto">
                <a:xfrm>
                  <a:off x="4835" y="1324"/>
                  <a:ext cx="549"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549" name="Line 350"/>
                <p:cNvSpPr>
                  <a:spLocks noChangeShapeType="1"/>
                </p:cNvSpPr>
                <p:nvPr/>
              </p:nvSpPr>
              <p:spPr bwMode="auto">
                <a:xfrm>
                  <a:off x="4941" y="1198"/>
                  <a:ext cx="102" cy="0"/>
                </a:xfrm>
                <a:prstGeom prst="line">
                  <a:avLst/>
                </a:prstGeom>
                <a:noFill/>
                <a:ln w="9525">
                  <a:solidFill>
                    <a:schemeClr val="bg1"/>
                  </a:solidFill>
                  <a:round/>
                  <a:headEnd/>
                  <a:tailEnd/>
                </a:ln>
              </p:spPr>
              <p:txBody>
                <a:bodyPr wrap="none" anchor="ctr">
                  <a:spAutoFit/>
                </a:bodyPr>
                <a:lstStyle/>
                <a:p>
                  <a:endParaRPr lang="en-US"/>
                </a:p>
              </p:txBody>
            </p:sp>
            <p:sp>
              <p:nvSpPr>
                <p:cNvPr id="11550" name="Line 351"/>
                <p:cNvSpPr>
                  <a:spLocks noChangeShapeType="1"/>
                </p:cNvSpPr>
                <p:nvPr/>
              </p:nvSpPr>
              <p:spPr bwMode="auto">
                <a:xfrm>
                  <a:off x="5145" y="1200"/>
                  <a:ext cx="239" cy="0"/>
                </a:xfrm>
                <a:prstGeom prst="line">
                  <a:avLst/>
                </a:prstGeom>
                <a:noFill/>
                <a:ln w="9525">
                  <a:solidFill>
                    <a:schemeClr val="bg1"/>
                  </a:solidFill>
                  <a:round/>
                  <a:headEnd/>
                  <a:tailEnd type="triangle" w="med" len="med"/>
                </a:ln>
              </p:spPr>
              <p:txBody>
                <a:bodyPr wrap="none" anchor="ctr">
                  <a:spAutoFit/>
                </a:bodyPr>
                <a:lstStyle/>
                <a:p>
                  <a:endParaRPr lang="en-US"/>
                </a:p>
              </p:txBody>
            </p:sp>
            <p:sp>
              <p:nvSpPr>
                <p:cNvPr id="11551" name="Line 352"/>
                <p:cNvSpPr>
                  <a:spLocks noChangeShapeType="1"/>
                </p:cNvSpPr>
                <p:nvPr/>
              </p:nvSpPr>
              <p:spPr bwMode="auto">
                <a:xfrm>
                  <a:off x="5282" y="1429"/>
                  <a:ext cx="102"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552" name="Line 353"/>
                <p:cNvSpPr>
                  <a:spLocks noChangeShapeType="1"/>
                </p:cNvSpPr>
                <p:nvPr/>
              </p:nvSpPr>
              <p:spPr bwMode="auto">
                <a:xfrm flipH="1">
                  <a:off x="4463" y="1214"/>
                  <a:ext cx="170" cy="0"/>
                </a:xfrm>
                <a:prstGeom prst="line">
                  <a:avLst/>
                </a:prstGeom>
                <a:noFill/>
                <a:ln w="9525">
                  <a:solidFill>
                    <a:schemeClr val="bg1"/>
                  </a:solidFill>
                  <a:round/>
                  <a:headEnd/>
                  <a:tailEnd/>
                </a:ln>
              </p:spPr>
              <p:txBody>
                <a:bodyPr wrap="none" anchor="ctr">
                  <a:spAutoFit/>
                </a:bodyPr>
                <a:lstStyle/>
                <a:p>
                  <a:endParaRPr lang="en-US"/>
                </a:p>
              </p:txBody>
            </p:sp>
            <p:sp>
              <p:nvSpPr>
                <p:cNvPr id="11553" name="AutoShape 354"/>
                <p:cNvSpPr>
                  <a:spLocks noChangeArrowheads="1"/>
                </p:cNvSpPr>
                <p:nvPr/>
              </p:nvSpPr>
              <p:spPr bwMode="auto">
                <a:xfrm rot="5400000">
                  <a:off x="4462" y="1518"/>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54" name="AutoShape 355"/>
                <p:cNvSpPr>
                  <a:spLocks noChangeArrowheads="1"/>
                </p:cNvSpPr>
                <p:nvPr/>
              </p:nvSpPr>
              <p:spPr bwMode="auto">
                <a:xfrm rot="5400000">
                  <a:off x="4463" y="1132"/>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55" name="AutoShape 356"/>
                <p:cNvSpPr>
                  <a:spLocks noChangeArrowheads="1"/>
                </p:cNvSpPr>
                <p:nvPr/>
              </p:nvSpPr>
              <p:spPr bwMode="auto">
                <a:xfrm rot="5400000">
                  <a:off x="4461" y="119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56" name="Line 357"/>
                <p:cNvSpPr>
                  <a:spLocks noChangeShapeType="1"/>
                </p:cNvSpPr>
                <p:nvPr/>
              </p:nvSpPr>
              <p:spPr bwMode="auto">
                <a:xfrm flipH="1">
                  <a:off x="4463" y="1268"/>
                  <a:ext cx="170" cy="0"/>
                </a:xfrm>
                <a:prstGeom prst="line">
                  <a:avLst/>
                </a:prstGeom>
                <a:noFill/>
                <a:ln w="9525">
                  <a:solidFill>
                    <a:schemeClr val="bg1"/>
                  </a:solidFill>
                  <a:round/>
                  <a:headEnd/>
                  <a:tailEnd/>
                </a:ln>
              </p:spPr>
              <p:txBody>
                <a:bodyPr wrap="none" anchor="ctr">
                  <a:spAutoFit/>
                </a:bodyPr>
                <a:lstStyle/>
                <a:p>
                  <a:endParaRPr lang="en-US"/>
                </a:p>
              </p:txBody>
            </p:sp>
            <p:sp>
              <p:nvSpPr>
                <p:cNvPr id="11557" name="AutoShape 358"/>
                <p:cNvSpPr>
                  <a:spLocks noChangeArrowheads="1"/>
                </p:cNvSpPr>
                <p:nvPr/>
              </p:nvSpPr>
              <p:spPr bwMode="auto">
                <a:xfrm rot="5400000">
                  <a:off x="4461" y="1249"/>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58" name="Line 359"/>
                <p:cNvSpPr>
                  <a:spLocks noChangeShapeType="1"/>
                </p:cNvSpPr>
                <p:nvPr/>
              </p:nvSpPr>
              <p:spPr bwMode="auto">
                <a:xfrm flipH="1">
                  <a:off x="4464" y="1319"/>
                  <a:ext cx="171" cy="0"/>
                </a:xfrm>
                <a:prstGeom prst="line">
                  <a:avLst/>
                </a:prstGeom>
                <a:noFill/>
                <a:ln w="9525">
                  <a:solidFill>
                    <a:schemeClr val="bg1"/>
                  </a:solidFill>
                  <a:round/>
                  <a:headEnd/>
                  <a:tailEnd/>
                </a:ln>
              </p:spPr>
              <p:txBody>
                <a:bodyPr wrap="none" anchor="ctr">
                  <a:spAutoFit/>
                </a:bodyPr>
                <a:lstStyle/>
                <a:p>
                  <a:endParaRPr lang="en-US"/>
                </a:p>
              </p:txBody>
            </p:sp>
            <p:sp>
              <p:nvSpPr>
                <p:cNvPr id="11559" name="AutoShape 360"/>
                <p:cNvSpPr>
                  <a:spLocks noChangeArrowheads="1"/>
                </p:cNvSpPr>
                <p:nvPr/>
              </p:nvSpPr>
              <p:spPr bwMode="auto">
                <a:xfrm rot="5400000">
                  <a:off x="4463" y="130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60" name="Line 361"/>
                <p:cNvSpPr>
                  <a:spLocks noChangeShapeType="1"/>
                </p:cNvSpPr>
                <p:nvPr/>
              </p:nvSpPr>
              <p:spPr bwMode="auto">
                <a:xfrm flipH="1">
                  <a:off x="4463" y="1372"/>
                  <a:ext cx="170" cy="0"/>
                </a:xfrm>
                <a:prstGeom prst="line">
                  <a:avLst/>
                </a:prstGeom>
                <a:noFill/>
                <a:ln w="9525">
                  <a:solidFill>
                    <a:schemeClr val="bg1"/>
                  </a:solidFill>
                  <a:round/>
                  <a:headEnd/>
                  <a:tailEnd/>
                </a:ln>
              </p:spPr>
              <p:txBody>
                <a:bodyPr wrap="none" anchor="ctr">
                  <a:spAutoFit/>
                </a:bodyPr>
                <a:lstStyle/>
                <a:p>
                  <a:endParaRPr lang="en-US"/>
                </a:p>
              </p:txBody>
            </p:sp>
            <p:sp>
              <p:nvSpPr>
                <p:cNvPr id="11561" name="AutoShape 362"/>
                <p:cNvSpPr>
                  <a:spLocks noChangeArrowheads="1"/>
                </p:cNvSpPr>
                <p:nvPr/>
              </p:nvSpPr>
              <p:spPr bwMode="auto">
                <a:xfrm rot="5400000">
                  <a:off x="4461" y="1354"/>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62" name="Line 363"/>
                <p:cNvSpPr>
                  <a:spLocks noChangeShapeType="1"/>
                </p:cNvSpPr>
                <p:nvPr/>
              </p:nvSpPr>
              <p:spPr bwMode="auto">
                <a:xfrm flipH="1">
                  <a:off x="4464" y="1423"/>
                  <a:ext cx="171" cy="0"/>
                </a:xfrm>
                <a:prstGeom prst="line">
                  <a:avLst/>
                </a:prstGeom>
                <a:noFill/>
                <a:ln w="9525">
                  <a:solidFill>
                    <a:schemeClr val="bg1"/>
                  </a:solidFill>
                  <a:round/>
                  <a:headEnd/>
                  <a:tailEnd/>
                </a:ln>
              </p:spPr>
              <p:txBody>
                <a:bodyPr wrap="none" anchor="ctr">
                  <a:spAutoFit/>
                </a:bodyPr>
                <a:lstStyle/>
                <a:p>
                  <a:endParaRPr lang="en-US"/>
                </a:p>
              </p:txBody>
            </p:sp>
            <p:sp>
              <p:nvSpPr>
                <p:cNvPr id="11563" name="AutoShape 364"/>
                <p:cNvSpPr>
                  <a:spLocks noChangeArrowheads="1"/>
                </p:cNvSpPr>
                <p:nvPr/>
              </p:nvSpPr>
              <p:spPr bwMode="auto">
                <a:xfrm rot="5400000">
                  <a:off x="4463" y="140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64" name="Line 365"/>
                <p:cNvSpPr>
                  <a:spLocks noChangeShapeType="1"/>
                </p:cNvSpPr>
                <p:nvPr/>
              </p:nvSpPr>
              <p:spPr bwMode="auto">
                <a:xfrm flipH="1">
                  <a:off x="4464" y="1471"/>
                  <a:ext cx="171" cy="0"/>
                </a:xfrm>
                <a:prstGeom prst="line">
                  <a:avLst/>
                </a:prstGeom>
                <a:noFill/>
                <a:ln w="9525">
                  <a:solidFill>
                    <a:schemeClr val="bg1"/>
                  </a:solidFill>
                  <a:round/>
                  <a:headEnd/>
                  <a:tailEnd/>
                </a:ln>
              </p:spPr>
              <p:txBody>
                <a:bodyPr wrap="none" anchor="ctr">
                  <a:spAutoFit/>
                </a:bodyPr>
                <a:lstStyle/>
                <a:p>
                  <a:endParaRPr lang="en-US"/>
                </a:p>
              </p:txBody>
            </p:sp>
            <p:sp>
              <p:nvSpPr>
                <p:cNvPr id="11565" name="AutoShape 366"/>
                <p:cNvSpPr>
                  <a:spLocks noChangeArrowheads="1"/>
                </p:cNvSpPr>
                <p:nvPr/>
              </p:nvSpPr>
              <p:spPr bwMode="auto">
                <a:xfrm rot="5400000">
                  <a:off x="4463" y="1453"/>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66" name="AutoShape 367"/>
                <p:cNvSpPr>
                  <a:spLocks noChangeAspect="1" noChangeArrowheads="1"/>
                </p:cNvSpPr>
                <p:nvPr/>
              </p:nvSpPr>
              <p:spPr bwMode="auto">
                <a:xfrm rot="5400000">
                  <a:off x="5043" y="1512"/>
                  <a:ext cx="22" cy="22"/>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sp>
              <p:nvSpPr>
                <p:cNvPr id="11567" name="AutoShape 368"/>
                <p:cNvSpPr>
                  <a:spLocks noChangeAspect="1" noChangeArrowheads="1"/>
                </p:cNvSpPr>
                <p:nvPr/>
              </p:nvSpPr>
              <p:spPr bwMode="auto">
                <a:xfrm rot="5400000">
                  <a:off x="5042" y="1236"/>
                  <a:ext cx="23" cy="22"/>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grpSp>
          <p:grpSp>
            <p:nvGrpSpPr>
              <p:cNvPr id="5" name="Group 636"/>
              <p:cNvGrpSpPr>
                <a:grpSpLocks/>
              </p:cNvGrpSpPr>
              <p:nvPr/>
            </p:nvGrpSpPr>
            <p:grpSpPr bwMode="auto">
              <a:xfrm>
                <a:off x="4461" y="1675"/>
                <a:ext cx="923" cy="456"/>
                <a:chOff x="4461" y="1675"/>
                <a:chExt cx="923" cy="456"/>
              </a:xfrm>
            </p:grpSpPr>
            <p:sp>
              <p:nvSpPr>
                <p:cNvPr id="78194" name="Rectangle 370"/>
                <p:cNvSpPr>
                  <a:spLocks noChangeArrowheads="1"/>
                </p:cNvSpPr>
                <p:nvPr/>
              </p:nvSpPr>
              <p:spPr bwMode="auto">
                <a:xfrm rot="5400000" flipH="1">
                  <a:off x="4560" y="1818"/>
                  <a:ext cx="316" cy="171"/>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195" name="Rectangle 371"/>
                <p:cNvSpPr>
                  <a:spLocks noChangeArrowheads="1"/>
                </p:cNvSpPr>
                <p:nvPr/>
              </p:nvSpPr>
              <p:spPr bwMode="auto">
                <a:xfrm>
                  <a:off x="5043" y="1729"/>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196" name="Rectangle 372"/>
                <p:cNvSpPr>
                  <a:spLocks noChangeArrowheads="1"/>
                </p:cNvSpPr>
                <p:nvPr/>
              </p:nvSpPr>
              <p:spPr bwMode="auto">
                <a:xfrm>
                  <a:off x="5043" y="2007"/>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11501" name="AutoShape 373"/>
                <p:cNvSpPr>
                  <a:spLocks noChangeArrowheads="1"/>
                </p:cNvSpPr>
                <p:nvPr/>
              </p:nvSpPr>
              <p:spPr bwMode="auto">
                <a:xfrm rot="16200000" flipH="1">
                  <a:off x="4836" y="1745"/>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502" name="AutoShape 374"/>
                <p:cNvSpPr>
                  <a:spLocks noChangeArrowheads="1"/>
                </p:cNvSpPr>
                <p:nvPr/>
              </p:nvSpPr>
              <p:spPr bwMode="auto">
                <a:xfrm rot="16200000" flipH="1">
                  <a:off x="4836" y="2025"/>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503" name="AutoShape 375"/>
                <p:cNvSpPr>
                  <a:spLocks noChangeArrowheads="1"/>
                </p:cNvSpPr>
                <p:nvPr/>
              </p:nvSpPr>
              <p:spPr bwMode="auto">
                <a:xfrm rot="16200000" flipH="1">
                  <a:off x="5177" y="1973"/>
                  <a:ext cx="176" cy="34"/>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447 h 21600"/>
                    <a:gd name="T14" fmla="*/ 17059 w 21600"/>
                    <a:gd name="T15" fmla="*/ 17153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504" name="Line 376"/>
                <p:cNvSpPr>
                  <a:spLocks noChangeShapeType="1"/>
                </p:cNvSpPr>
                <p:nvPr/>
              </p:nvSpPr>
              <p:spPr bwMode="auto">
                <a:xfrm flipH="1">
                  <a:off x="4463" y="2096"/>
                  <a:ext cx="443" cy="0"/>
                </a:xfrm>
                <a:prstGeom prst="line">
                  <a:avLst/>
                </a:prstGeom>
                <a:noFill/>
                <a:ln w="9525">
                  <a:solidFill>
                    <a:schemeClr val="bg1"/>
                  </a:solidFill>
                  <a:round/>
                  <a:headEnd/>
                  <a:tailEnd/>
                </a:ln>
              </p:spPr>
              <p:txBody>
                <a:bodyPr wrap="none" anchor="ctr">
                  <a:spAutoFit/>
                </a:bodyPr>
                <a:lstStyle/>
                <a:p>
                  <a:endParaRPr lang="en-US"/>
                </a:p>
              </p:txBody>
            </p:sp>
            <p:sp>
              <p:nvSpPr>
                <p:cNvPr id="11505" name="Line 377"/>
                <p:cNvSpPr>
                  <a:spLocks noChangeShapeType="1"/>
                </p:cNvSpPr>
                <p:nvPr/>
              </p:nvSpPr>
              <p:spPr bwMode="auto">
                <a:xfrm flipH="1">
                  <a:off x="4804" y="2007"/>
                  <a:ext cx="102" cy="0"/>
                </a:xfrm>
                <a:prstGeom prst="line">
                  <a:avLst/>
                </a:prstGeom>
                <a:noFill/>
                <a:ln w="9525">
                  <a:solidFill>
                    <a:schemeClr val="bg1"/>
                  </a:solidFill>
                  <a:round/>
                  <a:headEnd/>
                  <a:tailEnd/>
                </a:ln>
              </p:spPr>
              <p:txBody>
                <a:bodyPr wrap="none" anchor="ctr">
                  <a:spAutoFit/>
                </a:bodyPr>
                <a:lstStyle/>
                <a:p>
                  <a:endParaRPr lang="en-US"/>
                </a:p>
              </p:txBody>
            </p:sp>
            <p:sp>
              <p:nvSpPr>
                <p:cNvPr id="11506" name="Line 378"/>
                <p:cNvSpPr>
                  <a:spLocks noChangeShapeType="1"/>
                </p:cNvSpPr>
                <p:nvPr/>
              </p:nvSpPr>
              <p:spPr bwMode="auto">
                <a:xfrm flipV="1">
                  <a:off x="4838" y="1937"/>
                  <a:ext cx="0" cy="70"/>
                </a:xfrm>
                <a:prstGeom prst="line">
                  <a:avLst/>
                </a:prstGeom>
                <a:noFill/>
                <a:ln w="9525">
                  <a:solidFill>
                    <a:schemeClr val="bg1"/>
                  </a:solidFill>
                  <a:round/>
                  <a:headEnd/>
                  <a:tailEnd/>
                </a:ln>
              </p:spPr>
              <p:txBody>
                <a:bodyPr wrap="none" anchor="ctr">
                  <a:spAutoFit/>
                </a:bodyPr>
                <a:lstStyle/>
                <a:p>
                  <a:endParaRPr lang="en-US"/>
                </a:p>
              </p:txBody>
            </p:sp>
            <p:sp>
              <p:nvSpPr>
                <p:cNvPr id="11507" name="Line 379"/>
                <p:cNvSpPr>
                  <a:spLocks noChangeShapeType="1"/>
                </p:cNvSpPr>
                <p:nvPr/>
              </p:nvSpPr>
              <p:spPr bwMode="auto">
                <a:xfrm>
                  <a:off x="4838" y="1934"/>
                  <a:ext cx="410" cy="0"/>
                </a:xfrm>
                <a:prstGeom prst="line">
                  <a:avLst/>
                </a:prstGeom>
                <a:noFill/>
                <a:ln w="9525">
                  <a:solidFill>
                    <a:schemeClr val="bg1"/>
                  </a:solidFill>
                  <a:round/>
                  <a:headEnd/>
                  <a:tailEnd/>
                </a:ln>
              </p:spPr>
              <p:txBody>
                <a:bodyPr wrap="none" anchor="ctr">
                  <a:spAutoFit/>
                </a:bodyPr>
                <a:lstStyle/>
                <a:p>
                  <a:endParaRPr lang="en-US"/>
                </a:p>
              </p:txBody>
            </p:sp>
            <p:sp>
              <p:nvSpPr>
                <p:cNvPr id="11508" name="Line 380"/>
                <p:cNvSpPr>
                  <a:spLocks noChangeShapeType="1"/>
                </p:cNvSpPr>
                <p:nvPr/>
              </p:nvSpPr>
              <p:spPr bwMode="auto">
                <a:xfrm>
                  <a:off x="4941" y="2042"/>
                  <a:ext cx="102" cy="0"/>
                </a:xfrm>
                <a:prstGeom prst="line">
                  <a:avLst/>
                </a:prstGeom>
                <a:noFill/>
                <a:ln w="9525">
                  <a:solidFill>
                    <a:schemeClr val="bg1"/>
                  </a:solidFill>
                  <a:round/>
                  <a:headEnd/>
                  <a:tailEnd/>
                </a:ln>
              </p:spPr>
              <p:txBody>
                <a:bodyPr wrap="none" anchor="ctr">
                  <a:spAutoFit/>
                </a:bodyPr>
                <a:lstStyle/>
                <a:p>
                  <a:endParaRPr lang="en-US"/>
                </a:p>
              </p:txBody>
            </p:sp>
            <p:sp>
              <p:nvSpPr>
                <p:cNvPr id="11509" name="Line 381"/>
                <p:cNvSpPr>
                  <a:spLocks noChangeShapeType="1"/>
                </p:cNvSpPr>
                <p:nvPr/>
              </p:nvSpPr>
              <p:spPr bwMode="auto">
                <a:xfrm>
                  <a:off x="5145" y="2042"/>
                  <a:ext cx="103" cy="0"/>
                </a:xfrm>
                <a:prstGeom prst="line">
                  <a:avLst/>
                </a:prstGeom>
                <a:noFill/>
                <a:ln w="9525">
                  <a:solidFill>
                    <a:schemeClr val="bg1"/>
                  </a:solidFill>
                  <a:round/>
                  <a:headEnd/>
                  <a:tailEnd/>
                </a:ln>
              </p:spPr>
              <p:txBody>
                <a:bodyPr wrap="none" anchor="ctr">
                  <a:spAutoFit/>
                </a:bodyPr>
                <a:lstStyle/>
                <a:p>
                  <a:endParaRPr lang="en-US"/>
                </a:p>
              </p:txBody>
            </p:sp>
            <p:sp>
              <p:nvSpPr>
                <p:cNvPr id="11510" name="Line 382"/>
                <p:cNvSpPr>
                  <a:spLocks noChangeShapeType="1"/>
                </p:cNvSpPr>
                <p:nvPr/>
              </p:nvSpPr>
              <p:spPr bwMode="auto">
                <a:xfrm flipH="1">
                  <a:off x="4463" y="1710"/>
                  <a:ext cx="443" cy="0"/>
                </a:xfrm>
                <a:prstGeom prst="line">
                  <a:avLst/>
                </a:prstGeom>
                <a:noFill/>
                <a:ln w="9525">
                  <a:solidFill>
                    <a:schemeClr val="bg1"/>
                  </a:solidFill>
                  <a:round/>
                  <a:headEnd/>
                  <a:tailEnd/>
                </a:ln>
              </p:spPr>
              <p:txBody>
                <a:bodyPr wrap="none" anchor="ctr">
                  <a:spAutoFit/>
                </a:bodyPr>
                <a:lstStyle/>
                <a:p>
                  <a:endParaRPr lang="en-US"/>
                </a:p>
              </p:txBody>
            </p:sp>
            <p:sp>
              <p:nvSpPr>
                <p:cNvPr id="11511" name="Line 383"/>
                <p:cNvSpPr>
                  <a:spLocks noChangeShapeType="1"/>
                </p:cNvSpPr>
                <p:nvPr/>
              </p:nvSpPr>
              <p:spPr bwMode="auto">
                <a:xfrm>
                  <a:off x="4804" y="1780"/>
                  <a:ext cx="102" cy="0"/>
                </a:xfrm>
                <a:prstGeom prst="line">
                  <a:avLst/>
                </a:prstGeom>
                <a:noFill/>
                <a:ln w="9525">
                  <a:solidFill>
                    <a:schemeClr val="bg1"/>
                  </a:solidFill>
                  <a:round/>
                  <a:headEnd/>
                  <a:tailEnd/>
                </a:ln>
              </p:spPr>
              <p:txBody>
                <a:bodyPr wrap="none" anchor="ctr">
                  <a:spAutoFit/>
                </a:bodyPr>
                <a:lstStyle/>
                <a:p>
                  <a:endParaRPr lang="en-US"/>
                </a:p>
              </p:txBody>
            </p:sp>
            <p:sp>
              <p:nvSpPr>
                <p:cNvPr id="11512" name="Line 384"/>
                <p:cNvSpPr>
                  <a:spLocks noChangeShapeType="1"/>
                </p:cNvSpPr>
                <p:nvPr/>
              </p:nvSpPr>
              <p:spPr bwMode="auto">
                <a:xfrm>
                  <a:off x="4835" y="1780"/>
                  <a:ext cx="0" cy="106"/>
                </a:xfrm>
                <a:prstGeom prst="line">
                  <a:avLst/>
                </a:prstGeom>
                <a:noFill/>
                <a:ln w="9525">
                  <a:solidFill>
                    <a:schemeClr val="bg1"/>
                  </a:solidFill>
                  <a:round/>
                  <a:headEnd/>
                  <a:tailEnd/>
                </a:ln>
              </p:spPr>
              <p:txBody>
                <a:bodyPr wrap="none" anchor="ctr">
                  <a:spAutoFit/>
                </a:bodyPr>
                <a:lstStyle/>
                <a:p>
                  <a:endParaRPr lang="en-US"/>
                </a:p>
              </p:txBody>
            </p:sp>
            <p:sp>
              <p:nvSpPr>
                <p:cNvPr id="11513" name="Line 385"/>
                <p:cNvSpPr>
                  <a:spLocks noChangeShapeType="1"/>
                </p:cNvSpPr>
                <p:nvPr/>
              </p:nvSpPr>
              <p:spPr bwMode="auto">
                <a:xfrm>
                  <a:off x="4835" y="1886"/>
                  <a:ext cx="549"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514" name="Line 386"/>
                <p:cNvSpPr>
                  <a:spLocks noChangeShapeType="1"/>
                </p:cNvSpPr>
                <p:nvPr/>
              </p:nvSpPr>
              <p:spPr bwMode="auto">
                <a:xfrm>
                  <a:off x="4941" y="1760"/>
                  <a:ext cx="102" cy="0"/>
                </a:xfrm>
                <a:prstGeom prst="line">
                  <a:avLst/>
                </a:prstGeom>
                <a:noFill/>
                <a:ln w="9525">
                  <a:solidFill>
                    <a:schemeClr val="bg1"/>
                  </a:solidFill>
                  <a:round/>
                  <a:headEnd/>
                  <a:tailEnd/>
                </a:ln>
              </p:spPr>
              <p:txBody>
                <a:bodyPr wrap="none" anchor="ctr">
                  <a:spAutoFit/>
                </a:bodyPr>
                <a:lstStyle/>
                <a:p>
                  <a:endParaRPr lang="en-US"/>
                </a:p>
              </p:txBody>
            </p:sp>
            <p:sp>
              <p:nvSpPr>
                <p:cNvPr id="11515" name="Line 387"/>
                <p:cNvSpPr>
                  <a:spLocks noChangeShapeType="1"/>
                </p:cNvSpPr>
                <p:nvPr/>
              </p:nvSpPr>
              <p:spPr bwMode="auto">
                <a:xfrm>
                  <a:off x="5145" y="1762"/>
                  <a:ext cx="239" cy="0"/>
                </a:xfrm>
                <a:prstGeom prst="line">
                  <a:avLst/>
                </a:prstGeom>
                <a:noFill/>
                <a:ln w="9525">
                  <a:solidFill>
                    <a:schemeClr val="bg1"/>
                  </a:solidFill>
                  <a:round/>
                  <a:headEnd/>
                  <a:tailEnd type="triangle" w="med" len="med"/>
                </a:ln>
              </p:spPr>
              <p:txBody>
                <a:bodyPr wrap="none" anchor="ctr">
                  <a:spAutoFit/>
                </a:bodyPr>
                <a:lstStyle/>
                <a:p>
                  <a:endParaRPr lang="en-US"/>
                </a:p>
              </p:txBody>
            </p:sp>
            <p:sp>
              <p:nvSpPr>
                <p:cNvPr id="11516" name="Line 388"/>
                <p:cNvSpPr>
                  <a:spLocks noChangeShapeType="1"/>
                </p:cNvSpPr>
                <p:nvPr/>
              </p:nvSpPr>
              <p:spPr bwMode="auto">
                <a:xfrm>
                  <a:off x="5282" y="1991"/>
                  <a:ext cx="102"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517" name="Line 389"/>
                <p:cNvSpPr>
                  <a:spLocks noChangeShapeType="1"/>
                </p:cNvSpPr>
                <p:nvPr/>
              </p:nvSpPr>
              <p:spPr bwMode="auto">
                <a:xfrm flipH="1">
                  <a:off x="4463" y="1776"/>
                  <a:ext cx="170" cy="0"/>
                </a:xfrm>
                <a:prstGeom prst="line">
                  <a:avLst/>
                </a:prstGeom>
                <a:noFill/>
                <a:ln w="9525">
                  <a:solidFill>
                    <a:schemeClr val="bg1"/>
                  </a:solidFill>
                  <a:round/>
                  <a:headEnd/>
                  <a:tailEnd/>
                </a:ln>
              </p:spPr>
              <p:txBody>
                <a:bodyPr wrap="none" anchor="ctr">
                  <a:spAutoFit/>
                </a:bodyPr>
                <a:lstStyle/>
                <a:p>
                  <a:endParaRPr lang="en-US"/>
                </a:p>
              </p:txBody>
            </p:sp>
            <p:sp>
              <p:nvSpPr>
                <p:cNvPr id="11518" name="AutoShape 390"/>
                <p:cNvSpPr>
                  <a:spLocks noChangeArrowheads="1"/>
                </p:cNvSpPr>
                <p:nvPr/>
              </p:nvSpPr>
              <p:spPr bwMode="auto">
                <a:xfrm rot="5400000">
                  <a:off x="4462" y="208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19" name="AutoShape 391"/>
                <p:cNvSpPr>
                  <a:spLocks noChangeArrowheads="1"/>
                </p:cNvSpPr>
                <p:nvPr/>
              </p:nvSpPr>
              <p:spPr bwMode="auto">
                <a:xfrm rot="5400000">
                  <a:off x="4463" y="1694"/>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20" name="AutoShape 392"/>
                <p:cNvSpPr>
                  <a:spLocks noChangeArrowheads="1"/>
                </p:cNvSpPr>
                <p:nvPr/>
              </p:nvSpPr>
              <p:spPr bwMode="auto">
                <a:xfrm rot="5400000">
                  <a:off x="4461" y="1757"/>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21" name="Line 393"/>
                <p:cNvSpPr>
                  <a:spLocks noChangeShapeType="1"/>
                </p:cNvSpPr>
                <p:nvPr/>
              </p:nvSpPr>
              <p:spPr bwMode="auto">
                <a:xfrm flipH="1">
                  <a:off x="4463" y="1830"/>
                  <a:ext cx="170" cy="0"/>
                </a:xfrm>
                <a:prstGeom prst="line">
                  <a:avLst/>
                </a:prstGeom>
                <a:noFill/>
                <a:ln w="9525">
                  <a:solidFill>
                    <a:schemeClr val="bg1"/>
                  </a:solidFill>
                  <a:round/>
                  <a:headEnd/>
                  <a:tailEnd/>
                </a:ln>
              </p:spPr>
              <p:txBody>
                <a:bodyPr wrap="none" anchor="ctr">
                  <a:spAutoFit/>
                </a:bodyPr>
                <a:lstStyle/>
                <a:p>
                  <a:endParaRPr lang="en-US"/>
                </a:p>
              </p:txBody>
            </p:sp>
            <p:sp>
              <p:nvSpPr>
                <p:cNvPr id="11522" name="AutoShape 394"/>
                <p:cNvSpPr>
                  <a:spLocks noChangeArrowheads="1"/>
                </p:cNvSpPr>
                <p:nvPr/>
              </p:nvSpPr>
              <p:spPr bwMode="auto">
                <a:xfrm rot="5400000">
                  <a:off x="4461" y="1811"/>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23" name="Line 395"/>
                <p:cNvSpPr>
                  <a:spLocks noChangeShapeType="1"/>
                </p:cNvSpPr>
                <p:nvPr/>
              </p:nvSpPr>
              <p:spPr bwMode="auto">
                <a:xfrm flipH="1">
                  <a:off x="4464" y="1881"/>
                  <a:ext cx="171" cy="0"/>
                </a:xfrm>
                <a:prstGeom prst="line">
                  <a:avLst/>
                </a:prstGeom>
                <a:noFill/>
                <a:ln w="9525">
                  <a:solidFill>
                    <a:schemeClr val="bg1"/>
                  </a:solidFill>
                  <a:round/>
                  <a:headEnd/>
                  <a:tailEnd/>
                </a:ln>
              </p:spPr>
              <p:txBody>
                <a:bodyPr wrap="none" anchor="ctr">
                  <a:spAutoFit/>
                </a:bodyPr>
                <a:lstStyle/>
                <a:p>
                  <a:endParaRPr lang="en-US"/>
                </a:p>
              </p:txBody>
            </p:sp>
            <p:sp>
              <p:nvSpPr>
                <p:cNvPr id="11524" name="AutoShape 396"/>
                <p:cNvSpPr>
                  <a:spLocks noChangeArrowheads="1"/>
                </p:cNvSpPr>
                <p:nvPr/>
              </p:nvSpPr>
              <p:spPr bwMode="auto">
                <a:xfrm rot="5400000">
                  <a:off x="4463" y="1862"/>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25" name="Line 397"/>
                <p:cNvSpPr>
                  <a:spLocks noChangeShapeType="1"/>
                </p:cNvSpPr>
                <p:nvPr/>
              </p:nvSpPr>
              <p:spPr bwMode="auto">
                <a:xfrm flipH="1">
                  <a:off x="4463" y="1934"/>
                  <a:ext cx="170" cy="0"/>
                </a:xfrm>
                <a:prstGeom prst="line">
                  <a:avLst/>
                </a:prstGeom>
                <a:noFill/>
                <a:ln w="9525">
                  <a:solidFill>
                    <a:schemeClr val="bg1"/>
                  </a:solidFill>
                  <a:round/>
                  <a:headEnd/>
                  <a:tailEnd/>
                </a:ln>
              </p:spPr>
              <p:txBody>
                <a:bodyPr wrap="none" anchor="ctr">
                  <a:spAutoFit/>
                </a:bodyPr>
                <a:lstStyle/>
                <a:p>
                  <a:endParaRPr lang="en-US"/>
                </a:p>
              </p:txBody>
            </p:sp>
            <p:sp>
              <p:nvSpPr>
                <p:cNvPr id="11526" name="AutoShape 398"/>
                <p:cNvSpPr>
                  <a:spLocks noChangeArrowheads="1"/>
                </p:cNvSpPr>
                <p:nvPr/>
              </p:nvSpPr>
              <p:spPr bwMode="auto">
                <a:xfrm rot="5400000">
                  <a:off x="4461" y="1916"/>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27" name="Line 399"/>
                <p:cNvSpPr>
                  <a:spLocks noChangeShapeType="1"/>
                </p:cNvSpPr>
                <p:nvPr/>
              </p:nvSpPr>
              <p:spPr bwMode="auto">
                <a:xfrm flipH="1">
                  <a:off x="4464" y="1985"/>
                  <a:ext cx="171" cy="0"/>
                </a:xfrm>
                <a:prstGeom prst="line">
                  <a:avLst/>
                </a:prstGeom>
                <a:noFill/>
                <a:ln w="9525">
                  <a:solidFill>
                    <a:schemeClr val="bg1"/>
                  </a:solidFill>
                  <a:round/>
                  <a:headEnd/>
                  <a:tailEnd/>
                </a:ln>
              </p:spPr>
              <p:txBody>
                <a:bodyPr wrap="none" anchor="ctr">
                  <a:spAutoFit/>
                </a:bodyPr>
                <a:lstStyle/>
                <a:p>
                  <a:endParaRPr lang="en-US"/>
                </a:p>
              </p:txBody>
            </p:sp>
            <p:sp>
              <p:nvSpPr>
                <p:cNvPr id="11528" name="AutoShape 400"/>
                <p:cNvSpPr>
                  <a:spLocks noChangeArrowheads="1"/>
                </p:cNvSpPr>
                <p:nvPr/>
              </p:nvSpPr>
              <p:spPr bwMode="auto">
                <a:xfrm rot="5400000">
                  <a:off x="4463" y="1967"/>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29" name="Line 401"/>
                <p:cNvSpPr>
                  <a:spLocks noChangeShapeType="1"/>
                </p:cNvSpPr>
                <p:nvPr/>
              </p:nvSpPr>
              <p:spPr bwMode="auto">
                <a:xfrm flipH="1">
                  <a:off x="4464" y="2033"/>
                  <a:ext cx="171" cy="0"/>
                </a:xfrm>
                <a:prstGeom prst="line">
                  <a:avLst/>
                </a:prstGeom>
                <a:noFill/>
                <a:ln w="9525">
                  <a:solidFill>
                    <a:schemeClr val="bg1"/>
                  </a:solidFill>
                  <a:round/>
                  <a:headEnd/>
                  <a:tailEnd/>
                </a:ln>
              </p:spPr>
              <p:txBody>
                <a:bodyPr wrap="none" anchor="ctr">
                  <a:spAutoFit/>
                </a:bodyPr>
                <a:lstStyle/>
                <a:p>
                  <a:endParaRPr lang="en-US"/>
                </a:p>
              </p:txBody>
            </p:sp>
            <p:sp>
              <p:nvSpPr>
                <p:cNvPr id="11530" name="AutoShape 402"/>
                <p:cNvSpPr>
                  <a:spLocks noChangeArrowheads="1"/>
                </p:cNvSpPr>
                <p:nvPr/>
              </p:nvSpPr>
              <p:spPr bwMode="auto">
                <a:xfrm rot="5400000">
                  <a:off x="4463" y="201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531" name="AutoShape 403"/>
                <p:cNvSpPr>
                  <a:spLocks noChangeAspect="1" noChangeArrowheads="1"/>
                </p:cNvSpPr>
                <p:nvPr/>
              </p:nvSpPr>
              <p:spPr bwMode="auto">
                <a:xfrm rot="5400000">
                  <a:off x="5043" y="2074"/>
                  <a:ext cx="22" cy="22"/>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sp>
              <p:nvSpPr>
                <p:cNvPr id="11532" name="AutoShape 404"/>
                <p:cNvSpPr>
                  <a:spLocks noChangeAspect="1" noChangeArrowheads="1"/>
                </p:cNvSpPr>
                <p:nvPr/>
              </p:nvSpPr>
              <p:spPr bwMode="auto">
                <a:xfrm rot="5400000">
                  <a:off x="5042" y="1798"/>
                  <a:ext cx="23" cy="22"/>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grpSp>
          <p:grpSp>
            <p:nvGrpSpPr>
              <p:cNvPr id="6" name="Group 635"/>
              <p:cNvGrpSpPr>
                <a:grpSpLocks/>
              </p:cNvGrpSpPr>
              <p:nvPr/>
            </p:nvGrpSpPr>
            <p:grpSpPr bwMode="auto">
              <a:xfrm>
                <a:off x="4460" y="2238"/>
                <a:ext cx="924" cy="456"/>
                <a:chOff x="4460" y="2238"/>
                <a:chExt cx="924" cy="456"/>
              </a:xfrm>
            </p:grpSpPr>
            <p:sp>
              <p:nvSpPr>
                <p:cNvPr id="78230" name="Rectangle 406"/>
                <p:cNvSpPr>
                  <a:spLocks noChangeArrowheads="1"/>
                </p:cNvSpPr>
                <p:nvPr/>
              </p:nvSpPr>
              <p:spPr bwMode="auto">
                <a:xfrm rot="5400000" flipH="1">
                  <a:off x="4561" y="2403"/>
                  <a:ext cx="316" cy="171"/>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231" name="Rectangle 407"/>
                <p:cNvSpPr>
                  <a:spLocks noChangeArrowheads="1"/>
                </p:cNvSpPr>
                <p:nvPr/>
              </p:nvSpPr>
              <p:spPr bwMode="auto">
                <a:xfrm>
                  <a:off x="5043" y="2292"/>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232" name="Rectangle 408"/>
                <p:cNvSpPr>
                  <a:spLocks noChangeArrowheads="1"/>
                </p:cNvSpPr>
                <p:nvPr/>
              </p:nvSpPr>
              <p:spPr bwMode="auto">
                <a:xfrm>
                  <a:off x="5043" y="2570"/>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11466" name="AutoShape 409"/>
                <p:cNvSpPr>
                  <a:spLocks noChangeArrowheads="1"/>
                </p:cNvSpPr>
                <p:nvPr/>
              </p:nvSpPr>
              <p:spPr bwMode="auto">
                <a:xfrm rot="16200000" flipH="1">
                  <a:off x="4835" y="2308"/>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467" name="AutoShape 410"/>
                <p:cNvSpPr>
                  <a:spLocks noChangeArrowheads="1"/>
                </p:cNvSpPr>
                <p:nvPr/>
              </p:nvSpPr>
              <p:spPr bwMode="auto">
                <a:xfrm rot="16200000" flipH="1">
                  <a:off x="4835" y="2588"/>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468" name="AutoShape 411"/>
                <p:cNvSpPr>
                  <a:spLocks noChangeArrowheads="1"/>
                </p:cNvSpPr>
                <p:nvPr/>
              </p:nvSpPr>
              <p:spPr bwMode="auto">
                <a:xfrm rot="16200000" flipH="1">
                  <a:off x="5177" y="2536"/>
                  <a:ext cx="176" cy="34"/>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447 h 21600"/>
                    <a:gd name="T14" fmla="*/ 17059 w 21600"/>
                    <a:gd name="T15" fmla="*/ 17153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469" name="Line 412"/>
                <p:cNvSpPr>
                  <a:spLocks noChangeShapeType="1"/>
                </p:cNvSpPr>
                <p:nvPr/>
              </p:nvSpPr>
              <p:spPr bwMode="auto">
                <a:xfrm flipH="1">
                  <a:off x="4462" y="2659"/>
                  <a:ext cx="443" cy="0"/>
                </a:xfrm>
                <a:prstGeom prst="line">
                  <a:avLst/>
                </a:prstGeom>
                <a:noFill/>
                <a:ln w="9525">
                  <a:solidFill>
                    <a:schemeClr val="bg1"/>
                  </a:solidFill>
                  <a:round/>
                  <a:headEnd/>
                  <a:tailEnd/>
                </a:ln>
              </p:spPr>
              <p:txBody>
                <a:bodyPr wrap="none" anchor="ctr">
                  <a:spAutoFit/>
                </a:bodyPr>
                <a:lstStyle/>
                <a:p>
                  <a:endParaRPr lang="en-US"/>
                </a:p>
              </p:txBody>
            </p:sp>
            <p:sp>
              <p:nvSpPr>
                <p:cNvPr id="11470" name="Line 413"/>
                <p:cNvSpPr>
                  <a:spLocks noChangeShapeType="1"/>
                </p:cNvSpPr>
                <p:nvPr/>
              </p:nvSpPr>
              <p:spPr bwMode="auto">
                <a:xfrm flipH="1">
                  <a:off x="4803" y="2570"/>
                  <a:ext cx="102" cy="0"/>
                </a:xfrm>
                <a:prstGeom prst="line">
                  <a:avLst/>
                </a:prstGeom>
                <a:noFill/>
                <a:ln w="9525">
                  <a:solidFill>
                    <a:schemeClr val="bg1"/>
                  </a:solidFill>
                  <a:round/>
                  <a:headEnd/>
                  <a:tailEnd/>
                </a:ln>
              </p:spPr>
              <p:txBody>
                <a:bodyPr wrap="none" anchor="ctr">
                  <a:spAutoFit/>
                </a:bodyPr>
                <a:lstStyle/>
                <a:p>
                  <a:endParaRPr lang="en-US"/>
                </a:p>
              </p:txBody>
            </p:sp>
            <p:sp>
              <p:nvSpPr>
                <p:cNvPr id="11471" name="Line 414"/>
                <p:cNvSpPr>
                  <a:spLocks noChangeShapeType="1"/>
                </p:cNvSpPr>
                <p:nvPr/>
              </p:nvSpPr>
              <p:spPr bwMode="auto">
                <a:xfrm flipV="1">
                  <a:off x="4838" y="2500"/>
                  <a:ext cx="0" cy="70"/>
                </a:xfrm>
                <a:prstGeom prst="line">
                  <a:avLst/>
                </a:prstGeom>
                <a:noFill/>
                <a:ln w="9525">
                  <a:solidFill>
                    <a:schemeClr val="bg1"/>
                  </a:solidFill>
                  <a:round/>
                  <a:headEnd/>
                  <a:tailEnd/>
                </a:ln>
              </p:spPr>
              <p:txBody>
                <a:bodyPr wrap="none" anchor="ctr">
                  <a:spAutoFit/>
                </a:bodyPr>
                <a:lstStyle/>
                <a:p>
                  <a:endParaRPr lang="en-US"/>
                </a:p>
              </p:txBody>
            </p:sp>
            <p:sp>
              <p:nvSpPr>
                <p:cNvPr id="11472" name="Line 415"/>
                <p:cNvSpPr>
                  <a:spLocks noChangeShapeType="1"/>
                </p:cNvSpPr>
                <p:nvPr/>
              </p:nvSpPr>
              <p:spPr bwMode="auto">
                <a:xfrm>
                  <a:off x="4838" y="2497"/>
                  <a:ext cx="410" cy="0"/>
                </a:xfrm>
                <a:prstGeom prst="line">
                  <a:avLst/>
                </a:prstGeom>
                <a:noFill/>
                <a:ln w="9525">
                  <a:solidFill>
                    <a:schemeClr val="bg1"/>
                  </a:solidFill>
                  <a:round/>
                  <a:headEnd/>
                  <a:tailEnd/>
                </a:ln>
              </p:spPr>
              <p:txBody>
                <a:bodyPr wrap="none" anchor="ctr">
                  <a:spAutoFit/>
                </a:bodyPr>
                <a:lstStyle/>
                <a:p>
                  <a:endParaRPr lang="en-US"/>
                </a:p>
              </p:txBody>
            </p:sp>
            <p:sp>
              <p:nvSpPr>
                <p:cNvPr id="11473" name="Line 416"/>
                <p:cNvSpPr>
                  <a:spLocks noChangeShapeType="1"/>
                </p:cNvSpPr>
                <p:nvPr/>
              </p:nvSpPr>
              <p:spPr bwMode="auto">
                <a:xfrm>
                  <a:off x="4940" y="2605"/>
                  <a:ext cx="103" cy="0"/>
                </a:xfrm>
                <a:prstGeom prst="line">
                  <a:avLst/>
                </a:prstGeom>
                <a:noFill/>
                <a:ln w="9525">
                  <a:solidFill>
                    <a:schemeClr val="bg1"/>
                  </a:solidFill>
                  <a:round/>
                  <a:headEnd/>
                  <a:tailEnd/>
                </a:ln>
              </p:spPr>
              <p:txBody>
                <a:bodyPr wrap="none" anchor="ctr">
                  <a:spAutoFit/>
                </a:bodyPr>
                <a:lstStyle/>
                <a:p>
                  <a:endParaRPr lang="en-US"/>
                </a:p>
              </p:txBody>
            </p:sp>
            <p:sp>
              <p:nvSpPr>
                <p:cNvPr id="11474" name="Line 417"/>
                <p:cNvSpPr>
                  <a:spLocks noChangeShapeType="1"/>
                </p:cNvSpPr>
                <p:nvPr/>
              </p:nvSpPr>
              <p:spPr bwMode="auto">
                <a:xfrm>
                  <a:off x="5145" y="2605"/>
                  <a:ext cx="103" cy="0"/>
                </a:xfrm>
                <a:prstGeom prst="line">
                  <a:avLst/>
                </a:prstGeom>
                <a:noFill/>
                <a:ln w="9525">
                  <a:solidFill>
                    <a:schemeClr val="bg1"/>
                  </a:solidFill>
                  <a:round/>
                  <a:headEnd/>
                  <a:tailEnd/>
                </a:ln>
              </p:spPr>
              <p:txBody>
                <a:bodyPr wrap="none" anchor="ctr">
                  <a:spAutoFit/>
                </a:bodyPr>
                <a:lstStyle/>
                <a:p>
                  <a:endParaRPr lang="en-US"/>
                </a:p>
              </p:txBody>
            </p:sp>
            <p:sp>
              <p:nvSpPr>
                <p:cNvPr id="11475" name="Line 418"/>
                <p:cNvSpPr>
                  <a:spLocks noChangeShapeType="1"/>
                </p:cNvSpPr>
                <p:nvPr/>
              </p:nvSpPr>
              <p:spPr bwMode="auto">
                <a:xfrm flipH="1">
                  <a:off x="4462" y="2273"/>
                  <a:ext cx="443" cy="0"/>
                </a:xfrm>
                <a:prstGeom prst="line">
                  <a:avLst/>
                </a:prstGeom>
                <a:noFill/>
                <a:ln w="9525">
                  <a:solidFill>
                    <a:schemeClr val="bg1"/>
                  </a:solidFill>
                  <a:round/>
                  <a:headEnd/>
                  <a:tailEnd/>
                </a:ln>
              </p:spPr>
              <p:txBody>
                <a:bodyPr wrap="none" anchor="ctr">
                  <a:spAutoFit/>
                </a:bodyPr>
                <a:lstStyle/>
                <a:p>
                  <a:endParaRPr lang="en-US"/>
                </a:p>
              </p:txBody>
            </p:sp>
            <p:sp>
              <p:nvSpPr>
                <p:cNvPr id="11476" name="Line 419"/>
                <p:cNvSpPr>
                  <a:spLocks noChangeShapeType="1"/>
                </p:cNvSpPr>
                <p:nvPr/>
              </p:nvSpPr>
              <p:spPr bwMode="auto">
                <a:xfrm>
                  <a:off x="4803" y="2343"/>
                  <a:ext cx="102" cy="0"/>
                </a:xfrm>
                <a:prstGeom prst="line">
                  <a:avLst/>
                </a:prstGeom>
                <a:noFill/>
                <a:ln w="9525">
                  <a:solidFill>
                    <a:schemeClr val="bg1"/>
                  </a:solidFill>
                  <a:round/>
                  <a:headEnd/>
                  <a:tailEnd/>
                </a:ln>
              </p:spPr>
              <p:txBody>
                <a:bodyPr wrap="none" anchor="ctr">
                  <a:spAutoFit/>
                </a:bodyPr>
                <a:lstStyle/>
                <a:p>
                  <a:endParaRPr lang="en-US"/>
                </a:p>
              </p:txBody>
            </p:sp>
            <p:sp>
              <p:nvSpPr>
                <p:cNvPr id="11477" name="Line 420"/>
                <p:cNvSpPr>
                  <a:spLocks noChangeShapeType="1"/>
                </p:cNvSpPr>
                <p:nvPr/>
              </p:nvSpPr>
              <p:spPr bwMode="auto">
                <a:xfrm>
                  <a:off x="4835" y="2343"/>
                  <a:ext cx="0" cy="106"/>
                </a:xfrm>
                <a:prstGeom prst="line">
                  <a:avLst/>
                </a:prstGeom>
                <a:noFill/>
                <a:ln w="9525">
                  <a:solidFill>
                    <a:schemeClr val="bg1"/>
                  </a:solidFill>
                  <a:round/>
                  <a:headEnd/>
                  <a:tailEnd/>
                </a:ln>
              </p:spPr>
              <p:txBody>
                <a:bodyPr wrap="none" anchor="ctr">
                  <a:spAutoFit/>
                </a:bodyPr>
                <a:lstStyle/>
                <a:p>
                  <a:endParaRPr lang="en-US"/>
                </a:p>
              </p:txBody>
            </p:sp>
            <p:sp>
              <p:nvSpPr>
                <p:cNvPr id="11478" name="Line 421"/>
                <p:cNvSpPr>
                  <a:spLocks noChangeShapeType="1"/>
                </p:cNvSpPr>
                <p:nvPr/>
              </p:nvSpPr>
              <p:spPr bwMode="auto">
                <a:xfrm>
                  <a:off x="4835" y="2449"/>
                  <a:ext cx="549"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479" name="Line 422"/>
                <p:cNvSpPr>
                  <a:spLocks noChangeShapeType="1"/>
                </p:cNvSpPr>
                <p:nvPr/>
              </p:nvSpPr>
              <p:spPr bwMode="auto">
                <a:xfrm>
                  <a:off x="4940" y="2323"/>
                  <a:ext cx="103" cy="0"/>
                </a:xfrm>
                <a:prstGeom prst="line">
                  <a:avLst/>
                </a:prstGeom>
                <a:noFill/>
                <a:ln w="9525">
                  <a:solidFill>
                    <a:schemeClr val="bg1"/>
                  </a:solidFill>
                  <a:round/>
                  <a:headEnd/>
                  <a:tailEnd/>
                </a:ln>
              </p:spPr>
              <p:txBody>
                <a:bodyPr wrap="none" anchor="ctr">
                  <a:spAutoFit/>
                </a:bodyPr>
                <a:lstStyle/>
                <a:p>
                  <a:endParaRPr lang="en-US"/>
                </a:p>
              </p:txBody>
            </p:sp>
            <p:sp>
              <p:nvSpPr>
                <p:cNvPr id="11480" name="Line 423"/>
                <p:cNvSpPr>
                  <a:spLocks noChangeShapeType="1"/>
                </p:cNvSpPr>
                <p:nvPr/>
              </p:nvSpPr>
              <p:spPr bwMode="auto">
                <a:xfrm>
                  <a:off x="5145" y="2325"/>
                  <a:ext cx="239" cy="0"/>
                </a:xfrm>
                <a:prstGeom prst="line">
                  <a:avLst/>
                </a:prstGeom>
                <a:noFill/>
                <a:ln w="9525">
                  <a:solidFill>
                    <a:schemeClr val="bg1"/>
                  </a:solidFill>
                  <a:round/>
                  <a:headEnd/>
                  <a:tailEnd type="triangle" w="med" len="med"/>
                </a:ln>
              </p:spPr>
              <p:txBody>
                <a:bodyPr wrap="none" anchor="ctr">
                  <a:spAutoFit/>
                </a:bodyPr>
                <a:lstStyle/>
                <a:p>
                  <a:endParaRPr lang="en-US"/>
                </a:p>
              </p:txBody>
            </p:sp>
            <p:sp>
              <p:nvSpPr>
                <p:cNvPr id="11481" name="Line 424"/>
                <p:cNvSpPr>
                  <a:spLocks noChangeShapeType="1"/>
                </p:cNvSpPr>
                <p:nvPr/>
              </p:nvSpPr>
              <p:spPr bwMode="auto">
                <a:xfrm>
                  <a:off x="5282" y="2554"/>
                  <a:ext cx="102"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482" name="Line 425"/>
                <p:cNvSpPr>
                  <a:spLocks noChangeShapeType="1"/>
                </p:cNvSpPr>
                <p:nvPr/>
              </p:nvSpPr>
              <p:spPr bwMode="auto">
                <a:xfrm flipH="1">
                  <a:off x="4462" y="2339"/>
                  <a:ext cx="171" cy="0"/>
                </a:xfrm>
                <a:prstGeom prst="line">
                  <a:avLst/>
                </a:prstGeom>
                <a:noFill/>
                <a:ln w="9525">
                  <a:solidFill>
                    <a:schemeClr val="bg1"/>
                  </a:solidFill>
                  <a:round/>
                  <a:headEnd/>
                  <a:tailEnd/>
                </a:ln>
              </p:spPr>
              <p:txBody>
                <a:bodyPr wrap="none" anchor="ctr">
                  <a:spAutoFit/>
                </a:bodyPr>
                <a:lstStyle/>
                <a:p>
                  <a:endParaRPr lang="en-US"/>
                </a:p>
              </p:txBody>
            </p:sp>
            <p:sp>
              <p:nvSpPr>
                <p:cNvPr id="11483" name="AutoShape 426"/>
                <p:cNvSpPr>
                  <a:spLocks noChangeArrowheads="1"/>
                </p:cNvSpPr>
                <p:nvPr/>
              </p:nvSpPr>
              <p:spPr bwMode="auto">
                <a:xfrm rot="5400000">
                  <a:off x="4461" y="2643"/>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84" name="AutoShape 427"/>
                <p:cNvSpPr>
                  <a:spLocks noChangeArrowheads="1"/>
                </p:cNvSpPr>
                <p:nvPr/>
              </p:nvSpPr>
              <p:spPr bwMode="auto">
                <a:xfrm rot="5400000">
                  <a:off x="4462" y="2257"/>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85" name="AutoShape 428"/>
                <p:cNvSpPr>
                  <a:spLocks noChangeArrowheads="1"/>
                </p:cNvSpPr>
                <p:nvPr/>
              </p:nvSpPr>
              <p:spPr bwMode="auto">
                <a:xfrm rot="5400000">
                  <a:off x="4460" y="232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86" name="Line 429"/>
                <p:cNvSpPr>
                  <a:spLocks noChangeShapeType="1"/>
                </p:cNvSpPr>
                <p:nvPr/>
              </p:nvSpPr>
              <p:spPr bwMode="auto">
                <a:xfrm flipH="1">
                  <a:off x="4462" y="2393"/>
                  <a:ext cx="171" cy="0"/>
                </a:xfrm>
                <a:prstGeom prst="line">
                  <a:avLst/>
                </a:prstGeom>
                <a:noFill/>
                <a:ln w="9525">
                  <a:solidFill>
                    <a:schemeClr val="bg1"/>
                  </a:solidFill>
                  <a:round/>
                  <a:headEnd/>
                  <a:tailEnd/>
                </a:ln>
              </p:spPr>
              <p:txBody>
                <a:bodyPr wrap="none" anchor="ctr">
                  <a:spAutoFit/>
                </a:bodyPr>
                <a:lstStyle/>
                <a:p>
                  <a:endParaRPr lang="en-US"/>
                </a:p>
              </p:txBody>
            </p:sp>
            <p:sp>
              <p:nvSpPr>
                <p:cNvPr id="11487" name="AutoShape 430"/>
                <p:cNvSpPr>
                  <a:spLocks noChangeArrowheads="1"/>
                </p:cNvSpPr>
                <p:nvPr/>
              </p:nvSpPr>
              <p:spPr bwMode="auto">
                <a:xfrm rot="5400000">
                  <a:off x="4460" y="2374"/>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88" name="Line 431"/>
                <p:cNvSpPr>
                  <a:spLocks noChangeShapeType="1"/>
                </p:cNvSpPr>
                <p:nvPr/>
              </p:nvSpPr>
              <p:spPr bwMode="auto">
                <a:xfrm flipH="1">
                  <a:off x="4463" y="2444"/>
                  <a:ext cx="171" cy="0"/>
                </a:xfrm>
                <a:prstGeom prst="line">
                  <a:avLst/>
                </a:prstGeom>
                <a:noFill/>
                <a:ln w="9525">
                  <a:solidFill>
                    <a:schemeClr val="bg1"/>
                  </a:solidFill>
                  <a:round/>
                  <a:headEnd/>
                  <a:tailEnd/>
                </a:ln>
              </p:spPr>
              <p:txBody>
                <a:bodyPr wrap="none" anchor="ctr">
                  <a:spAutoFit/>
                </a:bodyPr>
                <a:lstStyle/>
                <a:p>
                  <a:endParaRPr lang="en-US"/>
                </a:p>
              </p:txBody>
            </p:sp>
            <p:sp>
              <p:nvSpPr>
                <p:cNvPr id="11489" name="AutoShape 432"/>
                <p:cNvSpPr>
                  <a:spLocks noChangeArrowheads="1"/>
                </p:cNvSpPr>
                <p:nvPr/>
              </p:nvSpPr>
              <p:spPr bwMode="auto">
                <a:xfrm rot="5400000">
                  <a:off x="4462" y="242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90" name="Line 433"/>
                <p:cNvSpPr>
                  <a:spLocks noChangeShapeType="1"/>
                </p:cNvSpPr>
                <p:nvPr/>
              </p:nvSpPr>
              <p:spPr bwMode="auto">
                <a:xfrm flipH="1">
                  <a:off x="4462" y="2497"/>
                  <a:ext cx="171" cy="0"/>
                </a:xfrm>
                <a:prstGeom prst="line">
                  <a:avLst/>
                </a:prstGeom>
                <a:noFill/>
                <a:ln w="9525">
                  <a:solidFill>
                    <a:schemeClr val="bg1"/>
                  </a:solidFill>
                  <a:round/>
                  <a:headEnd/>
                  <a:tailEnd/>
                </a:ln>
              </p:spPr>
              <p:txBody>
                <a:bodyPr wrap="none" anchor="ctr">
                  <a:spAutoFit/>
                </a:bodyPr>
                <a:lstStyle/>
                <a:p>
                  <a:endParaRPr lang="en-US"/>
                </a:p>
              </p:txBody>
            </p:sp>
            <p:sp>
              <p:nvSpPr>
                <p:cNvPr id="11491" name="AutoShape 434"/>
                <p:cNvSpPr>
                  <a:spLocks noChangeArrowheads="1"/>
                </p:cNvSpPr>
                <p:nvPr/>
              </p:nvSpPr>
              <p:spPr bwMode="auto">
                <a:xfrm rot="5400000">
                  <a:off x="4460" y="2479"/>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92" name="Line 435"/>
                <p:cNvSpPr>
                  <a:spLocks noChangeShapeType="1"/>
                </p:cNvSpPr>
                <p:nvPr/>
              </p:nvSpPr>
              <p:spPr bwMode="auto">
                <a:xfrm flipH="1">
                  <a:off x="4463" y="2548"/>
                  <a:ext cx="171" cy="0"/>
                </a:xfrm>
                <a:prstGeom prst="line">
                  <a:avLst/>
                </a:prstGeom>
                <a:noFill/>
                <a:ln w="9525">
                  <a:solidFill>
                    <a:schemeClr val="bg1"/>
                  </a:solidFill>
                  <a:round/>
                  <a:headEnd/>
                  <a:tailEnd/>
                </a:ln>
              </p:spPr>
              <p:txBody>
                <a:bodyPr wrap="none" anchor="ctr">
                  <a:spAutoFit/>
                </a:bodyPr>
                <a:lstStyle/>
                <a:p>
                  <a:endParaRPr lang="en-US"/>
                </a:p>
              </p:txBody>
            </p:sp>
            <p:sp>
              <p:nvSpPr>
                <p:cNvPr id="11493" name="AutoShape 436"/>
                <p:cNvSpPr>
                  <a:spLocks noChangeArrowheads="1"/>
                </p:cNvSpPr>
                <p:nvPr/>
              </p:nvSpPr>
              <p:spPr bwMode="auto">
                <a:xfrm rot="5400000">
                  <a:off x="4462" y="253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94" name="Line 437"/>
                <p:cNvSpPr>
                  <a:spLocks noChangeShapeType="1"/>
                </p:cNvSpPr>
                <p:nvPr/>
              </p:nvSpPr>
              <p:spPr bwMode="auto">
                <a:xfrm flipH="1">
                  <a:off x="4463" y="2596"/>
                  <a:ext cx="171" cy="0"/>
                </a:xfrm>
                <a:prstGeom prst="line">
                  <a:avLst/>
                </a:prstGeom>
                <a:noFill/>
                <a:ln w="9525">
                  <a:solidFill>
                    <a:schemeClr val="bg1"/>
                  </a:solidFill>
                  <a:round/>
                  <a:headEnd/>
                  <a:tailEnd/>
                </a:ln>
              </p:spPr>
              <p:txBody>
                <a:bodyPr wrap="none" anchor="ctr">
                  <a:spAutoFit/>
                </a:bodyPr>
                <a:lstStyle/>
                <a:p>
                  <a:endParaRPr lang="en-US"/>
                </a:p>
              </p:txBody>
            </p:sp>
            <p:sp>
              <p:nvSpPr>
                <p:cNvPr id="11495" name="AutoShape 438"/>
                <p:cNvSpPr>
                  <a:spLocks noChangeArrowheads="1"/>
                </p:cNvSpPr>
                <p:nvPr/>
              </p:nvSpPr>
              <p:spPr bwMode="auto">
                <a:xfrm rot="5400000">
                  <a:off x="4462" y="2578"/>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96" name="AutoShape 439"/>
                <p:cNvSpPr>
                  <a:spLocks noChangeAspect="1" noChangeArrowheads="1"/>
                </p:cNvSpPr>
                <p:nvPr/>
              </p:nvSpPr>
              <p:spPr bwMode="auto">
                <a:xfrm rot="5400000">
                  <a:off x="5043" y="2637"/>
                  <a:ext cx="22" cy="21"/>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sp>
              <p:nvSpPr>
                <p:cNvPr id="11497" name="AutoShape 440"/>
                <p:cNvSpPr>
                  <a:spLocks noChangeAspect="1" noChangeArrowheads="1"/>
                </p:cNvSpPr>
                <p:nvPr/>
              </p:nvSpPr>
              <p:spPr bwMode="auto">
                <a:xfrm rot="5400000">
                  <a:off x="5042" y="2361"/>
                  <a:ext cx="23" cy="21"/>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grpSp>
          <p:grpSp>
            <p:nvGrpSpPr>
              <p:cNvPr id="7" name="Group 634"/>
              <p:cNvGrpSpPr>
                <a:grpSpLocks/>
              </p:cNvGrpSpPr>
              <p:nvPr/>
            </p:nvGrpSpPr>
            <p:grpSpPr bwMode="auto">
              <a:xfrm>
                <a:off x="4460" y="2793"/>
                <a:ext cx="924" cy="456"/>
                <a:chOff x="4460" y="2793"/>
                <a:chExt cx="924" cy="456"/>
              </a:xfrm>
            </p:grpSpPr>
            <p:sp>
              <p:nvSpPr>
                <p:cNvPr id="78266" name="Rectangle 442"/>
                <p:cNvSpPr>
                  <a:spLocks noChangeArrowheads="1"/>
                </p:cNvSpPr>
                <p:nvPr/>
              </p:nvSpPr>
              <p:spPr bwMode="auto">
                <a:xfrm rot="5400000" flipH="1">
                  <a:off x="4561" y="2936"/>
                  <a:ext cx="316" cy="171"/>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267" name="Rectangle 443"/>
                <p:cNvSpPr>
                  <a:spLocks noChangeArrowheads="1"/>
                </p:cNvSpPr>
                <p:nvPr/>
              </p:nvSpPr>
              <p:spPr bwMode="auto">
                <a:xfrm>
                  <a:off x="5043" y="2847"/>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268" name="Rectangle 444"/>
                <p:cNvSpPr>
                  <a:spLocks noChangeArrowheads="1"/>
                </p:cNvSpPr>
                <p:nvPr/>
              </p:nvSpPr>
              <p:spPr bwMode="auto">
                <a:xfrm>
                  <a:off x="5043" y="3125"/>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11431" name="AutoShape 445"/>
                <p:cNvSpPr>
                  <a:spLocks noChangeArrowheads="1"/>
                </p:cNvSpPr>
                <p:nvPr/>
              </p:nvSpPr>
              <p:spPr bwMode="auto">
                <a:xfrm rot="16200000" flipH="1">
                  <a:off x="4835" y="2863"/>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432" name="AutoShape 446"/>
                <p:cNvSpPr>
                  <a:spLocks noChangeArrowheads="1"/>
                </p:cNvSpPr>
                <p:nvPr/>
              </p:nvSpPr>
              <p:spPr bwMode="auto">
                <a:xfrm rot="16200000" flipH="1">
                  <a:off x="4835" y="3143"/>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433" name="AutoShape 447"/>
                <p:cNvSpPr>
                  <a:spLocks noChangeArrowheads="1"/>
                </p:cNvSpPr>
                <p:nvPr/>
              </p:nvSpPr>
              <p:spPr bwMode="auto">
                <a:xfrm rot="16200000" flipH="1">
                  <a:off x="5177" y="3091"/>
                  <a:ext cx="176" cy="34"/>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447 h 21600"/>
                    <a:gd name="T14" fmla="*/ 17059 w 21600"/>
                    <a:gd name="T15" fmla="*/ 17153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434" name="Line 448"/>
                <p:cNvSpPr>
                  <a:spLocks noChangeShapeType="1"/>
                </p:cNvSpPr>
                <p:nvPr/>
              </p:nvSpPr>
              <p:spPr bwMode="auto">
                <a:xfrm flipH="1">
                  <a:off x="4462" y="3214"/>
                  <a:ext cx="443" cy="0"/>
                </a:xfrm>
                <a:prstGeom prst="line">
                  <a:avLst/>
                </a:prstGeom>
                <a:noFill/>
                <a:ln w="9525">
                  <a:solidFill>
                    <a:schemeClr val="bg1"/>
                  </a:solidFill>
                  <a:round/>
                  <a:headEnd/>
                  <a:tailEnd/>
                </a:ln>
              </p:spPr>
              <p:txBody>
                <a:bodyPr wrap="none" anchor="ctr">
                  <a:spAutoFit/>
                </a:bodyPr>
                <a:lstStyle/>
                <a:p>
                  <a:endParaRPr lang="en-US"/>
                </a:p>
              </p:txBody>
            </p:sp>
            <p:sp>
              <p:nvSpPr>
                <p:cNvPr id="11435" name="Line 449"/>
                <p:cNvSpPr>
                  <a:spLocks noChangeShapeType="1"/>
                </p:cNvSpPr>
                <p:nvPr/>
              </p:nvSpPr>
              <p:spPr bwMode="auto">
                <a:xfrm flipH="1">
                  <a:off x="4803" y="3125"/>
                  <a:ext cx="102" cy="0"/>
                </a:xfrm>
                <a:prstGeom prst="line">
                  <a:avLst/>
                </a:prstGeom>
                <a:noFill/>
                <a:ln w="9525">
                  <a:solidFill>
                    <a:schemeClr val="bg1"/>
                  </a:solidFill>
                  <a:round/>
                  <a:headEnd/>
                  <a:tailEnd/>
                </a:ln>
              </p:spPr>
              <p:txBody>
                <a:bodyPr wrap="none" anchor="ctr">
                  <a:spAutoFit/>
                </a:bodyPr>
                <a:lstStyle/>
                <a:p>
                  <a:endParaRPr lang="en-US"/>
                </a:p>
              </p:txBody>
            </p:sp>
            <p:sp>
              <p:nvSpPr>
                <p:cNvPr id="11436" name="Line 450"/>
                <p:cNvSpPr>
                  <a:spLocks noChangeShapeType="1"/>
                </p:cNvSpPr>
                <p:nvPr/>
              </p:nvSpPr>
              <p:spPr bwMode="auto">
                <a:xfrm flipV="1">
                  <a:off x="4838" y="3055"/>
                  <a:ext cx="0" cy="70"/>
                </a:xfrm>
                <a:prstGeom prst="line">
                  <a:avLst/>
                </a:prstGeom>
                <a:noFill/>
                <a:ln w="9525">
                  <a:solidFill>
                    <a:schemeClr val="bg1"/>
                  </a:solidFill>
                  <a:round/>
                  <a:headEnd/>
                  <a:tailEnd/>
                </a:ln>
              </p:spPr>
              <p:txBody>
                <a:bodyPr wrap="none" anchor="ctr">
                  <a:spAutoFit/>
                </a:bodyPr>
                <a:lstStyle/>
                <a:p>
                  <a:endParaRPr lang="en-US"/>
                </a:p>
              </p:txBody>
            </p:sp>
            <p:sp>
              <p:nvSpPr>
                <p:cNvPr id="11437" name="Line 451"/>
                <p:cNvSpPr>
                  <a:spLocks noChangeShapeType="1"/>
                </p:cNvSpPr>
                <p:nvPr/>
              </p:nvSpPr>
              <p:spPr bwMode="auto">
                <a:xfrm>
                  <a:off x="4838" y="3052"/>
                  <a:ext cx="410" cy="0"/>
                </a:xfrm>
                <a:prstGeom prst="line">
                  <a:avLst/>
                </a:prstGeom>
                <a:noFill/>
                <a:ln w="9525">
                  <a:solidFill>
                    <a:schemeClr val="bg1"/>
                  </a:solidFill>
                  <a:round/>
                  <a:headEnd/>
                  <a:tailEnd/>
                </a:ln>
              </p:spPr>
              <p:txBody>
                <a:bodyPr wrap="none" anchor="ctr">
                  <a:spAutoFit/>
                </a:bodyPr>
                <a:lstStyle/>
                <a:p>
                  <a:endParaRPr lang="en-US"/>
                </a:p>
              </p:txBody>
            </p:sp>
            <p:sp>
              <p:nvSpPr>
                <p:cNvPr id="11438" name="Line 452"/>
                <p:cNvSpPr>
                  <a:spLocks noChangeShapeType="1"/>
                </p:cNvSpPr>
                <p:nvPr/>
              </p:nvSpPr>
              <p:spPr bwMode="auto">
                <a:xfrm>
                  <a:off x="4940" y="3160"/>
                  <a:ext cx="103" cy="0"/>
                </a:xfrm>
                <a:prstGeom prst="line">
                  <a:avLst/>
                </a:prstGeom>
                <a:noFill/>
                <a:ln w="9525">
                  <a:solidFill>
                    <a:schemeClr val="bg1"/>
                  </a:solidFill>
                  <a:round/>
                  <a:headEnd/>
                  <a:tailEnd/>
                </a:ln>
              </p:spPr>
              <p:txBody>
                <a:bodyPr wrap="none" anchor="ctr">
                  <a:spAutoFit/>
                </a:bodyPr>
                <a:lstStyle/>
                <a:p>
                  <a:endParaRPr lang="en-US"/>
                </a:p>
              </p:txBody>
            </p:sp>
            <p:sp>
              <p:nvSpPr>
                <p:cNvPr id="11439" name="Line 453"/>
                <p:cNvSpPr>
                  <a:spLocks noChangeShapeType="1"/>
                </p:cNvSpPr>
                <p:nvPr/>
              </p:nvSpPr>
              <p:spPr bwMode="auto">
                <a:xfrm>
                  <a:off x="5145" y="3160"/>
                  <a:ext cx="103" cy="0"/>
                </a:xfrm>
                <a:prstGeom prst="line">
                  <a:avLst/>
                </a:prstGeom>
                <a:noFill/>
                <a:ln w="9525">
                  <a:solidFill>
                    <a:schemeClr val="bg1"/>
                  </a:solidFill>
                  <a:round/>
                  <a:headEnd/>
                  <a:tailEnd/>
                </a:ln>
              </p:spPr>
              <p:txBody>
                <a:bodyPr wrap="none" anchor="ctr">
                  <a:spAutoFit/>
                </a:bodyPr>
                <a:lstStyle/>
                <a:p>
                  <a:endParaRPr lang="en-US"/>
                </a:p>
              </p:txBody>
            </p:sp>
            <p:sp>
              <p:nvSpPr>
                <p:cNvPr id="11440" name="Line 454"/>
                <p:cNvSpPr>
                  <a:spLocks noChangeShapeType="1"/>
                </p:cNvSpPr>
                <p:nvPr/>
              </p:nvSpPr>
              <p:spPr bwMode="auto">
                <a:xfrm flipH="1">
                  <a:off x="4462" y="2828"/>
                  <a:ext cx="443" cy="0"/>
                </a:xfrm>
                <a:prstGeom prst="line">
                  <a:avLst/>
                </a:prstGeom>
                <a:noFill/>
                <a:ln w="9525">
                  <a:solidFill>
                    <a:schemeClr val="bg1"/>
                  </a:solidFill>
                  <a:round/>
                  <a:headEnd/>
                  <a:tailEnd/>
                </a:ln>
              </p:spPr>
              <p:txBody>
                <a:bodyPr wrap="none" anchor="ctr">
                  <a:spAutoFit/>
                </a:bodyPr>
                <a:lstStyle/>
                <a:p>
                  <a:endParaRPr lang="en-US"/>
                </a:p>
              </p:txBody>
            </p:sp>
            <p:sp>
              <p:nvSpPr>
                <p:cNvPr id="11441" name="Line 455"/>
                <p:cNvSpPr>
                  <a:spLocks noChangeShapeType="1"/>
                </p:cNvSpPr>
                <p:nvPr/>
              </p:nvSpPr>
              <p:spPr bwMode="auto">
                <a:xfrm>
                  <a:off x="4803" y="2898"/>
                  <a:ext cx="102" cy="0"/>
                </a:xfrm>
                <a:prstGeom prst="line">
                  <a:avLst/>
                </a:prstGeom>
                <a:noFill/>
                <a:ln w="9525">
                  <a:solidFill>
                    <a:schemeClr val="bg1"/>
                  </a:solidFill>
                  <a:round/>
                  <a:headEnd/>
                  <a:tailEnd/>
                </a:ln>
              </p:spPr>
              <p:txBody>
                <a:bodyPr wrap="none" anchor="ctr">
                  <a:spAutoFit/>
                </a:bodyPr>
                <a:lstStyle/>
                <a:p>
                  <a:endParaRPr lang="en-US"/>
                </a:p>
              </p:txBody>
            </p:sp>
            <p:sp>
              <p:nvSpPr>
                <p:cNvPr id="11442" name="Line 456"/>
                <p:cNvSpPr>
                  <a:spLocks noChangeShapeType="1"/>
                </p:cNvSpPr>
                <p:nvPr/>
              </p:nvSpPr>
              <p:spPr bwMode="auto">
                <a:xfrm>
                  <a:off x="4835" y="2898"/>
                  <a:ext cx="0" cy="106"/>
                </a:xfrm>
                <a:prstGeom prst="line">
                  <a:avLst/>
                </a:prstGeom>
                <a:noFill/>
                <a:ln w="9525">
                  <a:solidFill>
                    <a:schemeClr val="bg1"/>
                  </a:solidFill>
                  <a:round/>
                  <a:headEnd/>
                  <a:tailEnd/>
                </a:ln>
              </p:spPr>
              <p:txBody>
                <a:bodyPr wrap="none" anchor="ctr">
                  <a:spAutoFit/>
                </a:bodyPr>
                <a:lstStyle/>
                <a:p>
                  <a:endParaRPr lang="en-US"/>
                </a:p>
              </p:txBody>
            </p:sp>
            <p:sp>
              <p:nvSpPr>
                <p:cNvPr id="11443" name="Line 457"/>
                <p:cNvSpPr>
                  <a:spLocks noChangeShapeType="1"/>
                </p:cNvSpPr>
                <p:nvPr/>
              </p:nvSpPr>
              <p:spPr bwMode="auto">
                <a:xfrm>
                  <a:off x="4835" y="3004"/>
                  <a:ext cx="549"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444" name="Line 458"/>
                <p:cNvSpPr>
                  <a:spLocks noChangeShapeType="1"/>
                </p:cNvSpPr>
                <p:nvPr/>
              </p:nvSpPr>
              <p:spPr bwMode="auto">
                <a:xfrm>
                  <a:off x="4940" y="2878"/>
                  <a:ext cx="103" cy="0"/>
                </a:xfrm>
                <a:prstGeom prst="line">
                  <a:avLst/>
                </a:prstGeom>
                <a:noFill/>
                <a:ln w="9525">
                  <a:solidFill>
                    <a:schemeClr val="bg1"/>
                  </a:solidFill>
                  <a:round/>
                  <a:headEnd/>
                  <a:tailEnd/>
                </a:ln>
              </p:spPr>
              <p:txBody>
                <a:bodyPr wrap="none" anchor="ctr">
                  <a:spAutoFit/>
                </a:bodyPr>
                <a:lstStyle/>
                <a:p>
                  <a:endParaRPr lang="en-US"/>
                </a:p>
              </p:txBody>
            </p:sp>
            <p:sp>
              <p:nvSpPr>
                <p:cNvPr id="11445" name="Line 459"/>
                <p:cNvSpPr>
                  <a:spLocks noChangeShapeType="1"/>
                </p:cNvSpPr>
                <p:nvPr/>
              </p:nvSpPr>
              <p:spPr bwMode="auto">
                <a:xfrm>
                  <a:off x="5145" y="2880"/>
                  <a:ext cx="239" cy="0"/>
                </a:xfrm>
                <a:prstGeom prst="line">
                  <a:avLst/>
                </a:prstGeom>
                <a:noFill/>
                <a:ln w="9525">
                  <a:solidFill>
                    <a:schemeClr val="bg1"/>
                  </a:solidFill>
                  <a:round/>
                  <a:headEnd/>
                  <a:tailEnd type="triangle" w="med" len="med"/>
                </a:ln>
              </p:spPr>
              <p:txBody>
                <a:bodyPr wrap="none" anchor="ctr">
                  <a:spAutoFit/>
                </a:bodyPr>
                <a:lstStyle/>
                <a:p>
                  <a:endParaRPr lang="en-US"/>
                </a:p>
              </p:txBody>
            </p:sp>
            <p:sp>
              <p:nvSpPr>
                <p:cNvPr id="11446" name="Line 460"/>
                <p:cNvSpPr>
                  <a:spLocks noChangeShapeType="1"/>
                </p:cNvSpPr>
                <p:nvPr/>
              </p:nvSpPr>
              <p:spPr bwMode="auto">
                <a:xfrm>
                  <a:off x="5282" y="3109"/>
                  <a:ext cx="102"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447" name="Line 461"/>
                <p:cNvSpPr>
                  <a:spLocks noChangeShapeType="1"/>
                </p:cNvSpPr>
                <p:nvPr/>
              </p:nvSpPr>
              <p:spPr bwMode="auto">
                <a:xfrm flipH="1">
                  <a:off x="4462" y="2894"/>
                  <a:ext cx="171" cy="0"/>
                </a:xfrm>
                <a:prstGeom prst="line">
                  <a:avLst/>
                </a:prstGeom>
                <a:noFill/>
                <a:ln w="9525">
                  <a:solidFill>
                    <a:schemeClr val="bg1"/>
                  </a:solidFill>
                  <a:round/>
                  <a:headEnd/>
                  <a:tailEnd/>
                </a:ln>
              </p:spPr>
              <p:txBody>
                <a:bodyPr wrap="none" anchor="ctr">
                  <a:spAutoFit/>
                </a:bodyPr>
                <a:lstStyle/>
                <a:p>
                  <a:endParaRPr lang="en-US"/>
                </a:p>
              </p:txBody>
            </p:sp>
            <p:sp>
              <p:nvSpPr>
                <p:cNvPr id="11448" name="AutoShape 462"/>
                <p:cNvSpPr>
                  <a:spLocks noChangeArrowheads="1"/>
                </p:cNvSpPr>
                <p:nvPr/>
              </p:nvSpPr>
              <p:spPr bwMode="auto">
                <a:xfrm rot="5400000">
                  <a:off x="4461" y="3198"/>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49" name="AutoShape 463"/>
                <p:cNvSpPr>
                  <a:spLocks noChangeArrowheads="1"/>
                </p:cNvSpPr>
                <p:nvPr/>
              </p:nvSpPr>
              <p:spPr bwMode="auto">
                <a:xfrm rot="5400000">
                  <a:off x="4462" y="2812"/>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50" name="AutoShape 464"/>
                <p:cNvSpPr>
                  <a:spLocks noChangeArrowheads="1"/>
                </p:cNvSpPr>
                <p:nvPr/>
              </p:nvSpPr>
              <p:spPr bwMode="auto">
                <a:xfrm rot="5400000">
                  <a:off x="4460" y="287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51" name="Line 465"/>
                <p:cNvSpPr>
                  <a:spLocks noChangeShapeType="1"/>
                </p:cNvSpPr>
                <p:nvPr/>
              </p:nvSpPr>
              <p:spPr bwMode="auto">
                <a:xfrm flipH="1">
                  <a:off x="4462" y="2948"/>
                  <a:ext cx="171" cy="0"/>
                </a:xfrm>
                <a:prstGeom prst="line">
                  <a:avLst/>
                </a:prstGeom>
                <a:noFill/>
                <a:ln w="9525">
                  <a:solidFill>
                    <a:schemeClr val="bg1"/>
                  </a:solidFill>
                  <a:round/>
                  <a:headEnd/>
                  <a:tailEnd/>
                </a:ln>
              </p:spPr>
              <p:txBody>
                <a:bodyPr wrap="none" anchor="ctr">
                  <a:spAutoFit/>
                </a:bodyPr>
                <a:lstStyle/>
                <a:p>
                  <a:endParaRPr lang="en-US"/>
                </a:p>
              </p:txBody>
            </p:sp>
            <p:sp>
              <p:nvSpPr>
                <p:cNvPr id="11452" name="AutoShape 466"/>
                <p:cNvSpPr>
                  <a:spLocks noChangeArrowheads="1"/>
                </p:cNvSpPr>
                <p:nvPr/>
              </p:nvSpPr>
              <p:spPr bwMode="auto">
                <a:xfrm rot="5400000">
                  <a:off x="4460" y="2929"/>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53" name="Line 467"/>
                <p:cNvSpPr>
                  <a:spLocks noChangeShapeType="1"/>
                </p:cNvSpPr>
                <p:nvPr/>
              </p:nvSpPr>
              <p:spPr bwMode="auto">
                <a:xfrm flipH="1">
                  <a:off x="4463" y="2999"/>
                  <a:ext cx="171" cy="0"/>
                </a:xfrm>
                <a:prstGeom prst="line">
                  <a:avLst/>
                </a:prstGeom>
                <a:noFill/>
                <a:ln w="9525">
                  <a:solidFill>
                    <a:schemeClr val="bg1"/>
                  </a:solidFill>
                  <a:round/>
                  <a:headEnd/>
                  <a:tailEnd/>
                </a:ln>
              </p:spPr>
              <p:txBody>
                <a:bodyPr wrap="none" anchor="ctr">
                  <a:spAutoFit/>
                </a:bodyPr>
                <a:lstStyle/>
                <a:p>
                  <a:endParaRPr lang="en-US"/>
                </a:p>
              </p:txBody>
            </p:sp>
            <p:sp>
              <p:nvSpPr>
                <p:cNvPr id="11454" name="AutoShape 468"/>
                <p:cNvSpPr>
                  <a:spLocks noChangeArrowheads="1"/>
                </p:cNvSpPr>
                <p:nvPr/>
              </p:nvSpPr>
              <p:spPr bwMode="auto">
                <a:xfrm rot="5400000">
                  <a:off x="4462" y="298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55" name="Line 469"/>
                <p:cNvSpPr>
                  <a:spLocks noChangeShapeType="1"/>
                </p:cNvSpPr>
                <p:nvPr/>
              </p:nvSpPr>
              <p:spPr bwMode="auto">
                <a:xfrm flipH="1">
                  <a:off x="4462" y="3052"/>
                  <a:ext cx="171" cy="0"/>
                </a:xfrm>
                <a:prstGeom prst="line">
                  <a:avLst/>
                </a:prstGeom>
                <a:noFill/>
                <a:ln w="9525">
                  <a:solidFill>
                    <a:schemeClr val="bg1"/>
                  </a:solidFill>
                  <a:round/>
                  <a:headEnd/>
                  <a:tailEnd/>
                </a:ln>
              </p:spPr>
              <p:txBody>
                <a:bodyPr wrap="none" anchor="ctr">
                  <a:spAutoFit/>
                </a:bodyPr>
                <a:lstStyle/>
                <a:p>
                  <a:endParaRPr lang="en-US"/>
                </a:p>
              </p:txBody>
            </p:sp>
            <p:sp>
              <p:nvSpPr>
                <p:cNvPr id="11456" name="AutoShape 470"/>
                <p:cNvSpPr>
                  <a:spLocks noChangeArrowheads="1"/>
                </p:cNvSpPr>
                <p:nvPr/>
              </p:nvSpPr>
              <p:spPr bwMode="auto">
                <a:xfrm rot="5400000">
                  <a:off x="4460" y="3034"/>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57" name="Line 471"/>
                <p:cNvSpPr>
                  <a:spLocks noChangeShapeType="1"/>
                </p:cNvSpPr>
                <p:nvPr/>
              </p:nvSpPr>
              <p:spPr bwMode="auto">
                <a:xfrm flipH="1">
                  <a:off x="4463" y="3103"/>
                  <a:ext cx="171" cy="0"/>
                </a:xfrm>
                <a:prstGeom prst="line">
                  <a:avLst/>
                </a:prstGeom>
                <a:noFill/>
                <a:ln w="9525">
                  <a:solidFill>
                    <a:schemeClr val="bg1"/>
                  </a:solidFill>
                  <a:round/>
                  <a:headEnd/>
                  <a:tailEnd/>
                </a:ln>
              </p:spPr>
              <p:txBody>
                <a:bodyPr wrap="none" anchor="ctr">
                  <a:spAutoFit/>
                </a:bodyPr>
                <a:lstStyle/>
                <a:p>
                  <a:endParaRPr lang="en-US"/>
                </a:p>
              </p:txBody>
            </p:sp>
            <p:sp>
              <p:nvSpPr>
                <p:cNvPr id="11458" name="AutoShape 472"/>
                <p:cNvSpPr>
                  <a:spLocks noChangeArrowheads="1"/>
                </p:cNvSpPr>
                <p:nvPr/>
              </p:nvSpPr>
              <p:spPr bwMode="auto">
                <a:xfrm rot="5400000">
                  <a:off x="4462" y="308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59" name="Line 473"/>
                <p:cNvSpPr>
                  <a:spLocks noChangeShapeType="1"/>
                </p:cNvSpPr>
                <p:nvPr/>
              </p:nvSpPr>
              <p:spPr bwMode="auto">
                <a:xfrm flipH="1">
                  <a:off x="4463" y="3151"/>
                  <a:ext cx="171" cy="0"/>
                </a:xfrm>
                <a:prstGeom prst="line">
                  <a:avLst/>
                </a:prstGeom>
                <a:noFill/>
                <a:ln w="9525">
                  <a:solidFill>
                    <a:schemeClr val="bg1"/>
                  </a:solidFill>
                  <a:round/>
                  <a:headEnd/>
                  <a:tailEnd/>
                </a:ln>
              </p:spPr>
              <p:txBody>
                <a:bodyPr wrap="none" anchor="ctr">
                  <a:spAutoFit/>
                </a:bodyPr>
                <a:lstStyle/>
                <a:p>
                  <a:endParaRPr lang="en-US"/>
                </a:p>
              </p:txBody>
            </p:sp>
            <p:sp>
              <p:nvSpPr>
                <p:cNvPr id="11460" name="AutoShape 474"/>
                <p:cNvSpPr>
                  <a:spLocks noChangeArrowheads="1"/>
                </p:cNvSpPr>
                <p:nvPr/>
              </p:nvSpPr>
              <p:spPr bwMode="auto">
                <a:xfrm rot="5400000">
                  <a:off x="4462" y="3133"/>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61" name="AutoShape 475"/>
                <p:cNvSpPr>
                  <a:spLocks noChangeAspect="1" noChangeArrowheads="1"/>
                </p:cNvSpPr>
                <p:nvPr/>
              </p:nvSpPr>
              <p:spPr bwMode="auto">
                <a:xfrm rot="5400000">
                  <a:off x="5043" y="3192"/>
                  <a:ext cx="22" cy="21"/>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sp>
              <p:nvSpPr>
                <p:cNvPr id="11462" name="AutoShape 476"/>
                <p:cNvSpPr>
                  <a:spLocks noChangeAspect="1" noChangeArrowheads="1"/>
                </p:cNvSpPr>
                <p:nvPr/>
              </p:nvSpPr>
              <p:spPr bwMode="auto">
                <a:xfrm rot="5400000">
                  <a:off x="5042" y="2916"/>
                  <a:ext cx="23" cy="21"/>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grpSp>
        </p:grpSp>
        <p:sp>
          <p:nvSpPr>
            <p:cNvPr id="11421" name="Text Box 477"/>
            <p:cNvSpPr txBox="1">
              <a:spLocks noChangeArrowheads="1"/>
            </p:cNvSpPr>
            <p:nvPr/>
          </p:nvSpPr>
          <p:spPr bwMode="auto">
            <a:xfrm>
              <a:off x="4195" y="935"/>
              <a:ext cx="399" cy="173"/>
            </a:xfrm>
            <a:prstGeom prst="rect">
              <a:avLst/>
            </a:prstGeom>
            <a:noFill/>
            <a:ln w="9525" algn="ctr">
              <a:noFill/>
              <a:miter lim="800000"/>
              <a:headEnd/>
              <a:tailEnd/>
            </a:ln>
          </p:spPr>
          <p:txBody>
            <a:bodyPr wrap="none">
              <a:spAutoFit/>
            </a:bodyPr>
            <a:lstStyle/>
            <a:p>
              <a:r>
                <a:rPr lang="en-GB" sz="1200">
                  <a:solidFill>
                    <a:schemeClr val="bg1"/>
                  </a:solidFill>
                </a:rPr>
                <a:t>SLICE</a:t>
              </a:r>
              <a:endParaRPr lang="en-US" sz="1200">
                <a:solidFill>
                  <a:schemeClr val="bg1"/>
                </a:solidFill>
              </a:endParaRPr>
            </a:p>
          </p:txBody>
        </p:sp>
        <p:sp>
          <p:nvSpPr>
            <p:cNvPr id="11422" name="Text Box 478"/>
            <p:cNvSpPr txBox="1">
              <a:spLocks noChangeArrowheads="1"/>
            </p:cNvSpPr>
            <p:nvPr/>
          </p:nvSpPr>
          <p:spPr bwMode="auto">
            <a:xfrm>
              <a:off x="4591" y="1268"/>
              <a:ext cx="272" cy="154"/>
            </a:xfrm>
            <a:prstGeom prst="rect">
              <a:avLst/>
            </a:prstGeom>
            <a:noFill/>
            <a:ln w="9525" algn="ctr">
              <a:noFill/>
              <a:miter lim="800000"/>
              <a:headEnd/>
              <a:tailEnd/>
            </a:ln>
          </p:spPr>
          <p:txBody>
            <a:bodyPr wrap="none">
              <a:spAutoFit/>
            </a:bodyPr>
            <a:lstStyle/>
            <a:p>
              <a:r>
                <a:rPr lang="en-GB" sz="1000">
                  <a:solidFill>
                    <a:schemeClr val="bg1"/>
                  </a:solidFill>
                </a:rPr>
                <a:t>LUT</a:t>
              </a:r>
              <a:endParaRPr lang="en-US" sz="1000">
                <a:solidFill>
                  <a:schemeClr val="bg1"/>
                </a:solidFill>
              </a:endParaRPr>
            </a:p>
          </p:txBody>
        </p:sp>
      </p:grpSp>
      <p:grpSp>
        <p:nvGrpSpPr>
          <p:cNvPr id="8" name="Group 645"/>
          <p:cNvGrpSpPr>
            <a:grpSpLocks/>
          </p:cNvGrpSpPr>
          <p:nvPr>
            <p:custDataLst>
              <p:tags r:id="rId3"/>
            </p:custDataLst>
          </p:nvPr>
        </p:nvGrpSpPr>
        <p:grpSpPr bwMode="auto">
          <a:xfrm>
            <a:off x="5292725" y="2420938"/>
            <a:ext cx="2151063" cy="3729037"/>
            <a:chOff x="3334" y="1525"/>
            <a:chExt cx="1355" cy="2349"/>
          </a:xfrm>
        </p:grpSpPr>
        <p:grpSp>
          <p:nvGrpSpPr>
            <p:cNvPr id="9" name="Group 644"/>
            <p:cNvGrpSpPr>
              <a:grpSpLocks/>
            </p:cNvGrpSpPr>
            <p:nvPr/>
          </p:nvGrpSpPr>
          <p:grpSpPr bwMode="auto">
            <a:xfrm>
              <a:off x="3334" y="1525"/>
              <a:ext cx="1355" cy="2349"/>
              <a:chOff x="3334" y="1525"/>
              <a:chExt cx="1355" cy="2349"/>
            </a:xfrm>
          </p:grpSpPr>
          <p:sp>
            <p:nvSpPr>
              <p:cNvPr id="78305" name="Rectangle 481"/>
              <p:cNvSpPr>
                <a:spLocks noChangeArrowheads="1"/>
              </p:cNvSpPr>
              <p:nvPr/>
            </p:nvSpPr>
            <p:spPr bwMode="auto">
              <a:xfrm>
                <a:off x="3334" y="1525"/>
                <a:ext cx="1355" cy="2349"/>
              </a:xfrm>
              <a:prstGeom prst="rect">
                <a:avLst/>
              </a:prstGeom>
              <a:gradFill rotWithShape="1">
                <a:gsLst>
                  <a:gs pos="0">
                    <a:schemeClr val="tx2"/>
                  </a:gs>
                  <a:gs pos="50000">
                    <a:schemeClr val="tx2">
                      <a:gamma/>
                      <a:tint val="63922"/>
                      <a:invGamma/>
                    </a:schemeClr>
                  </a:gs>
                  <a:gs pos="100000">
                    <a:schemeClr val="tx2"/>
                  </a:gs>
                </a:gsLst>
                <a:lin ang="2700000" scaled="1"/>
              </a:gradFill>
              <a:ln w="9525" algn="ctr">
                <a:solidFill>
                  <a:schemeClr val="bg1"/>
                </a:solidFill>
                <a:miter lim="800000"/>
                <a:headEnd/>
                <a:tailEnd/>
              </a:ln>
              <a:effectLst/>
            </p:spPr>
            <p:txBody>
              <a:bodyPr anchor="ctr">
                <a:spAutoFit/>
              </a:bodyPr>
              <a:lstStyle/>
              <a:p>
                <a:pPr>
                  <a:defRPr/>
                </a:pPr>
                <a:endParaRPr lang="en-US" dirty="0"/>
              </a:p>
            </p:txBody>
          </p:sp>
          <p:grpSp>
            <p:nvGrpSpPr>
              <p:cNvPr id="10" name="Group 643"/>
              <p:cNvGrpSpPr>
                <a:grpSpLocks/>
              </p:cNvGrpSpPr>
              <p:nvPr/>
            </p:nvGrpSpPr>
            <p:grpSpPr bwMode="auto">
              <a:xfrm>
                <a:off x="3600" y="1703"/>
                <a:ext cx="923" cy="456"/>
                <a:chOff x="3600" y="1703"/>
                <a:chExt cx="923" cy="456"/>
              </a:xfrm>
            </p:grpSpPr>
            <p:sp>
              <p:nvSpPr>
                <p:cNvPr id="78307" name="Rectangle 483"/>
                <p:cNvSpPr>
                  <a:spLocks noChangeArrowheads="1"/>
                </p:cNvSpPr>
                <p:nvPr/>
              </p:nvSpPr>
              <p:spPr bwMode="auto">
                <a:xfrm rot="5400000" flipH="1">
                  <a:off x="3700" y="1845"/>
                  <a:ext cx="316" cy="171"/>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308" name="Rectangle 484"/>
                <p:cNvSpPr>
                  <a:spLocks noChangeArrowheads="1"/>
                </p:cNvSpPr>
                <p:nvPr/>
              </p:nvSpPr>
              <p:spPr bwMode="auto">
                <a:xfrm>
                  <a:off x="4182" y="1757"/>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309" name="Rectangle 485"/>
                <p:cNvSpPr>
                  <a:spLocks noChangeArrowheads="1"/>
                </p:cNvSpPr>
                <p:nvPr/>
              </p:nvSpPr>
              <p:spPr bwMode="auto">
                <a:xfrm>
                  <a:off x="4182" y="2035"/>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11388" name="AutoShape 486"/>
                <p:cNvSpPr>
                  <a:spLocks noChangeArrowheads="1"/>
                </p:cNvSpPr>
                <p:nvPr/>
              </p:nvSpPr>
              <p:spPr bwMode="auto">
                <a:xfrm rot="16200000" flipH="1">
                  <a:off x="3975" y="1773"/>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389" name="AutoShape 487"/>
                <p:cNvSpPr>
                  <a:spLocks noChangeArrowheads="1"/>
                </p:cNvSpPr>
                <p:nvPr/>
              </p:nvSpPr>
              <p:spPr bwMode="auto">
                <a:xfrm rot="16200000" flipH="1">
                  <a:off x="3975" y="2053"/>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390" name="AutoShape 488"/>
                <p:cNvSpPr>
                  <a:spLocks noChangeArrowheads="1"/>
                </p:cNvSpPr>
                <p:nvPr/>
              </p:nvSpPr>
              <p:spPr bwMode="auto">
                <a:xfrm rot="16200000" flipH="1">
                  <a:off x="4316" y="2001"/>
                  <a:ext cx="176" cy="34"/>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447 h 21600"/>
                    <a:gd name="T14" fmla="*/ 17059 w 21600"/>
                    <a:gd name="T15" fmla="*/ 17153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391" name="Line 489"/>
                <p:cNvSpPr>
                  <a:spLocks noChangeShapeType="1"/>
                </p:cNvSpPr>
                <p:nvPr/>
              </p:nvSpPr>
              <p:spPr bwMode="auto">
                <a:xfrm flipH="1">
                  <a:off x="3602" y="2124"/>
                  <a:ext cx="443" cy="0"/>
                </a:xfrm>
                <a:prstGeom prst="line">
                  <a:avLst/>
                </a:prstGeom>
                <a:noFill/>
                <a:ln w="9525">
                  <a:solidFill>
                    <a:schemeClr val="bg1"/>
                  </a:solidFill>
                  <a:round/>
                  <a:headEnd/>
                  <a:tailEnd/>
                </a:ln>
              </p:spPr>
              <p:txBody>
                <a:bodyPr wrap="none" anchor="ctr">
                  <a:spAutoFit/>
                </a:bodyPr>
                <a:lstStyle/>
                <a:p>
                  <a:endParaRPr lang="en-US"/>
                </a:p>
              </p:txBody>
            </p:sp>
            <p:sp>
              <p:nvSpPr>
                <p:cNvPr id="11392" name="Line 490"/>
                <p:cNvSpPr>
                  <a:spLocks noChangeShapeType="1"/>
                </p:cNvSpPr>
                <p:nvPr/>
              </p:nvSpPr>
              <p:spPr bwMode="auto">
                <a:xfrm flipH="1">
                  <a:off x="3943" y="2035"/>
                  <a:ext cx="102" cy="0"/>
                </a:xfrm>
                <a:prstGeom prst="line">
                  <a:avLst/>
                </a:prstGeom>
                <a:noFill/>
                <a:ln w="9525">
                  <a:solidFill>
                    <a:schemeClr val="bg1"/>
                  </a:solidFill>
                  <a:round/>
                  <a:headEnd/>
                  <a:tailEnd/>
                </a:ln>
              </p:spPr>
              <p:txBody>
                <a:bodyPr wrap="none" anchor="ctr">
                  <a:spAutoFit/>
                </a:bodyPr>
                <a:lstStyle/>
                <a:p>
                  <a:endParaRPr lang="en-US"/>
                </a:p>
              </p:txBody>
            </p:sp>
            <p:sp>
              <p:nvSpPr>
                <p:cNvPr id="11393" name="Line 491"/>
                <p:cNvSpPr>
                  <a:spLocks noChangeShapeType="1"/>
                </p:cNvSpPr>
                <p:nvPr/>
              </p:nvSpPr>
              <p:spPr bwMode="auto">
                <a:xfrm flipV="1">
                  <a:off x="3977" y="1965"/>
                  <a:ext cx="0" cy="70"/>
                </a:xfrm>
                <a:prstGeom prst="line">
                  <a:avLst/>
                </a:prstGeom>
                <a:noFill/>
                <a:ln w="9525">
                  <a:solidFill>
                    <a:schemeClr val="bg1"/>
                  </a:solidFill>
                  <a:round/>
                  <a:headEnd/>
                  <a:tailEnd/>
                </a:ln>
              </p:spPr>
              <p:txBody>
                <a:bodyPr wrap="none" anchor="ctr">
                  <a:spAutoFit/>
                </a:bodyPr>
                <a:lstStyle/>
                <a:p>
                  <a:endParaRPr lang="en-US"/>
                </a:p>
              </p:txBody>
            </p:sp>
            <p:sp>
              <p:nvSpPr>
                <p:cNvPr id="11394" name="Line 492"/>
                <p:cNvSpPr>
                  <a:spLocks noChangeShapeType="1"/>
                </p:cNvSpPr>
                <p:nvPr/>
              </p:nvSpPr>
              <p:spPr bwMode="auto">
                <a:xfrm>
                  <a:off x="3977" y="1962"/>
                  <a:ext cx="410" cy="0"/>
                </a:xfrm>
                <a:prstGeom prst="line">
                  <a:avLst/>
                </a:prstGeom>
                <a:noFill/>
                <a:ln w="9525">
                  <a:solidFill>
                    <a:schemeClr val="bg1"/>
                  </a:solidFill>
                  <a:round/>
                  <a:headEnd/>
                  <a:tailEnd/>
                </a:ln>
              </p:spPr>
              <p:txBody>
                <a:bodyPr wrap="none" anchor="ctr">
                  <a:spAutoFit/>
                </a:bodyPr>
                <a:lstStyle/>
                <a:p>
                  <a:endParaRPr lang="en-US"/>
                </a:p>
              </p:txBody>
            </p:sp>
            <p:sp>
              <p:nvSpPr>
                <p:cNvPr id="11395" name="Line 493"/>
                <p:cNvSpPr>
                  <a:spLocks noChangeShapeType="1"/>
                </p:cNvSpPr>
                <p:nvPr/>
              </p:nvSpPr>
              <p:spPr bwMode="auto">
                <a:xfrm>
                  <a:off x="4080" y="2070"/>
                  <a:ext cx="102" cy="0"/>
                </a:xfrm>
                <a:prstGeom prst="line">
                  <a:avLst/>
                </a:prstGeom>
                <a:noFill/>
                <a:ln w="9525">
                  <a:solidFill>
                    <a:schemeClr val="bg1"/>
                  </a:solidFill>
                  <a:round/>
                  <a:headEnd/>
                  <a:tailEnd/>
                </a:ln>
              </p:spPr>
              <p:txBody>
                <a:bodyPr wrap="none" anchor="ctr">
                  <a:spAutoFit/>
                </a:bodyPr>
                <a:lstStyle/>
                <a:p>
                  <a:endParaRPr lang="en-US"/>
                </a:p>
              </p:txBody>
            </p:sp>
            <p:sp>
              <p:nvSpPr>
                <p:cNvPr id="11396" name="Line 494"/>
                <p:cNvSpPr>
                  <a:spLocks noChangeShapeType="1"/>
                </p:cNvSpPr>
                <p:nvPr/>
              </p:nvSpPr>
              <p:spPr bwMode="auto">
                <a:xfrm>
                  <a:off x="4284" y="2070"/>
                  <a:ext cx="103" cy="0"/>
                </a:xfrm>
                <a:prstGeom prst="line">
                  <a:avLst/>
                </a:prstGeom>
                <a:noFill/>
                <a:ln w="9525">
                  <a:solidFill>
                    <a:schemeClr val="bg1"/>
                  </a:solidFill>
                  <a:round/>
                  <a:headEnd/>
                  <a:tailEnd/>
                </a:ln>
              </p:spPr>
              <p:txBody>
                <a:bodyPr wrap="none" anchor="ctr">
                  <a:spAutoFit/>
                </a:bodyPr>
                <a:lstStyle/>
                <a:p>
                  <a:endParaRPr lang="en-US"/>
                </a:p>
              </p:txBody>
            </p:sp>
            <p:sp>
              <p:nvSpPr>
                <p:cNvPr id="11397" name="Line 495"/>
                <p:cNvSpPr>
                  <a:spLocks noChangeShapeType="1"/>
                </p:cNvSpPr>
                <p:nvPr/>
              </p:nvSpPr>
              <p:spPr bwMode="auto">
                <a:xfrm flipH="1">
                  <a:off x="3602" y="1738"/>
                  <a:ext cx="443" cy="0"/>
                </a:xfrm>
                <a:prstGeom prst="line">
                  <a:avLst/>
                </a:prstGeom>
                <a:noFill/>
                <a:ln w="9525">
                  <a:solidFill>
                    <a:schemeClr val="bg1"/>
                  </a:solidFill>
                  <a:round/>
                  <a:headEnd/>
                  <a:tailEnd/>
                </a:ln>
              </p:spPr>
              <p:txBody>
                <a:bodyPr wrap="none" anchor="ctr">
                  <a:spAutoFit/>
                </a:bodyPr>
                <a:lstStyle/>
                <a:p>
                  <a:endParaRPr lang="en-US"/>
                </a:p>
              </p:txBody>
            </p:sp>
            <p:sp>
              <p:nvSpPr>
                <p:cNvPr id="11398" name="Line 496"/>
                <p:cNvSpPr>
                  <a:spLocks noChangeShapeType="1"/>
                </p:cNvSpPr>
                <p:nvPr/>
              </p:nvSpPr>
              <p:spPr bwMode="auto">
                <a:xfrm>
                  <a:off x="3943" y="1808"/>
                  <a:ext cx="102" cy="0"/>
                </a:xfrm>
                <a:prstGeom prst="line">
                  <a:avLst/>
                </a:prstGeom>
                <a:noFill/>
                <a:ln w="9525">
                  <a:solidFill>
                    <a:schemeClr val="bg1"/>
                  </a:solidFill>
                  <a:round/>
                  <a:headEnd/>
                  <a:tailEnd/>
                </a:ln>
              </p:spPr>
              <p:txBody>
                <a:bodyPr wrap="none" anchor="ctr">
                  <a:spAutoFit/>
                </a:bodyPr>
                <a:lstStyle/>
                <a:p>
                  <a:endParaRPr lang="en-US"/>
                </a:p>
              </p:txBody>
            </p:sp>
            <p:sp>
              <p:nvSpPr>
                <p:cNvPr id="11399" name="Line 497"/>
                <p:cNvSpPr>
                  <a:spLocks noChangeShapeType="1"/>
                </p:cNvSpPr>
                <p:nvPr/>
              </p:nvSpPr>
              <p:spPr bwMode="auto">
                <a:xfrm>
                  <a:off x="3974" y="1808"/>
                  <a:ext cx="0" cy="106"/>
                </a:xfrm>
                <a:prstGeom prst="line">
                  <a:avLst/>
                </a:prstGeom>
                <a:noFill/>
                <a:ln w="9525">
                  <a:solidFill>
                    <a:schemeClr val="bg1"/>
                  </a:solidFill>
                  <a:round/>
                  <a:headEnd/>
                  <a:tailEnd/>
                </a:ln>
              </p:spPr>
              <p:txBody>
                <a:bodyPr wrap="none" anchor="ctr">
                  <a:spAutoFit/>
                </a:bodyPr>
                <a:lstStyle/>
                <a:p>
                  <a:endParaRPr lang="en-US"/>
                </a:p>
              </p:txBody>
            </p:sp>
            <p:sp>
              <p:nvSpPr>
                <p:cNvPr id="11400" name="Line 498"/>
                <p:cNvSpPr>
                  <a:spLocks noChangeShapeType="1"/>
                </p:cNvSpPr>
                <p:nvPr/>
              </p:nvSpPr>
              <p:spPr bwMode="auto">
                <a:xfrm>
                  <a:off x="3974" y="1914"/>
                  <a:ext cx="549"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401" name="Line 499"/>
                <p:cNvSpPr>
                  <a:spLocks noChangeShapeType="1"/>
                </p:cNvSpPr>
                <p:nvPr/>
              </p:nvSpPr>
              <p:spPr bwMode="auto">
                <a:xfrm>
                  <a:off x="4080" y="1788"/>
                  <a:ext cx="102" cy="0"/>
                </a:xfrm>
                <a:prstGeom prst="line">
                  <a:avLst/>
                </a:prstGeom>
                <a:noFill/>
                <a:ln w="9525">
                  <a:solidFill>
                    <a:schemeClr val="bg1"/>
                  </a:solidFill>
                  <a:round/>
                  <a:headEnd/>
                  <a:tailEnd/>
                </a:ln>
              </p:spPr>
              <p:txBody>
                <a:bodyPr wrap="none" anchor="ctr">
                  <a:spAutoFit/>
                </a:bodyPr>
                <a:lstStyle/>
                <a:p>
                  <a:endParaRPr lang="en-US"/>
                </a:p>
              </p:txBody>
            </p:sp>
            <p:sp>
              <p:nvSpPr>
                <p:cNvPr id="11402" name="Line 500"/>
                <p:cNvSpPr>
                  <a:spLocks noChangeShapeType="1"/>
                </p:cNvSpPr>
                <p:nvPr/>
              </p:nvSpPr>
              <p:spPr bwMode="auto">
                <a:xfrm>
                  <a:off x="4284" y="1790"/>
                  <a:ext cx="239" cy="0"/>
                </a:xfrm>
                <a:prstGeom prst="line">
                  <a:avLst/>
                </a:prstGeom>
                <a:noFill/>
                <a:ln w="9525">
                  <a:solidFill>
                    <a:schemeClr val="bg1"/>
                  </a:solidFill>
                  <a:round/>
                  <a:headEnd/>
                  <a:tailEnd type="triangle" w="med" len="med"/>
                </a:ln>
              </p:spPr>
              <p:txBody>
                <a:bodyPr wrap="none" anchor="ctr">
                  <a:spAutoFit/>
                </a:bodyPr>
                <a:lstStyle/>
                <a:p>
                  <a:endParaRPr lang="en-US"/>
                </a:p>
              </p:txBody>
            </p:sp>
            <p:sp>
              <p:nvSpPr>
                <p:cNvPr id="11403" name="Line 501"/>
                <p:cNvSpPr>
                  <a:spLocks noChangeShapeType="1"/>
                </p:cNvSpPr>
                <p:nvPr/>
              </p:nvSpPr>
              <p:spPr bwMode="auto">
                <a:xfrm>
                  <a:off x="4421" y="2019"/>
                  <a:ext cx="102"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404" name="Line 502"/>
                <p:cNvSpPr>
                  <a:spLocks noChangeShapeType="1"/>
                </p:cNvSpPr>
                <p:nvPr/>
              </p:nvSpPr>
              <p:spPr bwMode="auto">
                <a:xfrm flipH="1">
                  <a:off x="3602" y="1804"/>
                  <a:ext cx="170" cy="0"/>
                </a:xfrm>
                <a:prstGeom prst="line">
                  <a:avLst/>
                </a:prstGeom>
                <a:noFill/>
                <a:ln w="9525">
                  <a:solidFill>
                    <a:schemeClr val="bg1"/>
                  </a:solidFill>
                  <a:round/>
                  <a:headEnd/>
                  <a:tailEnd/>
                </a:ln>
              </p:spPr>
              <p:txBody>
                <a:bodyPr wrap="none" anchor="ctr">
                  <a:spAutoFit/>
                </a:bodyPr>
                <a:lstStyle/>
                <a:p>
                  <a:endParaRPr lang="en-US"/>
                </a:p>
              </p:txBody>
            </p:sp>
            <p:sp>
              <p:nvSpPr>
                <p:cNvPr id="11405" name="AutoShape 503"/>
                <p:cNvSpPr>
                  <a:spLocks noChangeArrowheads="1"/>
                </p:cNvSpPr>
                <p:nvPr/>
              </p:nvSpPr>
              <p:spPr bwMode="auto">
                <a:xfrm rot="5400000">
                  <a:off x="3601" y="2108"/>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06" name="AutoShape 504"/>
                <p:cNvSpPr>
                  <a:spLocks noChangeArrowheads="1"/>
                </p:cNvSpPr>
                <p:nvPr/>
              </p:nvSpPr>
              <p:spPr bwMode="auto">
                <a:xfrm rot="5400000">
                  <a:off x="3602" y="1722"/>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07" name="AutoShape 505"/>
                <p:cNvSpPr>
                  <a:spLocks noChangeArrowheads="1"/>
                </p:cNvSpPr>
                <p:nvPr/>
              </p:nvSpPr>
              <p:spPr bwMode="auto">
                <a:xfrm rot="5400000">
                  <a:off x="3600" y="178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08" name="Line 506"/>
                <p:cNvSpPr>
                  <a:spLocks noChangeShapeType="1"/>
                </p:cNvSpPr>
                <p:nvPr/>
              </p:nvSpPr>
              <p:spPr bwMode="auto">
                <a:xfrm flipH="1">
                  <a:off x="3602" y="1858"/>
                  <a:ext cx="170" cy="0"/>
                </a:xfrm>
                <a:prstGeom prst="line">
                  <a:avLst/>
                </a:prstGeom>
                <a:noFill/>
                <a:ln w="9525">
                  <a:solidFill>
                    <a:schemeClr val="bg1"/>
                  </a:solidFill>
                  <a:round/>
                  <a:headEnd/>
                  <a:tailEnd/>
                </a:ln>
              </p:spPr>
              <p:txBody>
                <a:bodyPr wrap="none" anchor="ctr">
                  <a:spAutoFit/>
                </a:bodyPr>
                <a:lstStyle/>
                <a:p>
                  <a:endParaRPr lang="en-US"/>
                </a:p>
              </p:txBody>
            </p:sp>
            <p:sp>
              <p:nvSpPr>
                <p:cNvPr id="11409" name="AutoShape 507"/>
                <p:cNvSpPr>
                  <a:spLocks noChangeArrowheads="1"/>
                </p:cNvSpPr>
                <p:nvPr/>
              </p:nvSpPr>
              <p:spPr bwMode="auto">
                <a:xfrm rot="5400000">
                  <a:off x="3600" y="1839"/>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10" name="Line 508"/>
                <p:cNvSpPr>
                  <a:spLocks noChangeShapeType="1"/>
                </p:cNvSpPr>
                <p:nvPr/>
              </p:nvSpPr>
              <p:spPr bwMode="auto">
                <a:xfrm flipH="1">
                  <a:off x="3603" y="1909"/>
                  <a:ext cx="171" cy="0"/>
                </a:xfrm>
                <a:prstGeom prst="line">
                  <a:avLst/>
                </a:prstGeom>
                <a:noFill/>
                <a:ln w="9525">
                  <a:solidFill>
                    <a:schemeClr val="bg1"/>
                  </a:solidFill>
                  <a:round/>
                  <a:headEnd/>
                  <a:tailEnd/>
                </a:ln>
              </p:spPr>
              <p:txBody>
                <a:bodyPr wrap="none" anchor="ctr">
                  <a:spAutoFit/>
                </a:bodyPr>
                <a:lstStyle/>
                <a:p>
                  <a:endParaRPr lang="en-US"/>
                </a:p>
              </p:txBody>
            </p:sp>
            <p:sp>
              <p:nvSpPr>
                <p:cNvPr id="11411" name="AutoShape 509"/>
                <p:cNvSpPr>
                  <a:spLocks noChangeArrowheads="1"/>
                </p:cNvSpPr>
                <p:nvPr/>
              </p:nvSpPr>
              <p:spPr bwMode="auto">
                <a:xfrm rot="5400000">
                  <a:off x="3602" y="189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12" name="Line 510"/>
                <p:cNvSpPr>
                  <a:spLocks noChangeShapeType="1"/>
                </p:cNvSpPr>
                <p:nvPr/>
              </p:nvSpPr>
              <p:spPr bwMode="auto">
                <a:xfrm flipH="1">
                  <a:off x="3602" y="1962"/>
                  <a:ext cx="170" cy="0"/>
                </a:xfrm>
                <a:prstGeom prst="line">
                  <a:avLst/>
                </a:prstGeom>
                <a:noFill/>
                <a:ln w="9525">
                  <a:solidFill>
                    <a:schemeClr val="bg1"/>
                  </a:solidFill>
                  <a:round/>
                  <a:headEnd/>
                  <a:tailEnd/>
                </a:ln>
              </p:spPr>
              <p:txBody>
                <a:bodyPr wrap="none" anchor="ctr">
                  <a:spAutoFit/>
                </a:bodyPr>
                <a:lstStyle/>
                <a:p>
                  <a:endParaRPr lang="en-US"/>
                </a:p>
              </p:txBody>
            </p:sp>
            <p:sp>
              <p:nvSpPr>
                <p:cNvPr id="11413" name="AutoShape 511"/>
                <p:cNvSpPr>
                  <a:spLocks noChangeArrowheads="1"/>
                </p:cNvSpPr>
                <p:nvPr/>
              </p:nvSpPr>
              <p:spPr bwMode="auto">
                <a:xfrm rot="5400000">
                  <a:off x="3600" y="1944"/>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14" name="Line 512"/>
                <p:cNvSpPr>
                  <a:spLocks noChangeShapeType="1"/>
                </p:cNvSpPr>
                <p:nvPr/>
              </p:nvSpPr>
              <p:spPr bwMode="auto">
                <a:xfrm flipH="1">
                  <a:off x="3603" y="2013"/>
                  <a:ext cx="171" cy="0"/>
                </a:xfrm>
                <a:prstGeom prst="line">
                  <a:avLst/>
                </a:prstGeom>
                <a:noFill/>
                <a:ln w="9525">
                  <a:solidFill>
                    <a:schemeClr val="bg1"/>
                  </a:solidFill>
                  <a:round/>
                  <a:headEnd/>
                  <a:tailEnd/>
                </a:ln>
              </p:spPr>
              <p:txBody>
                <a:bodyPr wrap="none" anchor="ctr">
                  <a:spAutoFit/>
                </a:bodyPr>
                <a:lstStyle/>
                <a:p>
                  <a:endParaRPr lang="en-US"/>
                </a:p>
              </p:txBody>
            </p:sp>
            <p:sp>
              <p:nvSpPr>
                <p:cNvPr id="11415" name="AutoShape 513"/>
                <p:cNvSpPr>
                  <a:spLocks noChangeArrowheads="1"/>
                </p:cNvSpPr>
                <p:nvPr/>
              </p:nvSpPr>
              <p:spPr bwMode="auto">
                <a:xfrm rot="5400000">
                  <a:off x="3602" y="199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16" name="Line 514"/>
                <p:cNvSpPr>
                  <a:spLocks noChangeShapeType="1"/>
                </p:cNvSpPr>
                <p:nvPr/>
              </p:nvSpPr>
              <p:spPr bwMode="auto">
                <a:xfrm flipH="1">
                  <a:off x="3603" y="2061"/>
                  <a:ext cx="171" cy="0"/>
                </a:xfrm>
                <a:prstGeom prst="line">
                  <a:avLst/>
                </a:prstGeom>
                <a:noFill/>
                <a:ln w="9525">
                  <a:solidFill>
                    <a:schemeClr val="bg1"/>
                  </a:solidFill>
                  <a:round/>
                  <a:headEnd/>
                  <a:tailEnd/>
                </a:ln>
              </p:spPr>
              <p:txBody>
                <a:bodyPr wrap="none" anchor="ctr">
                  <a:spAutoFit/>
                </a:bodyPr>
                <a:lstStyle/>
                <a:p>
                  <a:endParaRPr lang="en-US"/>
                </a:p>
              </p:txBody>
            </p:sp>
            <p:sp>
              <p:nvSpPr>
                <p:cNvPr id="11417" name="AutoShape 515"/>
                <p:cNvSpPr>
                  <a:spLocks noChangeArrowheads="1"/>
                </p:cNvSpPr>
                <p:nvPr/>
              </p:nvSpPr>
              <p:spPr bwMode="auto">
                <a:xfrm rot="5400000">
                  <a:off x="3602" y="2043"/>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418" name="AutoShape 516"/>
                <p:cNvSpPr>
                  <a:spLocks noChangeAspect="1" noChangeArrowheads="1"/>
                </p:cNvSpPr>
                <p:nvPr/>
              </p:nvSpPr>
              <p:spPr bwMode="auto">
                <a:xfrm rot="5400000">
                  <a:off x="4182" y="2102"/>
                  <a:ext cx="22" cy="22"/>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sp>
              <p:nvSpPr>
                <p:cNvPr id="11419" name="AutoShape 517"/>
                <p:cNvSpPr>
                  <a:spLocks noChangeAspect="1" noChangeArrowheads="1"/>
                </p:cNvSpPr>
                <p:nvPr/>
              </p:nvSpPr>
              <p:spPr bwMode="auto">
                <a:xfrm rot="5400000">
                  <a:off x="4181" y="1826"/>
                  <a:ext cx="23" cy="22"/>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grpSp>
          <p:grpSp>
            <p:nvGrpSpPr>
              <p:cNvPr id="11" name="Group 642"/>
              <p:cNvGrpSpPr>
                <a:grpSpLocks/>
              </p:cNvGrpSpPr>
              <p:nvPr/>
            </p:nvGrpSpPr>
            <p:grpSpPr bwMode="auto">
              <a:xfrm>
                <a:off x="3600" y="2265"/>
                <a:ext cx="923" cy="456"/>
                <a:chOff x="3600" y="2265"/>
                <a:chExt cx="923" cy="456"/>
              </a:xfrm>
            </p:grpSpPr>
            <p:sp>
              <p:nvSpPr>
                <p:cNvPr id="78343" name="Rectangle 519"/>
                <p:cNvSpPr>
                  <a:spLocks noChangeArrowheads="1"/>
                </p:cNvSpPr>
                <p:nvPr/>
              </p:nvSpPr>
              <p:spPr bwMode="auto">
                <a:xfrm rot="5400000" flipH="1">
                  <a:off x="3700" y="2407"/>
                  <a:ext cx="316" cy="171"/>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344" name="Rectangle 520"/>
                <p:cNvSpPr>
                  <a:spLocks noChangeArrowheads="1"/>
                </p:cNvSpPr>
                <p:nvPr/>
              </p:nvSpPr>
              <p:spPr bwMode="auto">
                <a:xfrm>
                  <a:off x="4182" y="2319"/>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345" name="Rectangle 521"/>
                <p:cNvSpPr>
                  <a:spLocks noChangeArrowheads="1"/>
                </p:cNvSpPr>
                <p:nvPr/>
              </p:nvSpPr>
              <p:spPr bwMode="auto">
                <a:xfrm>
                  <a:off x="4182" y="2597"/>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11353" name="AutoShape 522"/>
                <p:cNvSpPr>
                  <a:spLocks noChangeArrowheads="1"/>
                </p:cNvSpPr>
                <p:nvPr/>
              </p:nvSpPr>
              <p:spPr bwMode="auto">
                <a:xfrm rot="16200000" flipH="1">
                  <a:off x="3975" y="2335"/>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354" name="AutoShape 523"/>
                <p:cNvSpPr>
                  <a:spLocks noChangeArrowheads="1"/>
                </p:cNvSpPr>
                <p:nvPr/>
              </p:nvSpPr>
              <p:spPr bwMode="auto">
                <a:xfrm rot="16200000" flipH="1">
                  <a:off x="3975" y="2615"/>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355" name="AutoShape 524"/>
                <p:cNvSpPr>
                  <a:spLocks noChangeArrowheads="1"/>
                </p:cNvSpPr>
                <p:nvPr/>
              </p:nvSpPr>
              <p:spPr bwMode="auto">
                <a:xfrm rot="16200000" flipH="1">
                  <a:off x="4316" y="2563"/>
                  <a:ext cx="176" cy="34"/>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447 h 21600"/>
                    <a:gd name="T14" fmla="*/ 17059 w 21600"/>
                    <a:gd name="T15" fmla="*/ 17153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356" name="Line 525"/>
                <p:cNvSpPr>
                  <a:spLocks noChangeShapeType="1"/>
                </p:cNvSpPr>
                <p:nvPr/>
              </p:nvSpPr>
              <p:spPr bwMode="auto">
                <a:xfrm flipH="1">
                  <a:off x="3602" y="2686"/>
                  <a:ext cx="443" cy="0"/>
                </a:xfrm>
                <a:prstGeom prst="line">
                  <a:avLst/>
                </a:prstGeom>
                <a:noFill/>
                <a:ln w="9525">
                  <a:solidFill>
                    <a:schemeClr val="bg1"/>
                  </a:solidFill>
                  <a:round/>
                  <a:headEnd/>
                  <a:tailEnd/>
                </a:ln>
              </p:spPr>
              <p:txBody>
                <a:bodyPr wrap="none" anchor="ctr">
                  <a:spAutoFit/>
                </a:bodyPr>
                <a:lstStyle/>
                <a:p>
                  <a:endParaRPr lang="en-US"/>
                </a:p>
              </p:txBody>
            </p:sp>
            <p:sp>
              <p:nvSpPr>
                <p:cNvPr id="11357" name="Line 526"/>
                <p:cNvSpPr>
                  <a:spLocks noChangeShapeType="1"/>
                </p:cNvSpPr>
                <p:nvPr/>
              </p:nvSpPr>
              <p:spPr bwMode="auto">
                <a:xfrm flipH="1">
                  <a:off x="3943" y="2597"/>
                  <a:ext cx="102" cy="0"/>
                </a:xfrm>
                <a:prstGeom prst="line">
                  <a:avLst/>
                </a:prstGeom>
                <a:noFill/>
                <a:ln w="9525">
                  <a:solidFill>
                    <a:schemeClr val="bg1"/>
                  </a:solidFill>
                  <a:round/>
                  <a:headEnd/>
                  <a:tailEnd/>
                </a:ln>
              </p:spPr>
              <p:txBody>
                <a:bodyPr wrap="none" anchor="ctr">
                  <a:spAutoFit/>
                </a:bodyPr>
                <a:lstStyle/>
                <a:p>
                  <a:endParaRPr lang="en-US"/>
                </a:p>
              </p:txBody>
            </p:sp>
            <p:sp>
              <p:nvSpPr>
                <p:cNvPr id="11358" name="Line 527"/>
                <p:cNvSpPr>
                  <a:spLocks noChangeShapeType="1"/>
                </p:cNvSpPr>
                <p:nvPr/>
              </p:nvSpPr>
              <p:spPr bwMode="auto">
                <a:xfrm flipV="1">
                  <a:off x="3977" y="2527"/>
                  <a:ext cx="0" cy="70"/>
                </a:xfrm>
                <a:prstGeom prst="line">
                  <a:avLst/>
                </a:prstGeom>
                <a:noFill/>
                <a:ln w="9525">
                  <a:solidFill>
                    <a:schemeClr val="bg1"/>
                  </a:solidFill>
                  <a:round/>
                  <a:headEnd/>
                  <a:tailEnd/>
                </a:ln>
              </p:spPr>
              <p:txBody>
                <a:bodyPr wrap="none" anchor="ctr">
                  <a:spAutoFit/>
                </a:bodyPr>
                <a:lstStyle/>
                <a:p>
                  <a:endParaRPr lang="en-US"/>
                </a:p>
              </p:txBody>
            </p:sp>
            <p:sp>
              <p:nvSpPr>
                <p:cNvPr id="11359" name="Line 528"/>
                <p:cNvSpPr>
                  <a:spLocks noChangeShapeType="1"/>
                </p:cNvSpPr>
                <p:nvPr/>
              </p:nvSpPr>
              <p:spPr bwMode="auto">
                <a:xfrm>
                  <a:off x="3977" y="2524"/>
                  <a:ext cx="410" cy="0"/>
                </a:xfrm>
                <a:prstGeom prst="line">
                  <a:avLst/>
                </a:prstGeom>
                <a:noFill/>
                <a:ln w="9525">
                  <a:solidFill>
                    <a:schemeClr val="bg1"/>
                  </a:solidFill>
                  <a:round/>
                  <a:headEnd/>
                  <a:tailEnd/>
                </a:ln>
              </p:spPr>
              <p:txBody>
                <a:bodyPr wrap="none" anchor="ctr">
                  <a:spAutoFit/>
                </a:bodyPr>
                <a:lstStyle/>
                <a:p>
                  <a:endParaRPr lang="en-US"/>
                </a:p>
              </p:txBody>
            </p:sp>
            <p:sp>
              <p:nvSpPr>
                <p:cNvPr id="11360" name="Line 529"/>
                <p:cNvSpPr>
                  <a:spLocks noChangeShapeType="1"/>
                </p:cNvSpPr>
                <p:nvPr/>
              </p:nvSpPr>
              <p:spPr bwMode="auto">
                <a:xfrm>
                  <a:off x="4080" y="2632"/>
                  <a:ext cx="102" cy="0"/>
                </a:xfrm>
                <a:prstGeom prst="line">
                  <a:avLst/>
                </a:prstGeom>
                <a:noFill/>
                <a:ln w="9525">
                  <a:solidFill>
                    <a:schemeClr val="bg1"/>
                  </a:solidFill>
                  <a:round/>
                  <a:headEnd/>
                  <a:tailEnd/>
                </a:ln>
              </p:spPr>
              <p:txBody>
                <a:bodyPr wrap="none" anchor="ctr">
                  <a:spAutoFit/>
                </a:bodyPr>
                <a:lstStyle/>
                <a:p>
                  <a:endParaRPr lang="en-US"/>
                </a:p>
              </p:txBody>
            </p:sp>
            <p:sp>
              <p:nvSpPr>
                <p:cNvPr id="11361" name="Line 530"/>
                <p:cNvSpPr>
                  <a:spLocks noChangeShapeType="1"/>
                </p:cNvSpPr>
                <p:nvPr/>
              </p:nvSpPr>
              <p:spPr bwMode="auto">
                <a:xfrm>
                  <a:off x="4284" y="2632"/>
                  <a:ext cx="103" cy="0"/>
                </a:xfrm>
                <a:prstGeom prst="line">
                  <a:avLst/>
                </a:prstGeom>
                <a:noFill/>
                <a:ln w="9525">
                  <a:solidFill>
                    <a:schemeClr val="bg1"/>
                  </a:solidFill>
                  <a:round/>
                  <a:headEnd/>
                  <a:tailEnd/>
                </a:ln>
              </p:spPr>
              <p:txBody>
                <a:bodyPr wrap="none" anchor="ctr">
                  <a:spAutoFit/>
                </a:bodyPr>
                <a:lstStyle/>
                <a:p>
                  <a:endParaRPr lang="en-US"/>
                </a:p>
              </p:txBody>
            </p:sp>
            <p:sp>
              <p:nvSpPr>
                <p:cNvPr id="11362" name="Line 531"/>
                <p:cNvSpPr>
                  <a:spLocks noChangeShapeType="1"/>
                </p:cNvSpPr>
                <p:nvPr/>
              </p:nvSpPr>
              <p:spPr bwMode="auto">
                <a:xfrm flipH="1">
                  <a:off x="3602" y="2300"/>
                  <a:ext cx="443" cy="0"/>
                </a:xfrm>
                <a:prstGeom prst="line">
                  <a:avLst/>
                </a:prstGeom>
                <a:noFill/>
                <a:ln w="9525">
                  <a:solidFill>
                    <a:schemeClr val="bg1"/>
                  </a:solidFill>
                  <a:round/>
                  <a:headEnd/>
                  <a:tailEnd/>
                </a:ln>
              </p:spPr>
              <p:txBody>
                <a:bodyPr wrap="none" anchor="ctr">
                  <a:spAutoFit/>
                </a:bodyPr>
                <a:lstStyle/>
                <a:p>
                  <a:endParaRPr lang="en-US"/>
                </a:p>
              </p:txBody>
            </p:sp>
            <p:sp>
              <p:nvSpPr>
                <p:cNvPr id="11363" name="Line 532"/>
                <p:cNvSpPr>
                  <a:spLocks noChangeShapeType="1"/>
                </p:cNvSpPr>
                <p:nvPr/>
              </p:nvSpPr>
              <p:spPr bwMode="auto">
                <a:xfrm>
                  <a:off x="3943" y="2370"/>
                  <a:ext cx="102" cy="0"/>
                </a:xfrm>
                <a:prstGeom prst="line">
                  <a:avLst/>
                </a:prstGeom>
                <a:noFill/>
                <a:ln w="9525">
                  <a:solidFill>
                    <a:schemeClr val="bg1"/>
                  </a:solidFill>
                  <a:round/>
                  <a:headEnd/>
                  <a:tailEnd/>
                </a:ln>
              </p:spPr>
              <p:txBody>
                <a:bodyPr wrap="none" anchor="ctr">
                  <a:spAutoFit/>
                </a:bodyPr>
                <a:lstStyle/>
                <a:p>
                  <a:endParaRPr lang="en-US"/>
                </a:p>
              </p:txBody>
            </p:sp>
            <p:sp>
              <p:nvSpPr>
                <p:cNvPr id="11364" name="Line 533"/>
                <p:cNvSpPr>
                  <a:spLocks noChangeShapeType="1"/>
                </p:cNvSpPr>
                <p:nvPr/>
              </p:nvSpPr>
              <p:spPr bwMode="auto">
                <a:xfrm>
                  <a:off x="3974" y="2370"/>
                  <a:ext cx="0" cy="106"/>
                </a:xfrm>
                <a:prstGeom prst="line">
                  <a:avLst/>
                </a:prstGeom>
                <a:noFill/>
                <a:ln w="9525">
                  <a:solidFill>
                    <a:schemeClr val="bg1"/>
                  </a:solidFill>
                  <a:round/>
                  <a:headEnd/>
                  <a:tailEnd/>
                </a:ln>
              </p:spPr>
              <p:txBody>
                <a:bodyPr wrap="none" anchor="ctr">
                  <a:spAutoFit/>
                </a:bodyPr>
                <a:lstStyle/>
                <a:p>
                  <a:endParaRPr lang="en-US"/>
                </a:p>
              </p:txBody>
            </p:sp>
            <p:sp>
              <p:nvSpPr>
                <p:cNvPr id="11365" name="Line 534"/>
                <p:cNvSpPr>
                  <a:spLocks noChangeShapeType="1"/>
                </p:cNvSpPr>
                <p:nvPr/>
              </p:nvSpPr>
              <p:spPr bwMode="auto">
                <a:xfrm>
                  <a:off x="3974" y="2476"/>
                  <a:ext cx="549"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366" name="Line 535"/>
                <p:cNvSpPr>
                  <a:spLocks noChangeShapeType="1"/>
                </p:cNvSpPr>
                <p:nvPr/>
              </p:nvSpPr>
              <p:spPr bwMode="auto">
                <a:xfrm>
                  <a:off x="4080" y="2350"/>
                  <a:ext cx="102" cy="0"/>
                </a:xfrm>
                <a:prstGeom prst="line">
                  <a:avLst/>
                </a:prstGeom>
                <a:noFill/>
                <a:ln w="9525">
                  <a:solidFill>
                    <a:schemeClr val="bg1"/>
                  </a:solidFill>
                  <a:round/>
                  <a:headEnd/>
                  <a:tailEnd/>
                </a:ln>
              </p:spPr>
              <p:txBody>
                <a:bodyPr wrap="none" anchor="ctr">
                  <a:spAutoFit/>
                </a:bodyPr>
                <a:lstStyle/>
                <a:p>
                  <a:endParaRPr lang="en-US"/>
                </a:p>
              </p:txBody>
            </p:sp>
            <p:sp>
              <p:nvSpPr>
                <p:cNvPr id="11367" name="Line 536"/>
                <p:cNvSpPr>
                  <a:spLocks noChangeShapeType="1"/>
                </p:cNvSpPr>
                <p:nvPr/>
              </p:nvSpPr>
              <p:spPr bwMode="auto">
                <a:xfrm>
                  <a:off x="4284" y="2352"/>
                  <a:ext cx="239" cy="0"/>
                </a:xfrm>
                <a:prstGeom prst="line">
                  <a:avLst/>
                </a:prstGeom>
                <a:noFill/>
                <a:ln w="9525">
                  <a:solidFill>
                    <a:schemeClr val="bg1"/>
                  </a:solidFill>
                  <a:round/>
                  <a:headEnd/>
                  <a:tailEnd type="triangle" w="med" len="med"/>
                </a:ln>
              </p:spPr>
              <p:txBody>
                <a:bodyPr wrap="none" anchor="ctr">
                  <a:spAutoFit/>
                </a:bodyPr>
                <a:lstStyle/>
                <a:p>
                  <a:endParaRPr lang="en-US"/>
                </a:p>
              </p:txBody>
            </p:sp>
            <p:sp>
              <p:nvSpPr>
                <p:cNvPr id="11368" name="Line 537"/>
                <p:cNvSpPr>
                  <a:spLocks noChangeShapeType="1"/>
                </p:cNvSpPr>
                <p:nvPr/>
              </p:nvSpPr>
              <p:spPr bwMode="auto">
                <a:xfrm>
                  <a:off x="4421" y="2581"/>
                  <a:ext cx="102"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369" name="Line 538"/>
                <p:cNvSpPr>
                  <a:spLocks noChangeShapeType="1"/>
                </p:cNvSpPr>
                <p:nvPr/>
              </p:nvSpPr>
              <p:spPr bwMode="auto">
                <a:xfrm flipH="1">
                  <a:off x="3602" y="2366"/>
                  <a:ext cx="170" cy="0"/>
                </a:xfrm>
                <a:prstGeom prst="line">
                  <a:avLst/>
                </a:prstGeom>
                <a:noFill/>
                <a:ln w="9525">
                  <a:solidFill>
                    <a:schemeClr val="bg1"/>
                  </a:solidFill>
                  <a:round/>
                  <a:headEnd/>
                  <a:tailEnd/>
                </a:ln>
              </p:spPr>
              <p:txBody>
                <a:bodyPr wrap="none" anchor="ctr">
                  <a:spAutoFit/>
                </a:bodyPr>
                <a:lstStyle/>
                <a:p>
                  <a:endParaRPr lang="en-US"/>
                </a:p>
              </p:txBody>
            </p:sp>
            <p:sp>
              <p:nvSpPr>
                <p:cNvPr id="11370" name="AutoShape 539"/>
                <p:cNvSpPr>
                  <a:spLocks noChangeArrowheads="1"/>
                </p:cNvSpPr>
                <p:nvPr/>
              </p:nvSpPr>
              <p:spPr bwMode="auto">
                <a:xfrm rot="5400000">
                  <a:off x="3601" y="267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71" name="AutoShape 540"/>
                <p:cNvSpPr>
                  <a:spLocks noChangeArrowheads="1"/>
                </p:cNvSpPr>
                <p:nvPr/>
              </p:nvSpPr>
              <p:spPr bwMode="auto">
                <a:xfrm rot="5400000">
                  <a:off x="3602" y="2284"/>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72" name="AutoShape 541"/>
                <p:cNvSpPr>
                  <a:spLocks noChangeArrowheads="1"/>
                </p:cNvSpPr>
                <p:nvPr/>
              </p:nvSpPr>
              <p:spPr bwMode="auto">
                <a:xfrm rot="5400000">
                  <a:off x="3600" y="2347"/>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73" name="Line 542"/>
                <p:cNvSpPr>
                  <a:spLocks noChangeShapeType="1"/>
                </p:cNvSpPr>
                <p:nvPr/>
              </p:nvSpPr>
              <p:spPr bwMode="auto">
                <a:xfrm flipH="1">
                  <a:off x="3602" y="2420"/>
                  <a:ext cx="170" cy="0"/>
                </a:xfrm>
                <a:prstGeom prst="line">
                  <a:avLst/>
                </a:prstGeom>
                <a:noFill/>
                <a:ln w="9525">
                  <a:solidFill>
                    <a:schemeClr val="bg1"/>
                  </a:solidFill>
                  <a:round/>
                  <a:headEnd/>
                  <a:tailEnd/>
                </a:ln>
              </p:spPr>
              <p:txBody>
                <a:bodyPr wrap="none" anchor="ctr">
                  <a:spAutoFit/>
                </a:bodyPr>
                <a:lstStyle/>
                <a:p>
                  <a:endParaRPr lang="en-US"/>
                </a:p>
              </p:txBody>
            </p:sp>
            <p:sp>
              <p:nvSpPr>
                <p:cNvPr id="11374" name="AutoShape 543"/>
                <p:cNvSpPr>
                  <a:spLocks noChangeArrowheads="1"/>
                </p:cNvSpPr>
                <p:nvPr/>
              </p:nvSpPr>
              <p:spPr bwMode="auto">
                <a:xfrm rot="5400000">
                  <a:off x="3600" y="2401"/>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75" name="Line 544"/>
                <p:cNvSpPr>
                  <a:spLocks noChangeShapeType="1"/>
                </p:cNvSpPr>
                <p:nvPr/>
              </p:nvSpPr>
              <p:spPr bwMode="auto">
                <a:xfrm flipH="1">
                  <a:off x="3603" y="2471"/>
                  <a:ext cx="171" cy="0"/>
                </a:xfrm>
                <a:prstGeom prst="line">
                  <a:avLst/>
                </a:prstGeom>
                <a:noFill/>
                <a:ln w="9525">
                  <a:solidFill>
                    <a:schemeClr val="bg1"/>
                  </a:solidFill>
                  <a:round/>
                  <a:headEnd/>
                  <a:tailEnd/>
                </a:ln>
              </p:spPr>
              <p:txBody>
                <a:bodyPr wrap="none" anchor="ctr">
                  <a:spAutoFit/>
                </a:bodyPr>
                <a:lstStyle/>
                <a:p>
                  <a:endParaRPr lang="en-US"/>
                </a:p>
              </p:txBody>
            </p:sp>
            <p:sp>
              <p:nvSpPr>
                <p:cNvPr id="11376" name="AutoShape 545"/>
                <p:cNvSpPr>
                  <a:spLocks noChangeArrowheads="1"/>
                </p:cNvSpPr>
                <p:nvPr/>
              </p:nvSpPr>
              <p:spPr bwMode="auto">
                <a:xfrm rot="5400000">
                  <a:off x="3602" y="2452"/>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77" name="Line 546"/>
                <p:cNvSpPr>
                  <a:spLocks noChangeShapeType="1"/>
                </p:cNvSpPr>
                <p:nvPr/>
              </p:nvSpPr>
              <p:spPr bwMode="auto">
                <a:xfrm flipH="1">
                  <a:off x="3602" y="2524"/>
                  <a:ext cx="170" cy="0"/>
                </a:xfrm>
                <a:prstGeom prst="line">
                  <a:avLst/>
                </a:prstGeom>
                <a:noFill/>
                <a:ln w="9525">
                  <a:solidFill>
                    <a:schemeClr val="bg1"/>
                  </a:solidFill>
                  <a:round/>
                  <a:headEnd/>
                  <a:tailEnd/>
                </a:ln>
              </p:spPr>
              <p:txBody>
                <a:bodyPr wrap="none" anchor="ctr">
                  <a:spAutoFit/>
                </a:bodyPr>
                <a:lstStyle/>
                <a:p>
                  <a:endParaRPr lang="en-US"/>
                </a:p>
              </p:txBody>
            </p:sp>
            <p:sp>
              <p:nvSpPr>
                <p:cNvPr id="11378" name="AutoShape 547"/>
                <p:cNvSpPr>
                  <a:spLocks noChangeArrowheads="1"/>
                </p:cNvSpPr>
                <p:nvPr/>
              </p:nvSpPr>
              <p:spPr bwMode="auto">
                <a:xfrm rot="5400000">
                  <a:off x="3600" y="2506"/>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79" name="Line 548"/>
                <p:cNvSpPr>
                  <a:spLocks noChangeShapeType="1"/>
                </p:cNvSpPr>
                <p:nvPr/>
              </p:nvSpPr>
              <p:spPr bwMode="auto">
                <a:xfrm flipH="1">
                  <a:off x="3603" y="2575"/>
                  <a:ext cx="171" cy="0"/>
                </a:xfrm>
                <a:prstGeom prst="line">
                  <a:avLst/>
                </a:prstGeom>
                <a:noFill/>
                <a:ln w="9525">
                  <a:solidFill>
                    <a:schemeClr val="bg1"/>
                  </a:solidFill>
                  <a:round/>
                  <a:headEnd/>
                  <a:tailEnd/>
                </a:ln>
              </p:spPr>
              <p:txBody>
                <a:bodyPr wrap="none" anchor="ctr">
                  <a:spAutoFit/>
                </a:bodyPr>
                <a:lstStyle/>
                <a:p>
                  <a:endParaRPr lang="en-US"/>
                </a:p>
              </p:txBody>
            </p:sp>
            <p:sp>
              <p:nvSpPr>
                <p:cNvPr id="11380" name="AutoShape 549"/>
                <p:cNvSpPr>
                  <a:spLocks noChangeArrowheads="1"/>
                </p:cNvSpPr>
                <p:nvPr/>
              </p:nvSpPr>
              <p:spPr bwMode="auto">
                <a:xfrm rot="5400000">
                  <a:off x="3602" y="2557"/>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81" name="Line 550"/>
                <p:cNvSpPr>
                  <a:spLocks noChangeShapeType="1"/>
                </p:cNvSpPr>
                <p:nvPr/>
              </p:nvSpPr>
              <p:spPr bwMode="auto">
                <a:xfrm flipH="1">
                  <a:off x="3603" y="2623"/>
                  <a:ext cx="171" cy="0"/>
                </a:xfrm>
                <a:prstGeom prst="line">
                  <a:avLst/>
                </a:prstGeom>
                <a:noFill/>
                <a:ln w="9525">
                  <a:solidFill>
                    <a:schemeClr val="bg1"/>
                  </a:solidFill>
                  <a:round/>
                  <a:headEnd/>
                  <a:tailEnd/>
                </a:ln>
              </p:spPr>
              <p:txBody>
                <a:bodyPr wrap="none" anchor="ctr">
                  <a:spAutoFit/>
                </a:bodyPr>
                <a:lstStyle/>
                <a:p>
                  <a:endParaRPr lang="en-US"/>
                </a:p>
              </p:txBody>
            </p:sp>
            <p:sp>
              <p:nvSpPr>
                <p:cNvPr id="11382" name="AutoShape 551"/>
                <p:cNvSpPr>
                  <a:spLocks noChangeArrowheads="1"/>
                </p:cNvSpPr>
                <p:nvPr/>
              </p:nvSpPr>
              <p:spPr bwMode="auto">
                <a:xfrm rot="5400000">
                  <a:off x="3602" y="260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83" name="AutoShape 552"/>
                <p:cNvSpPr>
                  <a:spLocks noChangeAspect="1" noChangeArrowheads="1"/>
                </p:cNvSpPr>
                <p:nvPr/>
              </p:nvSpPr>
              <p:spPr bwMode="auto">
                <a:xfrm rot="5400000">
                  <a:off x="4182" y="2664"/>
                  <a:ext cx="22" cy="22"/>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sp>
              <p:nvSpPr>
                <p:cNvPr id="11384" name="AutoShape 553"/>
                <p:cNvSpPr>
                  <a:spLocks noChangeAspect="1" noChangeArrowheads="1"/>
                </p:cNvSpPr>
                <p:nvPr/>
              </p:nvSpPr>
              <p:spPr bwMode="auto">
                <a:xfrm rot="5400000">
                  <a:off x="4181" y="2388"/>
                  <a:ext cx="23" cy="22"/>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grpSp>
          <p:grpSp>
            <p:nvGrpSpPr>
              <p:cNvPr id="12" name="Group 641"/>
              <p:cNvGrpSpPr>
                <a:grpSpLocks/>
              </p:cNvGrpSpPr>
              <p:nvPr/>
            </p:nvGrpSpPr>
            <p:grpSpPr bwMode="auto">
              <a:xfrm>
                <a:off x="3599" y="2828"/>
                <a:ext cx="924" cy="456"/>
                <a:chOff x="3599" y="2828"/>
                <a:chExt cx="924" cy="456"/>
              </a:xfrm>
            </p:grpSpPr>
            <p:sp>
              <p:nvSpPr>
                <p:cNvPr id="78379" name="Rectangle 555"/>
                <p:cNvSpPr>
                  <a:spLocks noChangeArrowheads="1"/>
                </p:cNvSpPr>
                <p:nvPr/>
              </p:nvSpPr>
              <p:spPr bwMode="auto">
                <a:xfrm rot="5400000" flipH="1">
                  <a:off x="3700" y="2970"/>
                  <a:ext cx="316" cy="171"/>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380" name="Rectangle 556"/>
                <p:cNvSpPr>
                  <a:spLocks noChangeArrowheads="1"/>
                </p:cNvSpPr>
                <p:nvPr/>
              </p:nvSpPr>
              <p:spPr bwMode="auto">
                <a:xfrm>
                  <a:off x="4182" y="2882"/>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381" name="Rectangle 557"/>
                <p:cNvSpPr>
                  <a:spLocks noChangeArrowheads="1"/>
                </p:cNvSpPr>
                <p:nvPr/>
              </p:nvSpPr>
              <p:spPr bwMode="auto">
                <a:xfrm>
                  <a:off x="4182" y="3160"/>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11318" name="AutoShape 558"/>
                <p:cNvSpPr>
                  <a:spLocks noChangeArrowheads="1"/>
                </p:cNvSpPr>
                <p:nvPr/>
              </p:nvSpPr>
              <p:spPr bwMode="auto">
                <a:xfrm rot="16200000" flipH="1">
                  <a:off x="3974" y="2898"/>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319" name="AutoShape 559"/>
                <p:cNvSpPr>
                  <a:spLocks noChangeArrowheads="1"/>
                </p:cNvSpPr>
                <p:nvPr/>
              </p:nvSpPr>
              <p:spPr bwMode="auto">
                <a:xfrm rot="16200000" flipH="1">
                  <a:off x="3974" y="3178"/>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320" name="AutoShape 560"/>
                <p:cNvSpPr>
                  <a:spLocks noChangeArrowheads="1"/>
                </p:cNvSpPr>
                <p:nvPr/>
              </p:nvSpPr>
              <p:spPr bwMode="auto">
                <a:xfrm rot="16200000" flipH="1">
                  <a:off x="4316" y="3126"/>
                  <a:ext cx="176" cy="34"/>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447 h 21600"/>
                    <a:gd name="T14" fmla="*/ 17059 w 21600"/>
                    <a:gd name="T15" fmla="*/ 17153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321" name="Line 561"/>
                <p:cNvSpPr>
                  <a:spLocks noChangeShapeType="1"/>
                </p:cNvSpPr>
                <p:nvPr/>
              </p:nvSpPr>
              <p:spPr bwMode="auto">
                <a:xfrm flipH="1">
                  <a:off x="3601" y="3249"/>
                  <a:ext cx="443" cy="0"/>
                </a:xfrm>
                <a:prstGeom prst="line">
                  <a:avLst/>
                </a:prstGeom>
                <a:noFill/>
                <a:ln w="9525">
                  <a:solidFill>
                    <a:schemeClr val="bg1"/>
                  </a:solidFill>
                  <a:round/>
                  <a:headEnd/>
                  <a:tailEnd/>
                </a:ln>
              </p:spPr>
              <p:txBody>
                <a:bodyPr wrap="none" anchor="ctr">
                  <a:spAutoFit/>
                </a:bodyPr>
                <a:lstStyle/>
                <a:p>
                  <a:endParaRPr lang="en-US"/>
                </a:p>
              </p:txBody>
            </p:sp>
            <p:sp>
              <p:nvSpPr>
                <p:cNvPr id="11322" name="Line 562"/>
                <p:cNvSpPr>
                  <a:spLocks noChangeShapeType="1"/>
                </p:cNvSpPr>
                <p:nvPr/>
              </p:nvSpPr>
              <p:spPr bwMode="auto">
                <a:xfrm flipH="1">
                  <a:off x="3942" y="3160"/>
                  <a:ext cx="102" cy="0"/>
                </a:xfrm>
                <a:prstGeom prst="line">
                  <a:avLst/>
                </a:prstGeom>
                <a:noFill/>
                <a:ln w="9525">
                  <a:solidFill>
                    <a:schemeClr val="bg1"/>
                  </a:solidFill>
                  <a:round/>
                  <a:headEnd/>
                  <a:tailEnd/>
                </a:ln>
              </p:spPr>
              <p:txBody>
                <a:bodyPr wrap="none" anchor="ctr">
                  <a:spAutoFit/>
                </a:bodyPr>
                <a:lstStyle/>
                <a:p>
                  <a:endParaRPr lang="en-US"/>
                </a:p>
              </p:txBody>
            </p:sp>
            <p:sp>
              <p:nvSpPr>
                <p:cNvPr id="11323" name="Line 563"/>
                <p:cNvSpPr>
                  <a:spLocks noChangeShapeType="1"/>
                </p:cNvSpPr>
                <p:nvPr/>
              </p:nvSpPr>
              <p:spPr bwMode="auto">
                <a:xfrm flipV="1">
                  <a:off x="3977" y="3090"/>
                  <a:ext cx="0" cy="70"/>
                </a:xfrm>
                <a:prstGeom prst="line">
                  <a:avLst/>
                </a:prstGeom>
                <a:noFill/>
                <a:ln w="9525">
                  <a:solidFill>
                    <a:schemeClr val="bg1"/>
                  </a:solidFill>
                  <a:round/>
                  <a:headEnd/>
                  <a:tailEnd/>
                </a:ln>
              </p:spPr>
              <p:txBody>
                <a:bodyPr wrap="none" anchor="ctr">
                  <a:spAutoFit/>
                </a:bodyPr>
                <a:lstStyle/>
                <a:p>
                  <a:endParaRPr lang="en-US"/>
                </a:p>
              </p:txBody>
            </p:sp>
            <p:sp>
              <p:nvSpPr>
                <p:cNvPr id="11324" name="Line 564"/>
                <p:cNvSpPr>
                  <a:spLocks noChangeShapeType="1"/>
                </p:cNvSpPr>
                <p:nvPr/>
              </p:nvSpPr>
              <p:spPr bwMode="auto">
                <a:xfrm>
                  <a:off x="3977" y="3087"/>
                  <a:ext cx="410" cy="0"/>
                </a:xfrm>
                <a:prstGeom prst="line">
                  <a:avLst/>
                </a:prstGeom>
                <a:noFill/>
                <a:ln w="9525">
                  <a:solidFill>
                    <a:schemeClr val="bg1"/>
                  </a:solidFill>
                  <a:round/>
                  <a:headEnd/>
                  <a:tailEnd/>
                </a:ln>
              </p:spPr>
              <p:txBody>
                <a:bodyPr wrap="none" anchor="ctr">
                  <a:spAutoFit/>
                </a:bodyPr>
                <a:lstStyle/>
                <a:p>
                  <a:endParaRPr lang="en-US"/>
                </a:p>
              </p:txBody>
            </p:sp>
            <p:sp>
              <p:nvSpPr>
                <p:cNvPr id="11325" name="Line 565"/>
                <p:cNvSpPr>
                  <a:spLocks noChangeShapeType="1"/>
                </p:cNvSpPr>
                <p:nvPr/>
              </p:nvSpPr>
              <p:spPr bwMode="auto">
                <a:xfrm>
                  <a:off x="4079" y="3195"/>
                  <a:ext cx="103" cy="0"/>
                </a:xfrm>
                <a:prstGeom prst="line">
                  <a:avLst/>
                </a:prstGeom>
                <a:noFill/>
                <a:ln w="9525">
                  <a:solidFill>
                    <a:schemeClr val="bg1"/>
                  </a:solidFill>
                  <a:round/>
                  <a:headEnd/>
                  <a:tailEnd/>
                </a:ln>
              </p:spPr>
              <p:txBody>
                <a:bodyPr wrap="none" anchor="ctr">
                  <a:spAutoFit/>
                </a:bodyPr>
                <a:lstStyle/>
                <a:p>
                  <a:endParaRPr lang="en-US"/>
                </a:p>
              </p:txBody>
            </p:sp>
            <p:sp>
              <p:nvSpPr>
                <p:cNvPr id="11326" name="Line 566"/>
                <p:cNvSpPr>
                  <a:spLocks noChangeShapeType="1"/>
                </p:cNvSpPr>
                <p:nvPr/>
              </p:nvSpPr>
              <p:spPr bwMode="auto">
                <a:xfrm>
                  <a:off x="4284" y="3195"/>
                  <a:ext cx="103" cy="0"/>
                </a:xfrm>
                <a:prstGeom prst="line">
                  <a:avLst/>
                </a:prstGeom>
                <a:noFill/>
                <a:ln w="9525">
                  <a:solidFill>
                    <a:schemeClr val="bg1"/>
                  </a:solidFill>
                  <a:round/>
                  <a:headEnd/>
                  <a:tailEnd/>
                </a:ln>
              </p:spPr>
              <p:txBody>
                <a:bodyPr wrap="none" anchor="ctr">
                  <a:spAutoFit/>
                </a:bodyPr>
                <a:lstStyle/>
                <a:p>
                  <a:endParaRPr lang="en-US"/>
                </a:p>
              </p:txBody>
            </p:sp>
            <p:sp>
              <p:nvSpPr>
                <p:cNvPr id="11327" name="Line 567"/>
                <p:cNvSpPr>
                  <a:spLocks noChangeShapeType="1"/>
                </p:cNvSpPr>
                <p:nvPr/>
              </p:nvSpPr>
              <p:spPr bwMode="auto">
                <a:xfrm flipH="1">
                  <a:off x="3601" y="2863"/>
                  <a:ext cx="443" cy="0"/>
                </a:xfrm>
                <a:prstGeom prst="line">
                  <a:avLst/>
                </a:prstGeom>
                <a:noFill/>
                <a:ln w="9525">
                  <a:solidFill>
                    <a:schemeClr val="bg1"/>
                  </a:solidFill>
                  <a:round/>
                  <a:headEnd/>
                  <a:tailEnd/>
                </a:ln>
              </p:spPr>
              <p:txBody>
                <a:bodyPr wrap="none" anchor="ctr">
                  <a:spAutoFit/>
                </a:bodyPr>
                <a:lstStyle/>
                <a:p>
                  <a:endParaRPr lang="en-US"/>
                </a:p>
              </p:txBody>
            </p:sp>
            <p:sp>
              <p:nvSpPr>
                <p:cNvPr id="11328" name="Line 568"/>
                <p:cNvSpPr>
                  <a:spLocks noChangeShapeType="1"/>
                </p:cNvSpPr>
                <p:nvPr/>
              </p:nvSpPr>
              <p:spPr bwMode="auto">
                <a:xfrm>
                  <a:off x="3942" y="2933"/>
                  <a:ext cx="102" cy="0"/>
                </a:xfrm>
                <a:prstGeom prst="line">
                  <a:avLst/>
                </a:prstGeom>
                <a:noFill/>
                <a:ln w="9525">
                  <a:solidFill>
                    <a:schemeClr val="bg1"/>
                  </a:solidFill>
                  <a:round/>
                  <a:headEnd/>
                  <a:tailEnd/>
                </a:ln>
              </p:spPr>
              <p:txBody>
                <a:bodyPr wrap="none" anchor="ctr">
                  <a:spAutoFit/>
                </a:bodyPr>
                <a:lstStyle/>
                <a:p>
                  <a:endParaRPr lang="en-US"/>
                </a:p>
              </p:txBody>
            </p:sp>
            <p:sp>
              <p:nvSpPr>
                <p:cNvPr id="11329" name="Line 569"/>
                <p:cNvSpPr>
                  <a:spLocks noChangeShapeType="1"/>
                </p:cNvSpPr>
                <p:nvPr/>
              </p:nvSpPr>
              <p:spPr bwMode="auto">
                <a:xfrm>
                  <a:off x="3974" y="2933"/>
                  <a:ext cx="0" cy="106"/>
                </a:xfrm>
                <a:prstGeom prst="line">
                  <a:avLst/>
                </a:prstGeom>
                <a:noFill/>
                <a:ln w="9525">
                  <a:solidFill>
                    <a:schemeClr val="bg1"/>
                  </a:solidFill>
                  <a:round/>
                  <a:headEnd/>
                  <a:tailEnd/>
                </a:ln>
              </p:spPr>
              <p:txBody>
                <a:bodyPr wrap="none" anchor="ctr">
                  <a:spAutoFit/>
                </a:bodyPr>
                <a:lstStyle/>
                <a:p>
                  <a:endParaRPr lang="en-US"/>
                </a:p>
              </p:txBody>
            </p:sp>
            <p:sp>
              <p:nvSpPr>
                <p:cNvPr id="11330" name="Line 570"/>
                <p:cNvSpPr>
                  <a:spLocks noChangeShapeType="1"/>
                </p:cNvSpPr>
                <p:nvPr/>
              </p:nvSpPr>
              <p:spPr bwMode="auto">
                <a:xfrm>
                  <a:off x="3974" y="3039"/>
                  <a:ext cx="549"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331" name="Line 571"/>
                <p:cNvSpPr>
                  <a:spLocks noChangeShapeType="1"/>
                </p:cNvSpPr>
                <p:nvPr/>
              </p:nvSpPr>
              <p:spPr bwMode="auto">
                <a:xfrm>
                  <a:off x="4079" y="2913"/>
                  <a:ext cx="103" cy="0"/>
                </a:xfrm>
                <a:prstGeom prst="line">
                  <a:avLst/>
                </a:prstGeom>
                <a:noFill/>
                <a:ln w="9525">
                  <a:solidFill>
                    <a:schemeClr val="bg1"/>
                  </a:solidFill>
                  <a:round/>
                  <a:headEnd/>
                  <a:tailEnd/>
                </a:ln>
              </p:spPr>
              <p:txBody>
                <a:bodyPr wrap="none" anchor="ctr">
                  <a:spAutoFit/>
                </a:bodyPr>
                <a:lstStyle/>
                <a:p>
                  <a:endParaRPr lang="en-US"/>
                </a:p>
              </p:txBody>
            </p:sp>
            <p:sp>
              <p:nvSpPr>
                <p:cNvPr id="11332" name="Line 572"/>
                <p:cNvSpPr>
                  <a:spLocks noChangeShapeType="1"/>
                </p:cNvSpPr>
                <p:nvPr/>
              </p:nvSpPr>
              <p:spPr bwMode="auto">
                <a:xfrm>
                  <a:off x="4284" y="2915"/>
                  <a:ext cx="239" cy="0"/>
                </a:xfrm>
                <a:prstGeom prst="line">
                  <a:avLst/>
                </a:prstGeom>
                <a:noFill/>
                <a:ln w="9525">
                  <a:solidFill>
                    <a:schemeClr val="bg1"/>
                  </a:solidFill>
                  <a:round/>
                  <a:headEnd/>
                  <a:tailEnd type="triangle" w="med" len="med"/>
                </a:ln>
              </p:spPr>
              <p:txBody>
                <a:bodyPr wrap="none" anchor="ctr">
                  <a:spAutoFit/>
                </a:bodyPr>
                <a:lstStyle/>
                <a:p>
                  <a:endParaRPr lang="en-US"/>
                </a:p>
              </p:txBody>
            </p:sp>
            <p:sp>
              <p:nvSpPr>
                <p:cNvPr id="11333" name="Line 573"/>
                <p:cNvSpPr>
                  <a:spLocks noChangeShapeType="1"/>
                </p:cNvSpPr>
                <p:nvPr/>
              </p:nvSpPr>
              <p:spPr bwMode="auto">
                <a:xfrm>
                  <a:off x="4421" y="3144"/>
                  <a:ext cx="102"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334" name="Line 574"/>
                <p:cNvSpPr>
                  <a:spLocks noChangeShapeType="1"/>
                </p:cNvSpPr>
                <p:nvPr/>
              </p:nvSpPr>
              <p:spPr bwMode="auto">
                <a:xfrm flipH="1">
                  <a:off x="3601" y="2929"/>
                  <a:ext cx="171" cy="0"/>
                </a:xfrm>
                <a:prstGeom prst="line">
                  <a:avLst/>
                </a:prstGeom>
                <a:noFill/>
                <a:ln w="9525">
                  <a:solidFill>
                    <a:schemeClr val="bg1"/>
                  </a:solidFill>
                  <a:round/>
                  <a:headEnd/>
                  <a:tailEnd/>
                </a:ln>
              </p:spPr>
              <p:txBody>
                <a:bodyPr wrap="none" anchor="ctr">
                  <a:spAutoFit/>
                </a:bodyPr>
                <a:lstStyle/>
                <a:p>
                  <a:endParaRPr lang="en-US"/>
                </a:p>
              </p:txBody>
            </p:sp>
            <p:sp>
              <p:nvSpPr>
                <p:cNvPr id="11335" name="AutoShape 575"/>
                <p:cNvSpPr>
                  <a:spLocks noChangeArrowheads="1"/>
                </p:cNvSpPr>
                <p:nvPr/>
              </p:nvSpPr>
              <p:spPr bwMode="auto">
                <a:xfrm rot="5400000">
                  <a:off x="3600" y="3233"/>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36" name="AutoShape 576"/>
                <p:cNvSpPr>
                  <a:spLocks noChangeArrowheads="1"/>
                </p:cNvSpPr>
                <p:nvPr/>
              </p:nvSpPr>
              <p:spPr bwMode="auto">
                <a:xfrm rot="5400000">
                  <a:off x="3601" y="2847"/>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37" name="AutoShape 577"/>
                <p:cNvSpPr>
                  <a:spLocks noChangeArrowheads="1"/>
                </p:cNvSpPr>
                <p:nvPr/>
              </p:nvSpPr>
              <p:spPr bwMode="auto">
                <a:xfrm rot="5400000">
                  <a:off x="3599" y="291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38" name="Line 578"/>
                <p:cNvSpPr>
                  <a:spLocks noChangeShapeType="1"/>
                </p:cNvSpPr>
                <p:nvPr/>
              </p:nvSpPr>
              <p:spPr bwMode="auto">
                <a:xfrm flipH="1">
                  <a:off x="3601" y="2983"/>
                  <a:ext cx="171" cy="0"/>
                </a:xfrm>
                <a:prstGeom prst="line">
                  <a:avLst/>
                </a:prstGeom>
                <a:noFill/>
                <a:ln w="9525">
                  <a:solidFill>
                    <a:schemeClr val="bg1"/>
                  </a:solidFill>
                  <a:round/>
                  <a:headEnd/>
                  <a:tailEnd/>
                </a:ln>
              </p:spPr>
              <p:txBody>
                <a:bodyPr wrap="none" anchor="ctr">
                  <a:spAutoFit/>
                </a:bodyPr>
                <a:lstStyle/>
                <a:p>
                  <a:endParaRPr lang="en-US"/>
                </a:p>
              </p:txBody>
            </p:sp>
            <p:sp>
              <p:nvSpPr>
                <p:cNvPr id="11339" name="AutoShape 579"/>
                <p:cNvSpPr>
                  <a:spLocks noChangeArrowheads="1"/>
                </p:cNvSpPr>
                <p:nvPr/>
              </p:nvSpPr>
              <p:spPr bwMode="auto">
                <a:xfrm rot="5400000">
                  <a:off x="3599" y="2964"/>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40" name="Line 580"/>
                <p:cNvSpPr>
                  <a:spLocks noChangeShapeType="1"/>
                </p:cNvSpPr>
                <p:nvPr/>
              </p:nvSpPr>
              <p:spPr bwMode="auto">
                <a:xfrm flipH="1">
                  <a:off x="3602" y="3034"/>
                  <a:ext cx="171" cy="0"/>
                </a:xfrm>
                <a:prstGeom prst="line">
                  <a:avLst/>
                </a:prstGeom>
                <a:noFill/>
                <a:ln w="9525">
                  <a:solidFill>
                    <a:schemeClr val="bg1"/>
                  </a:solidFill>
                  <a:round/>
                  <a:headEnd/>
                  <a:tailEnd/>
                </a:ln>
              </p:spPr>
              <p:txBody>
                <a:bodyPr wrap="none" anchor="ctr">
                  <a:spAutoFit/>
                </a:bodyPr>
                <a:lstStyle/>
                <a:p>
                  <a:endParaRPr lang="en-US"/>
                </a:p>
              </p:txBody>
            </p:sp>
            <p:sp>
              <p:nvSpPr>
                <p:cNvPr id="11341" name="AutoShape 581"/>
                <p:cNvSpPr>
                  <a:spLocks noChangeArrowheads="1"/>
                </p:cNvSpPr>
                <p:nvPr/>
              </p:nvSpPr>
              <p:spPr bwMode="auto">
                <a:xfrm rot="5400000">
                  <a:off x="3601" y="301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42" name="Line 582"/>
                <p:cNvSpPr>
                  <a:spLocks noChangeShapeType="1"/>
                </p:cNvSpPr>
                <p:nvPr/>
              </p:nvSpPr>
              <p:spPr bwMode="auto">
                <a:xfrm flipH="1">
                  <a:off x="3601" y="3087"/>
                  <a:ext cx="171" cy="0"/>
                </a:xfrm>
                <a:prstGeom prst="line">
                  <a:avLst/>
                </a:prstGeom>
                <a:noFill/>
                <a:ln w="9525">
                  <a:solidFill>
                    <a:schemeClr val="bg1"/>
                  </a:solidFill>
                  <a:round/>
                  <a:headEnd/>
                  <a:tailEnd/>
                </a:ln>
              </p:spPr>
              <p:txBody>
                <a:bodyPr wrap="none" anchor="ctr">
                  <a:spAutoFit/>
                </a:bodyPr>
                <a:lstStyle/>
                <a:p>
                  <a:endParaRPr lang="en-US"/>
                </a:p>
              </p:txBody>
            </p:sp>
            <p:sp>
              <p:nvSpPr>
                <p:cNvPr id="11343" name="AutoShape 583"/>
                <p:cNvSpPr>
                  <a:spLocks noChangeArrowheads="1"/>
                </p:cNvSpPr>
                <p:nvPr/>
              </p:nvSpPr>
              <p:spPr bwMode="auto">
                <a:xfrm rot="5400000">
                  <a:off x="3599" y="3069"/>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44" name="Line 584"/>
                <p:cNvSpPr>
                  <a:spLocks noChangeShapeType="1"/>
                </p:cNvSpPr>
                <p:nvPr/>
              </p:nvSpPr>
              <p:spPr bwMode="auto">
                <a:xfrm flipH="1">
                  <a:off x="3602" y="3138"/>
                  <a:ext cx="171" cy="0"/>
                </a:xfrm>
                <a:prstGeom prst="line">
                  <a:avLst/>
                </a:prstGeom>
                <a:noFill/>
                <a:ln w="9525">
                  <a:solidFill>
                    <a:schemeClr val="bg1"/>
                  </a:solidFill>
                  <a:round/>
                  <a:headEnd/>
                  <a:tailEnd/>
                </a:ln>
              </p:spPr>
              <p:txBody>
                <a:bodyPr wrap="none" anchor="ctr">
                  <a:spAutoFit/>
                </a:bodyPr>
                <a:lstStyle/>
                <a:p>
                  <a:endParaRPr lang="en-US"/>
                </a:p>
              </p:txBody>
            </p:sp>
            <p:sp>
              <p:nvSpPr>
                <p:cNvPr id="11345" name="AutoShape 585"/>
                <p:cNvSpPr>
                  <a:spLocks noChangeArrowheads="1"/>
                </p:cNvSpPr>
                <p:nvPr/>
              </p:nvSpPr>
              <p:spPr bwMode="auto">
                <a:xfrm rot="5400000">
                  <a:off x="3601" y="312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46" name="Line 586"/>
                <p:cNvSpPr>
                  <a:spLocks noChangeShapeType="1"/>
                </p:cNvSpPr>
                <p:nvPr/>
              </p:nvSpPr>
              <p:spPr bwMode="auto">
                <a:xfrm flipH="1">
                  <a:off x="3602" y="3186"/>
                  <a:ext cx="171" cy="0"/>
                </a:xfrm>
                <a:prstGeom prst="line">
                  <a:avLst/>
                </a:prstGeom>
                <a:noFill/>
                <a:ln w="9525">
                  <a:solidFill>
                    <a:schemeClr val="bg1"/>
                  </a:solidFill>
                  <a:round/>
                  <a:headEnd/>
                  <a:tailEnd/>
                </a:ln>
              </p:spPr>
              <p:txBody>
                <a:bodyPr wrap="none" anchor="ctr">
                  <a:spAutoFit/>
                </a:bodyPr>
                <a:lstStyle/>
                <a:p>
                  <a:endParaRPr lang="en-US"/>
                </a:p>
              </p:txBody>
            </p:sp>
            <p:sp>
              <p:nvSpPr>
                <p:cNvPr id="11347" name="AutoShape 587"/>
                <p:cNvSpPr>
                  <a:spLocks noChangeArrowheads="1"/>
                </p:cNvSpPr>
                <p:nvPr/>
              </p:nvSpPr>
              <p:spPr bwMode="auto">
                <a:xfrm rot="5400000">
                  <a:off x="3601" y="3168"/>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48" name="AutoShape 588"/>
                <p:cNvSpPr>
                  <a:spLocks noChangeAspect="1" noChangeArrowheads="1"/>
                </p:cNvSpPr>
                <p:nvPr/>
              </p:nvSpPr>
              <p:spPr bwMode="auto">
                <a:xfrm rot="5400000">
                  <a:off x="4182" y="3227"/>
                  <a:ext cx="22" cy="21"/>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sp>
              <p:nvSpPr>
                <p:cNvPr id="11349" name="AutoShape 589"/>
                <p:cNvSpPr>
                  <a:spLocks noChangeAspect="1" noChangeArrowheads="1"/>
                </p:cNvSpPr>
                <p:nvPr/>
              </p:nvSpPr>
              <p:spPr bwMode="auto">
                <a:xfrm rot="5400000">
                  <a:off x="4181" y="2951"/>
                  <a:ext cx="23" cy="21"/>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grpSp>
          <p:grpSp>
            <p:nvGrpSpPr>
              <p:cNvPr id="13" name="Group 640"/>
              <p:cNvGrpSpPr>
                <a:grpSpLocks/>
              </p:cNvGrpSpPr>
              <p:nvPr/>
            </p:nvGrpSpPr>
            <p:grpSpPr bwMode="auto">
              <a:xfrm>
                <a:off x="3599" y="3383"/>
                <a:ext cx="924" cy="456"/>
                <a:chOff x="3599" y="3383"/>
                <a:chExt cx="924" cy="456"/>
              </a:xfrm>
            </p:grpSpPr>
            <p:sp>
              <p:nvSpPr>
                <p:cNvPr id="78415" name="Rectangle 591"/>
                <p:cNvSpPr>
                  <a:spLocks noChangeArrowheads="1"/>
                </p:cNvSpPr>
                <p:nvPr/>
              </p:nvSpPr>
              <p:spPr bwMode="auto">
                <a:xfrm rot="5400000" flipH="1">
                  <a:off x="3700" y="3525"/>
                  <a:ext cx="316" cy="171"/>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416" name="Rectangle 592"/>
                <p:cNvSpPr>
                  <a:spLocks noChangeArrowheads="1"/>
                </p:cNvSpPr>
                <p:nvPr/>
              </p:nvSpPr>
              <p:spPr bwMode="auto">
                <a:xfrm>
                  <a:off x="4182" y="3437"/>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78417" name="Rectangle 593"/>
                <p:cNvSpPr>
                  <a:spLocks noChangeArrowheads="1"/>
                </p:cNvSpPr>
                <p:nvPr/>
              </p:nvSpPr>
              <p:spPr bwMode="auto">
                <a:xfrm>
                  <a:off x="4182" y="3715"/>
                  <a:ext cx="102" cy="105"/>
                </a:xfrm>
                <a:prstGeom prst="rect">
                  <a:avLst/>
                </a:prstGeom>
                <a:gradFill rotWithShape="1">
                  <a:gsLst>
                    <a:gs pos="0">
                      <a:schemeClr val="accent2"/>
                    </a:gs>
                    <a:gs pos="100000">
                      <a:schemeClr val="accent2">
                        <a:gamma/>
                        <a:tint val="21569"/>
                        <a:invGamma/>
                      </a:schemeClr>
                    </a:gs>
                  </a:gsLst>
                  <a:lin ang="18900000" scaled="1"/>
                </a:gradFill>
                <a:ln w="9525" algn="ctr">
                  <a:solidFill>
                    <a:schemeClr val="bg1"/>
                  </a:solidFill>
                  <a:miter lim="800000"/>
                  <a:headEnd/>
                  <a:tailEnd/>
                </a:ln>
                <a:effectLst/>
              </p:spPr>
              <p:txBody>
                <a:bodyPr wrap="none" anchor="ctr">
                  <a:spAutoFit/>
                </a:bodyPr>
                <a:lstStyle/>
                <a:p>
                  <a:pPr>
                    <a:defRPr/>
                  </a:pPr>
                  <a:endParaRPr lang="en-US" dirty="0"/>
                </a:p>
              </p:txBody>
            </p:sp>
            <p:sp>
              <p:nvSpPr>
                <p:cNvPr id="11283" name="AutoShape 594"/>
                <p:cNvSpPr>
                  <a:spLocks noChangeArrowheads="1"/>
                </p:cNvSpPr>
                <p:nvPr/>
              </p:nvSpPr>
              <p:spPr bwMode="auto">
                <a:xfrm rot="16200000" flipH="1">
                  <a:off x="3974" y="3453"/>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284" name="AutoShape 595"/>
                <p:cNvSpPr>
                  <a:spLocks noChangeArrowheads="1"/>
                </p:cNvSpPr>
                <p:nvPr/>
              </p:nvSpPr>
              <p:spPr bwMode="auto">
                <a:xfrm rot="16200000" flipH="1">
                  <a:off x="3974" y="3733"/>
                  <a:ext cx="176" cy="35"/>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320 h 21600"/>
                    <a:gd name="T14" fmla="*/ 17059 w 21600"/>
                    <a:gd name="T15" fmla="*/ 1728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285" name="AutoShape 596"/>
                <p:cNvSpPr>
                  <a:spLocks noChangeArrowheads="1"/>
                </p:cNvSpPr>
                <p:nvPr/>
              </p:nvSpPr>
              <p:spPr bwMode="auto">
                <a:xfrm rot="16200000" flipH="1">
                  <a:off x="4316" y="3681"/>
                  <a:ext cx="176" cy="34"/>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41 w 21600"/>
                    <a:gd name="T13" fmla="*/ 4447 h 21600"/>
                    <a:gd name="T14" fmla="*/ 17059 w 21600"/>
                    <a:gd name="T15" fmla="*/ 17153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accent1"/>
                </a:solidFill>
                <a:ln w="9525" algn="ctr">
                  <a:solidFill>
                    <a:schemeClr val="bg1"/>
                  </a:solidFill>
                  <a:miter lim="800000"/>
                  <a:headEnd/>
                  <a:tailEnd/>
                </a:ln>
              </p:spPr>
              <p:txBody>
                <a:bodyPr wrap="none" anchor="ctr">
                  <a:spAutoFit/>
                </a:bodyPr>
                <a:lstStyle/>
                <a:p>
                  <a:endParaRPr lang="en-US"/>
                </a:p>
              </p:txBody>
            </p:sp>
            <p:sp>
              <p:nvSpPr>
                <p:cNvPr id="11286" name="Line 597"/>
                <p:cNvSpPr>
                  <a:spLocks noChangeShapeType="1"/>
                </p:cNvSpPr>
                <p:nvPr/>
              </p:nvSpPr>
              <p:spPr bwMode="auto">
                <a:xfrm flipH="1">
                  <a:off x="3601" y="3804"/>
                  <a:ext cx="443" cy="0"/>
                </a:xfrm>
                <a:prstGeom prst="line">
                  <a:avLst/>
                </a:prstGeom>
                <a:noFill/>
                <a:ln w="9525">
                  <a:solidFill>
                    <a:schemeClr val="bg1"/>
                  </a:solidFill>
                  <a:round/>
                  <a:headEnd/>
                  <a:tailEnd/>
                </a:ln>
              </p:spPr>
              <p:txBody>
                <a:bodyPr wrap="none" anchor="ctr">
                  <a:spAutoFit/>
                </a:bodyPr>
                <a:lstStyle/>
                <a:p>
                  <a:endParaRPr lang="en-US"/>
                </a:p>
              </p:txBody>
            </p:sp>
            <p:sp>
              <p:nvSpPr>
                <p:cNvPr id="11287" name="Line 598"/>
                <p:cNvSpPr>
                  <a:spLocks noChangeShapeType="1"/>
                </p:cNvSpPr>
                <p:nvPr/>
              </p:nvSpPr>
              <p:spPr bwMode="auto">
                <a:xfrm flipH="1">
                  <a:off x="3942" y="3715"/>
                  <a:ext cx="102" cy="0"/>
                </a:xfrm>
                <a:prstGeom prst="line">
                  <a:avLst/>
                </a:prstGeom>
                <a:noFill/>
                <a:ln w="9525">
                  <a:solidFill>
                    <a:schemeClr val="bg1"/>
                  </a:solidFill>
                  <a:round/>
                  <a:headEnd/>
                  <a:tailEnd/>
                </a:ln>
              </p:spPr>
              <p:txBody>
                <a:bodyPr wrap="none" anchor="ctr">
                  <a:spAutoFit/>
                </a:bodyPr>
                <a:lstStyle/>
                <a:p>
                  <a:endParaRPr lang="en-US"/>
                </a:p>
              </p:txBody>
            </p:sp>
            <p:sp>
              <p:nvSpPr>
                <p:cNvPr id="11288" name="Line 599"/>
                <p:cNvSpPr>
                  <a:spLocks noChangeShapeType="1"/>
                </p:cNvSpPr>
                <p:nvPr/>
              </p:nvSpPr>
              <p:spPr bwMode="auto">
                <a:xfrm flipV="1">
                  <a:off x="3977" y="3645"/>
                  <a:ext cx="0" cy="70"/>
                </a:xfrm>
                <a:prstGeom prst="line">
                  <a:avLst/>
                </a:prstGeom>
                <a:noFill/>
                <a:ln w="9525">
                  <a:solidFill>
                    <a:schemeClr val="bg1"/>
                  </a:solidFill>
                  <a:round/>
                  <a:headEnd/>
                  <a:tailEnd/>
                </a:ln>
              </p:spPr>
              <p:txBody>
                <a:bodyPr wrap="none" anchor="ctr">
                  <a:spAutoFit/>
                </a:bodyPr>
                <a:lstStyle/>
                <a:p>
                  <a:endParaRPr lang="en-US"/>
                </a:p>
              </p:txBody>
            </p:sp>
            <p:sp>
              <p:nvSpPr>
                <p:cNvPr id="11289" name="Line 600"/>
                <p:cNvSpPr>
                  <a:spLocks noChangeShapeType="1"/>
                </p:cNvSpPr>
                <p:nvPr/>
              </p:nvSpPr>
              <p:spPr bwMode="auto">
                <a:xfrm>
                  <a:off x="3977" y="3642"/>
                  <a:ext cx="410" cy="0"/>
                </a:xfrm>
                <a:prstGeom prst="line">
                  <a:avLst/>
                </a:prstGeom>
                <a:noFill/>
                <a:ln w="9525">
                  <a:solidFill>
                    <a:schemeClr val="bg1"/>
                  </a:solidFill>
                  <a:round/>
                  <a:headEnd/>
                  <a:tailEnd/>
                </a:ln>
              </p:spPr>
              <p:txBody>
                <a:bodyPr wrap="none" anchor="ctr">
                  <a:spAutoFit/>
                </a:bodyPr>
                <a:lstStyle/>
                <a:p>
                  <a:endParaRPr lang="en-US"/>
                </a:p>
              </p:txBody>
            </p:sp>
            <p:sp>
              <p:nvSpPr>
                <p:cNvPr id="11290" name="Line 601"/>
                <p:cNvSpPr>
                  <a:spLocks noChangeShapeType="1"/>
                </p:cNvSpPr>
                <p:nvPr/>
              </p:nvSpPr>
              <p:spPr bwMode="auto">
                <a:xfrm>
                  <a:off x="4079" y="3750"/>
                  <a:ext cx="103" cy="0"/>
                </a:xfrm>
                <a:prstGeom prst="line">
                  <a:avLst/>
                </a:prstGeom>
                <a:noFill/>
                <a:ln w="9525">
                  <a:solidFill>
                    <a:schemeClr val="bg1"/>
                  </a:solidFill>
                  <a:round/>
                  <a:headEnd/>
                  <a:tailEnd/>
                </a:ln>
              </p:spPr>
              <p:txBody>
                <a:bodyPr wrap="none" anchor="ctr">
                  <a:spAutoFit/>
                </a:bodyPr>
                <a:lstStyle/>
                <a:p>
                  <a:endParaRPr lang="en-US"/>
                </a:p>
              </p:txBody>
            </p:sp>
            <p:sp>
              <p:nvSpPr>
                <p:cNvPr id="11291" name="Line 602"/>
                <p:cNvSpPr>
                  <a:spLocks noChangeShapeType="1"/>
                </p:cNvSpPr>
                <p:nvPr/>
              </p:nvSpPr>
              <p:spPr bwMode="auto">
                <a:xfrm>
                  <a:off x="4284" y="3750"/>
                  <a:ext cx="103" cy="0"/>
                </a:xfrm>
                <a:prstGeom prst="line">
                  <a:avLst/>
                </a:prstGeom>
                <a:noFill/>
                <a:ln w="9525">
                  <a:solidFill>
                    <a:schemeClr val="bg1"/>
                  </a:solidFill>
                  <a:round/>
                  <a:headEnd/>
                  <a:tailEnd/>
                </a:ln>
              </p:spPr>
              <p:txBody>
                <a:bodyPr wrap="none" anchor="ctr">
                  <a:spAutoFit/>
                </a:bodyPr>
                <a:lstStyle/>
                <a:p>
                  <a:endParaRPr lang="en-US"/>
                </a:p>
              </p:txBody>
            </p:sp>
            <p:sp>
              <p:nvSpPr>
                <p:cNvPr id="11292" name="Line 603"/>
                <p:cNvSpPr>
                  <a:spLocks noChangeShapeType="1"/>
                </p:cNvSpPr>
                <p:nvPr/>
              </p:nvSpPr>
              <p:spPr bwMode="auto">
                <a:xfrm flipH="1">
                  <a:off x="3601" y="3418"/>
                  <a:ext cx="443" cy="0"/>
                </a:xfrm>
                <a:prstGeom prst="line">
                  <a:avLst/>
                </a:prstGeom>
                <a:noFill/>
                <a:ln w="9525">
                  <a:solidFill>
                    <a:schemeClr val="bg1"/>
                  </a:solidFill>
                  <a:round/>
                  <a:headEnd/>
                  <a:tailEnd/>
                </a:ln>
              </p:spPr>
              <p:txBody>
                <a:bodyPr wrap="none" anchor="ctr">
                  <a:spAutoFit/>
                </a:bodyPr>
                <a:lstStyle/>
                <a:p>
                  <a:endParaRPr lang="en-US"/>
                </a:p>
              </p:txBody>
            </p:sp>
            <p:sp>
              <p:nvSpPr>
                <p:cNvPr id="11293" name="Line 604"/>
                <p:cNvSpPr>
                  <a:spLocks noChangeShapeType="1"/>
                </p:cNvSpPr>
                <p:nvPr/>
              </p:nvSpPr>
              <p:spPr bwMode="auto">
                <a:xfrm>
                  <a:off x="3942" y="3488"/>
                  <a:ext cx="102" cy="0"/>
                </a:xfrm>
                <a:prstGeom prst="line">
                  <a:avLst/>
                </a:prstGeom>
                <a:noFill/>
                <a:ln w="9525">
                  <a:solidFill>
                    <a:schemeClr val="bg1"/>
                  </a:solidFill>
                  <a:round/>
                  <a:headEnd/>
                  <a:tailEnd/>
                </a:ln>
              </p:spPr>
              <p:txBody>
                <a:bodyPr wrap="none" anchor="ctr">
                  <a:spAutoFit/>
                </a:bodyPr>
                <a:lstStyle/>
                <a:p>
                  <a:endParaRPr lang="en-US"/>
                </a:p>
              </p:txBody>
            </p:sp>
            <p:sp>
              <p:nvSpPr>
                <p:cNvPr id="11294" name="Line 605"/>
                <p:cNvSpPr>
                  <a:spLocks noChangeShapeType="1"/>
                </p:cNvSpPr>
                <p:nvPr/>
              </p:nvSpPr>
              <p:spPr bwMode="auto">
                <a:xfrm>
                  <a:off x="3974" y="3488"/>
                  <a:ext cx="0" cy="106"/>
                </a:xfrm>
                <a:prstGeom prst="line">
                  <a:avLst/>
                </a:prstGeom>
                <a:noFill/>
                <a:ln w="9525">
                  <a:solidFill>
                    <a:schemeClr val="bg1"/>
                  </a:solidFill>
                  <a:round/>
                  <a:headEnd/>
                  <a:tailEnd/>
                </a:ln>
              </p:spPr>
              <p:txBody>
                <a:bodyPr wrap="none" anchor="ctr">
                  <a:spAutoFit/>
                </a:bodyPr>
                <a:lstStyle/>
                <a:p>
                  <a:endParaRPr lang="en-US"/>
                </a:p>
              </p:txBody>
            </p:sp>
            <p:sp>
              <p:nvSpPr>
                <p:cNvPr id="11295" name="Line 606"/>
                <p:cNvSpPr>
                  <a:spLocks noChangeShapeType="1"/>
                </p:cNvSpPr>
                <p:nvPr/>
              </p:nvSpPr>
              <p:spPr bwMode="auto">
                <a:xfrm>
                  <a:off x="3974" y="3594"/>
                  <a:ext cx="549"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296" name="Line 607"/>
                <p:cNvSpPr>
                  <a:spLocks noChangeShapeType="1"/>
                </p:cNvSpPr>
                <p:nvPr/>
              </p:nvSpPr>
              <p:spPr bwMode="auto">
                <a:xfrm>
                  <a:off x="4079" y="3468"/>
                  <a:ext cx="103" cy="0"/>
                </a:xfrm>
                <a:prstGeom prst="line">
                  <a:avLst/>
                </a:prstGeom>
                <a:noFill/>
                <a:ln w="9525">
                  <a:solidFill>
                    <a:schemeClr val="bg1"/>
                  </a:solidFill>
                  <a:round/>
                  <a:headEnd/>
                  <a:tailEnd/>
                </a:ln>
              </p:spPr>
              <p:txBody>
                <a:bodyPr wrap="none" anchor="ctr">
                  <a:spAutoFit/>
                </a:bodyPr>
                <a:lstStyle/>
                <a:p>
                  <a:endParaRPr lang="en-US"/>
                </a:p>
              </p:txBody>
            </p:sp>
            <p:sp>
              <p:nvSpPr>
                <p:cNvPr id="11297" name="Line 608"/>
                <p:cNvSpPr>
                  <a:spLocks noChangeShapeType="1"/>
                </p:cNvSpPr>
                <p:nvPr/>
              </p:nvSpPr>
              <p:spPr bwMode="auto">
                <a:xfrm>
                  <a:off x="4284" y="3470"/>
                  <a:ext cx="239" cy="0"/>
                </a:xfrm>
                <a:prstGeom prst="line">
                  <a:avLst/>
                </a:prstGeom>
                <a:noFill/>
                <a:ln w="9525">
                  <a:solidFill>
                    <a:schemeClr val="bg1"/>
                  </a:solidFill>
                  <a:round/>
                  <a:headEnd/>
                  <a:tailEnd type="triangle" w="med" len="med"/>
                </a:ln>
              </p:spPr>
              <p:txBody>
                <a:bodyPr wrap="none" anchor="ctr">
                  <a:spAutoFit/>
                </a:bodyPr>
                <a:lstStyle/>
                <a:p>
                  <a:endParaRPr lang="en-US"/>
                </a:p>
              </p:txBody>
            </p:sp>
            <p:sp>
              <p:nvSpPr>
                <p:cNvPr id="11298" name="Line 609"/>
                <p:cNvSpPr>
                  <a:spLocks noChangeShapeType="1"/>
                </p:cNvSpPr>
                <p:nvPr/>
              </p:nvSpPr>
              <p:spPr bwMode="auto">
                <a:xfrm>
                  <a:off x="4421" y="3699"/>
                  <a:ext cx="102" cy="0"/>
                </a:xfrm>
                <a:prstGeom prst="line">
                  <a:avLst/>
                </a:prstGeom>
                <a:noFill/>
                <a:ln w="9525">
                  <a:solidFill>
                    <a:schemeClr val="bg1"/>
                  </a:solidFill>
                  <a:round/>
                  <a:headEnd/>
                  <a:tailEnd type="triangle" w="med" len="med"/>
                </a:ln>
              </p:spPr>
              <p:txBody>
                <a:bodyPr anchor="ctr">
                  <a:spAutoFit/>
                </a:bodyPr>
                <a:lstStyle/>
                <a:p>
                  <a:endParaRPr lang="en-US"/>
                </a:p>
              </p:txBody>
            </p:sp>
            <p:sp>
              <p:nvSpPr>
                <p:cNvPr id="11299" name="Line 610"/>
                <p:cNvSpPr>
                  <a:spLocks noChangeShapeType="1"/>
                </p:cNvSpPr>
                <p:nvPr/>
              </p:nvSpPr>
              <p:spPr bwMode="auto">
                <a:xfrm flipH="1">
                  <a:off x="3601" y="3484"/>
                  <a:ext cx="171" cy="0"/>
                </a:xfrm>
                <a:prstGeom prst="line">
                  <a:avLst/>
                </a:prstGeom>
                <a:noFill/>
                <a:ln w="9525">
                  <a:solidFill>
                    <a:schemeClr val="bg1"/>
                  </a:solidFill>
                  <a:round/>
                  <a:headEnd/>
                  <a:tailEnd/>
                </a:ln>
              </p:spPr>
              <p:txBody>
                <a:bodyPr wrap="none" anchor="ctr">
                  <a:spAutoFit/>
                </a:bodyPr>
                <a:lstStyle/>
                <a:p>
                  <a:endParaRPr lang="en-US"/>
                </a:p>
              </p:txBody>
            </p:sp>
            <p:sp>
              <p:nvSpPr>
                <p:cNvPr id="11300" name="AutoShape 611"/>
                <p:cNvSpPr>
                  <a:spLocks noChangeArrowheads="1"/>
                </p:cNvSpPr>
                <p:nvPr/>
              </p:nvSpPr>
              <p:spPr bwMode="auto">
                <a:xfrm rot="5400000">
                  <a:off x="3600" y="3788"/>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01" name="AutoShape 612"/>
                <p:cNvSpPr>
                  <a:spLocks noChangeArrowheads="1"/>
                </p:cNvSpPr>
                <p:nvPr/>
              </p:nvSpPr>
              <p:spPr bwMode="auto">
                <a:xfrm rot="5400000">
                  <a:off x="3601" y="3402"/>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02" name="AutoShape 613"/>
                <p:cNvSpPr>
                  <a:spLocks noChangeArrowheads="1"/>
                </p:cNvSpPr>
                <p:nvPr/>
              </p:nvSpPr>
              <p:spPr bwMode="auto">
                <a:xfrm rot="5400000">
                  <a:off x="3599" y="346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03" name="Line 614"/>
                <p:cNvSpPr>
                  <a:spLocks noChangeShapeType="1"/>
                </p:cNvSpPr>
                <p:nvPr/>
              </p:nvSpPr>
              <p:spPr bwMode="auto">
                <a:xfrm flipH="1">
                  <a:off x="3601" y="3538"/>
                  <a:ext cx="171" cy="0"/>
                </a:xfrm>
                <a:prstGeom prst="line">
                  <a:avLst/>
                </a:prstGeom>
                <a:noFill/>
                <a:ln w="9525">
                  <a:solidFill>
                    <a:schemeClr val="bg1"/>
                  </a:solidFill>
                  <a:round/>
                  <a:headEnd/>
                  <a:tailEnd/>
                </a:ln>
              </p:spPr>
              <p:txBody>
                <a:bodyPr wrap="none" anchor="ctr">
                  <a:spAutoFit/>
                </a:bodyPr>
                <a:lstStyle/>
                <a:p>
                  <a:endParaRPr lang="en-US"/>
                </a:p>
              </p:txBody>
            </p:sp>
            <p:sp>
              <p:nvSpPr>
                <p:cNvPr id="11304" name="AutoShape 615"/>
                <p:cNvSpPr>
                  <a:spLocks noChangeArrowheads="1"/>
                </p:cNvSpPr>
                <p:nvPr/>
              </p:nvSpPr>
              <p:spPr bwMode="auto">
                <a:xfrm rot="5400000">
                  <a:off x="3599" y="3519"/>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05" name="Line 616"/>
                <p:cNvSpPr>
                  <a:spLocks noChangeShapeType="1"/>
                </p:cNvSpPr>
                <p:nvPr/>
              </p:nvSpPr>
              <p:spPr bwMode="auto">
                <a:xfrm flipH="1">
                  <a:off x="3602" y="3589"/>
                  <a:ext cx="171" cy="0"/>
                </a:xfrm>
                <a:prstGeom prst="line">
                  <a:avLst/>
                </a:prstGeom>
                <a:noFill/>
                <a:ln w="9525">
                  <a:solidFill>
                    <a:schemeClr val="bg1"/>
                  </a:solidFill>
                  <a:round/>
                  <a:headEnd/>
                  <a:tailEnd/>
                </a:ln>
              </p:spPr>
              <p:txBody>
                <a:bodyPr wrap="none" anchor="ctr">
                  <a:spAutoFit/>
                </a:bodyPr>
                <a:lstStyle/>
                <a:p>
                  <a:endParaRPr lang="en-US"/>
                </a:p>
              </p:txBody>
            </p:sp>
            <p:sp>
              <p:nvSpPr>
                <p:cNvPr id="11306" name="AutoShape 617"/>
                <p:cNvSpPr>
                  <a:spLocks noChangeArrowheads="1"/>
                </p:cNvSpPr>
                <p:nvPr/>
              </p:nvSpPr>
              <p:spPr bwMode="auto">
                <a:xfrm rot="5400000">
                  <a:off x="3601" y="3570"/>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07" name="Line 618"/>
                <p:cNvSpPr>
                  <a:spLocks noChangeShapeType="1"/>
                </p:cNvSpPr>
                <p:nvPr/>
              </p:nvSpPr>
              <p:spPr bwMode="auto">
                <a:xfrm flipH="1">
                  <a:off x="3601" y="3642"/>
                  <a:ext cx="171" cy="0"/>
                </a:xfrm>
                <a:prstGeom prst="line">
                  <a:avLst/>
                </a:prstGeom>
                <a:noFill/>
                <a:ln w="9525">
                  <a:solidFill>
                    <a:schemeClr val="bg1"/>
                  </a:solidFill>
                  <a:round/>
                  <a:headEnd/>
                  <a:tailEnd/>
                </a:ln>
              </p:spPr>
              <p:txBody>
                <a:bodyPr wrap="none" anchor="ctr">
                  <a:spAutoFit/>
                </a:bodyPr>
                <a:lstStyle/>
                <a:p>
                  <a:endParaRPr lang="en-US"/>
                </a:p>
              </p:txBody>
            </p:sp>
            <p:sp>
              <p:nvSpPr>
                <p:cNvPr id="11308" name="AutoShape 619"/>
                <p:cNvSpPr>
                  <a:spLocks noChangeArrowheads="1"/>
                </p:cNvSpPr>
                <p:nvPr/>
              </p:nvSpPr>
              <p:spPr bwMode="auto">
                <a:xfrm rot="5400000">
                  <a:off x="3599" y="3624"/>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09" name="Line 620"/>
                <p:cNvSpPr>
                  <a:spLocks noChangeShapeType="1"/>
                </p:cNvSpPr>
                <p:nvPr/>
              </p:nvSpPr>
              <p:spPr bwMode="auto">
                <a:xfrm flipH="1">
                  <a:off x="3602" y="3693"/>
                  <a:ext cx="171" cy="0"/>
                </a:xfrm>
                <a:prstGeom prst="line">
                  <a:avLst/>
                </a:prstGeom>
                <a:noFill/>
                <a:ln w="9525">
                  <a:solidFill>
                    <a:schemeClr val="bg1"/>
                  </a:solidFill>
                  <a:round/>
                  <a:headEnd/>
                  <a:tailEnd/>
                </a:ln>
              </p:spPr>
              <p:txBody>
                <a:bodyPr wrap="none" anchor="ctr">
                  <a:spAutoFit/>
                </a:bodyPr>
                <a:lstStyle/>
                <a:p>
                  <a:endParaRPr lang="en-US"/>
                </a:p>
              </p:txBody>
            </p:sp>
            <p:sp>
              <p:nvSpPr>
                <p:cNvPr id="11310" name="AutoShape 621"/>
                <p:cNvSpPr>
                  <a:spLocks noChangeArrowheads="1"/>
                </p:cNvSpPr>
                <p:nvPr/>
              </p:nvSpPr>
              <p:spPr bwMode="auto">
                <a:xfrm rot="5400000">
                  <a:off x="3601" y="3675"/>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11" name="Line 622"/>
                <p:cNvSpPr>
                  <a:spLocks noChangeShapeType="1"/>
                </p:cNvSpPr>
                <p:nvPr/>
              </p:nvSpPr>
              <p:spPr bwMode="auto">
                <a:xfrm flipH="1">
                  <a:off x="3602" y="3741"/>
                  <a:ext cx="171" cy="0"/>
                </a:xfrm>
                <a:prstGeom prst="line">
                  <a:avLst/>
                </a:prstGeom>
                <a:noFill/>
                <a:ln w="9525">
                  <a:solidFill>
                    <a:schemeClr val="bg1"/>
                  </a:solidFill>
                  <a:round/>
                  <a:headEnd/>
                  <a:tailEnd/>
                </a:ln>
              </p:spPr>
              <p:txBody>
                <a:bodyPr wrap="none" anchor="ctr">
                  <a:spAutoFit/>
                </a:bodyPr>
                <a:lstStyle/>
                <a:p>
                  <a:endParaRPr lang="en-US"/>
                </a:p>
              </p:txBody>
            </p:sp>
            <p:sp>
              <p:nvSpPr>
                <p:cNvPr id="11312" name="AutoShape 623"/>
                <p:cNvSpPr>
                  <a:spLocks noChangeArrowheads="1"/>
                </p:cNvSpPr>
                <p:nvPr/>
              </p:nvSpPr>
              <p:spPr bwMode="auto">
                <a:xfrm rot="5400000">
                  <a:off x="3601" y="3723"/>
                  <a:ext cx="34" cy="33"/>
                </a:xfrm>
                <a:prstGeom prst="triangle">
                  <a:avLst>
                    <a:gd name="adj" fmla="val 50000"/>
                  </a:avLst>
                </a:prstGeom>
                <a:solidFill>
                  <a:schemeClr val="bg1"/>
                </a:solidFill>
                <a:ln w="9525" algn="ctr">
                  <a:solidFill>
                    <a:schemeClr val="bg1"/>
                  </a:solidFill>
                  <a:miter lim="800000"/>
                  <a:headEnd/>
                  <a:tailEnd/>
                </a:ln>
              </p:spPr>
              <p:txBody>
                <a:bodyPr anchor="ctr">
                  <a:spAutoFit/>
                </a:bodyPr>
                <a:lstStyle/>
                <a:p>
                  <a:endParaRPr lang="en-US"/>
                </a:p>
              </p:txBody>
            </p:sp>
            <p:sp>
              <p:nvSpPr>
                <p:cNvPr id="11313" name="AutoShape 624"/>
                <p:cNvSpPr>
                  <a:spLocks noChangeAspect="1" noChangeArrowheads="1"/>
                </p:cNvSpPr>
                <p:nvPr/>
              </p:nvSpPr>
              <p:spPr bwMode="auto">
                <a:xfrm rot="5400000">
                  <a:off x="4182" y="3782"/>
                  <a:ext cx="22" cy="21"/>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sp>
              <p:nvSpPr>
                <p:cNvPr id="11314" name="AutoShape 625"/>
                <p:cNvSpPr>
                  <a:spLocks noChangeAspect="1" noChangeArrowheads="1"/>
                </p:cNvSpPr>
                <p:nvPr/>
              </p:nvSpPr>
              <p:spPr bwMode="auto">
                <a:xfrm rot="5400000">
                  <a:off x="4181" y="3506"/>
                  <a:ext cx="23" cy="21"/>
                </a:xfrm>
                <a:prstGeom prst="triangle">
                  <a:avLst>
                    <a:gd name="adj" fmla="val 50000"/>
                  </a:avLst>
                </a:prstGeom>
                <a:noFill/>
                <a:ln w="9525" algn="ctr">
                  <a:solidFill>
                    <a:schemeClr val="bg1"/>
                  </a:solidFill>
                  <a:miter lim="800000"/>
                  <a:headEnd/>
                  <a:tailEnd/>
                </a:ln>
              </p:spPr>
              <p:txBody>
                <a:bodyPr wrap="none" anchor="ctr">
                  <a:spAutoFit/>
                </a:bodyPr>
                <a:lstStyle/>
                <a:p>
                  <a:endParaRPr lang="en-US"/>
                </a:p>
              </p:txBody>
            </p:sp>
          </p:grpSp>
        </p:grpSp>
        <p:sp>
          <p:nvSpPr>
            <p:cNvPr id="11273" name="Text Box 626"/>
            <p:cNvSpPr txBox="1">
              <a:spLocks noChangeArrowheads="1"/>
            </p:cNvSpPr>
            <p:nvPr/>
          </p:nvSpPr>
          <p:spPr bwMode="auto">
            <a:xfrm>
              <a:off x="3334" y="1525"/>
              <a:ext cx="399" cy="173"/>
            </a:xfrm>
            <a:prstGeom prst="rect">
              <a:avLst/>
            </a:prstGeom>
            <a:noFill/>
            <a:ln w="9525" algn="ctr">
              <a:noFill/>
              <a:miter lim="800000"/>
              <a:headEnd/>
              <a:tailEnd/>
            </a:ln>
          </p:spPr>
          <p:txBody>
            <a:bodyPr wrap="none">
              <a:spAutoFit/>
            </a:bodyPr>
            <a:lstStyle/>
            <a:p>
              <a:r>
                <a:rPr lang="en-GB" sz="1200">
                  <a:solidFill>
                    <a:schemeClr val="bg1"/>
                  </a:solidFill>
                </a:rPr>
                <a:t>SLICE</a:t>
              </a:r>
              <a:endParaRPr lang="en-US" sz="1200">
                <a:solidFill>
                  <a:schemeClr val="bg1"/>
                </a:solidFill>
              </a:endParaRPr>
            </a:p>
          </p:txBody>
        </p:sp>
        <p:sp>
          <p:nvSpPr>
            <p:cNvPr id="11274" name="Text Box 627"/>
            <p:cNvSpPr txBox="1">
              <a:spLocks noChangeArrowheads="1"/>
            </p:cNvSpPr>
            <p:nvPr/>
          </p:nvSpPr>
          <p:spPr bwMode="auto">
            <a:xfrm>
              <a:off x="3732" y="1858"/>
              <a:ext cx="267" cy="154"/>
            </a:xfrm>
            <a:prstGeom prst="rect">
              <a:avLst/>
            </a:prstGeom>
            <a:noFill/>
            <a:ln w="9525" algn="ctr">
              <a:noFill/>
              <a:miter lim="800000"/>
              <a:headEnd/>
              <a:tailEnd/>
            </a:ln>
          </p:spPr>
          <p:txBody>
            <a:bodyPr wrap="none">
              <a:spAutoFit/>
            </a:bodyPr>
            <a:lstStyle/>
            <a:p>
              <a:r>
                <a:rPr lang="en-GB" sz="1000">
                  <a:solidFill>
                    <a:schemeClr val="bg1"/>
                  </a:solidFill>
                </a:rPr>
                <a:t>LUT</a:t>
              </a:r>
              <a:endParaRPr lang="en-US" sz="1000">
                <a:solidFill>
                  <a:schemeClr val="bg1"/>
                </a:solidFill>
              </a:endParaRPr>
            </a:p>
          </p:txBody>
        </p:sp>
      </p:grpSp>
    </p:spTree>
    <p:custDataLst>
      <p:tags r:id="rId1"/>
    </p:custData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GB" smtClean="0"/>
              <a:t>Block RAM</a:t>
            </a:r>
            <a:endParaRPr lang="en-US" smtClean="0"/>
          </a:p>
        </p:txBody>
      </p:sp>
      <p:sp>
        <p:nvSpPr>
          <p:cNvPr id="12291" name="Rectangle 3"/>
          <p:cNvSpPr>
            <a:spLocks noGrp="1" noChangeArrowheads="1"/>
          </p:cNvSpPr>
          <p:nvPr>
            <p:ph type="body" idx="1"/>
          </p:nvPr>
        </p:nvSpPr>
        <p:spPr>
          <a:xfrm>
            <a:off x="457200" y="1643063"/>
            <a:ext cx="4400550" cy="4525962"/>
          </a:xfrm>
        </p:spPr>
        <p:txBody>
          <a:bodyPr/>
          <a:lstStyle/>
          <a:p>
            <a:r>
              <a:rPr lang="en-GB" smtClean="0"/>
              <a:t>36K/18K block RAM</a:t>
            </a:r>
          </a:p>
          <a:p>
            <a:pPr lvl="1"/>
            <a:r>
              <a:rPr lang="en-GB" smtClean="0"/>
              <a:t>All Xilinx 7 series FPGA families use same block RAM as Virtex-6 FPGAs</a:t>
            </a:r>
          </a:p>
          <a:p>
            <a:r>
              <a:rPr lang="en-GB" smtClean="0"/>
              <a:t>Configurations same as Virtex-6 FPGAs</a:t>
            </a:r>
          </a:p>
          <a:p>
            <a:pPr lvl="1"/>
            <a:r>
              <a:rPr lang="en-GB" smtClean="0"/>
              <a:t>32k x 1 to 512 x 72 in one 36K block</a:t>
            </a:r>
          </a:p>
          <a:p>
            <a:pPr lvl="1"/>
            <a:r>
              <a:rPr lang="en-GB" smtClean="0"/>
              <a:t>Simple dual-port and true dual-port configurations</a:t>
            </a:r>
          </a:p>
          <a:p>
            <a:pPr lvl="1"/>
            <a:r>
              <a:rPr lang="en-GB" smtClean="0"/>
              <a:t>Built-in FIFO logic</a:t>
            </a:r>
          </a:p>
          <a:p>
            <a:pPr lvl="1"/>
            <a:r>
              <a:rPr lang="en-GB" smtClean="0"/>
              <a:t>64-bit error correction coding per 36K block</a:t>
            </a:r>
          </a:p>
          <a:p>
            <a:pPr lvl="1"/>
            <a:r>
              <a:rPr lang="en-GB" smtClean="0"/>
              <a:t>Adjacent blocks combine to 64K x 1 without extra logic</a:t>
            </a:r>
            <a:endParaRPr lang="en-US" smtClean="0"/>
          </a:p>
        </p:txBody>
      </p:sp>
      <p:sp>
        <p:nvSpPr>
          <p:cNvPr id="12292" name="Oval 5"/>
          <p:cNvSpPr>
            <a:spLocks noChangeArrowheads="1"/>
          </p:cNvSpPr>
          <p:nvPr/>
        </p:nvSpPr>
        <p:spPr bwMode="auto">
          <a:xfrm>
            <a:off x="5638800" y="1509713"/>
            <a:ext cx="3398838" cy="3822700"/>
          </a:xfrm>
          <a:prstGeom prst="ellipse">
            <a:avLst/>
          </a:prstGeom>
          <a:solidFill>
            <a:srgbClr val="5C8EFB">
              <a:alpha val="50195"/>
            </a:srgbClr>
          </a:solidFill>
          <a:ln w="28575">
            <a:solidFill>
              <a:srgbClr val="0000CC"/>
            </a:solidFill>
            <a:round/>
            <a:headEnd/>
            <a:tailEnd/>
          </a:ln>
        </p:spPr>
        <p:txBody>
          <a:bodyPr wrap="none" anchor="ctr"/>
          <a:lstStyle/>
          <a:p>
            <a:endParaRPr lang="en-US"/>
          </a:p>
        </p:txBody>
      </p:sp>
      <p:sp>
        <p:nvSpPr>
          <p:cNvPr id="32" name="Freeform 6"/>
          <p:cNvSpPr>
            <a:spLocks/>
          </p:cNvSpPr>
          <p:nvPr/>
        </p:nvSpPr>
        <p:spPr bwMode="ltGray">
          <a:xfrm>
            <a:off x="6550025" y="2078038"/>
            <a:ext cx="1619250" cy="2719387"/>
          </a:xfrm>
          <a:custGeom>
            <a:avLst/>
            <a:gdLst/>
            <a:ahLst/>
            <a:cxnLst>
              <a:cxn ang="0">
                <a:pos x="121" y="585"/>
              </a:cxn>
              <a:cxn ang="0">
                <a:pos x="0" y="585"/>
              </a:cxn>
              <a:cxn ang="0">
                <a:pos x="0" y="1105"/>
              </a:cxn>
              <a:cxn ang="0">
                <a:pos x="1059" y="1105"/>
              </a:cxn>
              <a:cxn ang="0">
                <a:pos x="1059" y="567"/>
              </a:cxn>
              <a:cxn ang="0">
                <a:pos x="920" y="567"/>
              </a:cxn>
              <a:cxn ang="0">
                <a:pos x="920" y="464"/>
              </a:cxn>
              <a:cxn ang="0">
                <a:pos x="1059" y="464"/>
              </a:cxn>
              <a:cxn ang="0">
                <a:pos x="1059" y="0"/>
              </a:cxn>
              <a:cxn ang="0">
                <a:pos x="9" y="0"/>
              </a:cxn>
              <a:cxn ang="0">
                <a:pos x="9" y="464"/>
              </a:cxn>
              <a:cxn ang="0">
                <a:pos x="112" y="464"/>
              </a:cxn>
              <a:cxn ang="0">
                <a:pos x="121" y="585"/>
              </a:cxn>
            </a:cxnLst>
            <a:rect l="0" t="0" r="r" b="b"/>
            <a:pathLst>
              <a:path w="1059" h="1105">
                <a:moveTo>
                  <a:pt x="121" y="585"/>
                </a:moveTo>
                <a:lnTo>
                  <a:pt x="0" y="585"/>
                </a:lnTo>
                <a:lnTo>
                  <a:pt x="0" y="1105"/>
                </a:lnTo>
                <a:lnTo>
                  <a:pt x="1059" y="1105"/>
                </a:lnTo>
                <a:lnTo>
                  <a:pt x="1059" y="567"/>
                </a:lnTo>
                <a:lnTo>
                  <a:pt x="920" y="567"/>
                </a:lnTo>
                <a:lnTo>
                  <a:pt x="920" y="464"/>
                </a:lnTo>
                <a:lnTo>
                  <a:pt x="1059" y="464"/>
                </a:lnTo>
                <a:lnTo>
                  <a:pt x="1059" y="0"/>
                </a:lnTo>
                <a:lnTo>
                  <a:pt x="9" y="0"/>
                </a:lnTo>
                <a:lnTo>
                  <a:pt x="9" y="464"/>
                </a:lnTo>
                <a:lnTo>
                  <a:pt x="112" y="464"/>
                </a:lnTo>
                <a:lnTo>
                  <a:pt x="121" y="585"/>
                </a:lnTo>
                <a:close/>
              </a:path>
            </a:pathLst>
          </a:custGeom>
          <a:gradFill rotWithShape="0">
            <a:gsLst>
              <a:gs pos="0">
                <a:srgbClr val="470017"/>
              </a:gs>
              <a:gs pos="50000">
                <a:schemeClr val="hlink"/>
              </a:gs>
              <a:gs pos="100000">
                <a:srgbClr val="470017"/>
              </a:gs>
            </a:gsLst>
            <a:lin ang="2700000" scaled="1"/>
          </a:gradFill>
          <a:ln w="28575" cap="flat" cmpd="sng">
            <a:solidFill>
              <a:schemeClr val="bg1"/>
            </a:solidFill>
            <a:prstDash val="solid"/>
            <a:round/>
            <a:headEnd/>
            <a:tailEnd/>
          </a:ln>
          <a:effectLst>
            <a:outerShdw dist="35921" dir="2700000" algn="ctr" rotWithShape="0">
              <a:schemeClr val="tx1">
                <a:alpha val="50000"/>
              </a:schemeClr>
            </a:outerShdw>
          </a:effectLst>
        </p:spPr>
        <p:txBody>
          <a:bodyPr wrap="none" anchor="ctr"/>
          <a:lstStyle/>
          <a:p>
            <a:pPr>
              <a:defRPr/>
            </a:pPr>
            <a:endParaRPr lang="en-US" dirty="0"/>
          </a:p>
        </p:txBody>
      </p:sp>
      <p:sp>
        <p:nvSpPr>
          <p:cNvPr id="12294" name="Freeform 7"/>
          <p:cNvSpPr>
            <a:spLocks/>
          </p:cNvSpPr>
          <p:nvPr/>
        </p:nvSpPr>
        <p:spPr bwMode="gray">
          <a:xfrm>
            <a:off x="6346825" y="2182813"/>
            <a:ext cx="1766888" cy="2532062"/>
          </a:xfrm>
          <a:custGeom>
            <a:avLst/>
            <a:gdLst>
              <a:gd name="T0" fmla="*/ 0 w 1459"/>
              <a:gd name="T1" fmla="*/ 0 h 1858"/>
              <a:gd name="T2" fmla="*/ 0 w 1459"/>
              <a:gd name="T3" fmla="*/ 2147483647 h 1858"/>
              <a:gd name="T4" fmla="*/ 2147483647 w 1459"/>
              <a:gd name="T5" fmla="*/ 2147483647 h 1858"/>
              <a:gd name="T6" fmla="*/ 2147483647 w 1459"/>
              <a:gd name="T7" fmla="*/ 2147483647 h 1858"/>
              <a:gd name="T8" fmla="*/ 2147483647 w 1459"/>
              <a:gd name="T9" fmla="*/ 2147483647 h 1858"/>
              <a:gd name="T10" fmla="*/ 2147483647 w 1459"/>
              <a:gd name="T11" fmla="*/ 2147483647 h 1858"/>
              <a:gd name="T12" fmla="*/ 2147483647 w 1459"/>
              <a:gd name="T13" fmla="*/ 2147483647 h 1858"/>
              <a:gd name="T14" fmla="*/ 2147483647 w 1459"/>
              <a:gd name="T15" fmla="*/ 2147483647 h 1858"/>
              <a:gd name="T16" fmla="*/ 2147483647 w 1459"/>
              <a:gd name="T17" fmla="*/ 2147483647 h 1858"/>
              <a:gd name="T18" fmla="*/ 2147483647 w 1459"/>
              <a:gd name="T19" fmla="*/ 2147483647 h 185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59"/>
              <a:gd name="T31" fmla="*/ 0 h 1858"/>
              <a:gd name="T32" fmla="*/ 1459 w 1459"/>
              <a:gd name="T33" fmla="*/ 1858 h 185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59" h="1858">
                <a:moveTo>
                  <a:pt x="0" y="0"/>
                </a:moveTo>
                <a:lnTo>
                  <a:pt x="0" y="855"/>
                </a:lnTo>
                <a:lnTo>
                  <a:pt x="158" y="855"/>
                </a:lnTo>
                <a:lnTo>
                  <a:pt x="158" y="1013"/>
                </a:lnTo>
                <a:lnTo>
                  <a:pt x="9" y="1013"/>
                </a:lnTo>
                <a:lnTo>
                  <a:pt x="9" y="1858"/>
                </a:lnTo>
                <a:lnTo>
                  <a:pt x="1459" y="1858"/>
                </a:lnTo>
                <a:lnTo>
                  <a:pt x="1459" y="1003"/>
                </a:lnTo>
                <a:lnTo>
                  <a:pt x="1310" y="1003"/>
                </a:lnTo>
                <a:lnTo>
                  <a:pt x="1310" y="892"/>
                </a:lnTo>
              </a:path>
            </a:pathLst>
          </a:custGeom>
          <a:noFill/>
          <a:ln w="9525" cap="flat" cmpd="sng">
            <a:noFill/>
            <a:prstDash val="solid"/>
            <a:round/>
            <a:headEnd/>
            <a:tailEnd/>
          </a:ln>
        </p:spPr>
        <p:txBody>
          <a:bodyPr/>
          <a:lstStyle/>
          <a:p>
            <a:endParaRPr lang="en-US"/>
          </a:p>
        </p:txBody>
      </p:sp>
      <p:sp>
        <p:nvSpPr>
          <p:cNvPr id="34" name="Text Box 8"/>
          <p:cNvSpPr txBox="1">
            <a:spLocks noChangeArrowheads="1"/>
          </p:cNvSpPr>
          <p:nvPr/>
        </p:nvSpPr>
        <p:spPr bwMode="auto">
          <a:xfrm>
            <a:off x="6026150" y="2338388"/>
            <a:ext cx="525463" cy="274637"/>
          </a:xfrm>
          <a:prstGeom prst="rect">
            <a:avLst/>
          </a:prstGeom>
          <a:noFill/>
          <a:ln w="9525">
            <a:noFill/>
            <a:miter lim="800000"/>
            <a:headEnd/>
            <a:tailEnd/>
          </a:ln>
          <a:effectLst>
            <a:outerShdw dist="17961" dir="2700000" algn="ctr" rotWithShape="0">
              <a:srgbClr val="5F5F5F">
                <a:alpha val="50000"/>
              </a:srgbClr>
            </a:outerShdw>
          </a:effectLst>
        </p:spPr>
        <p:txBody>
          <a:bodyPr>
            <a:spAutoFit/>
          </a:bodyPr>
          <a:lstStyle/>
          <a:p>
            <a:pPr algn="l">
              <a:defRPr/>
            </a:pPr>
            <a:r>
              <a:rPr lang="en-US" sz="1200" b="1" dirty="0">
                <a:solidFill>
                  <a:schemeClr val="bg1"/>
                </a:solidFill>
                <a:latin typeface="Arial Narrow" pitchFamily="34" charset="0"/>
              </a:rPr>
              <a:t>36</a:t>
            </a:r>
          </a:p>
        </p:txBody>
      </p:sp>
      <p:sp>
        <p:nvSpPr>
          <p:cNvPr id="35" name="Text Box 9"/>
          <p:cNvSpPr txBox="1">
            <a:spLocks noChangeArrowheads="1"/>
          </p:cNvSpPr>
          <p:nvPr/>
        </p:nvSpPr>
        <p:spPr bwMode="auto">
          <a:xfrm>
            <a:off x="6497638" y="2425700"/>
            <a:ext cx="1104900" cy="260350"/>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 DIA</a:t>
            </a:r>
          </a:p>
        </p:txBody>
      </p:sp>
      <p:sp>
        <p:nvSpPr>
          <p:cNvPr id="36" name="Text Box 10"/>
          <p:cNvSpPr txBox="1">
            <a:spLocks noChangeArrowheads="1"/>
          </p:cNvSpPr>
          <p:nvPr/>
        </p:nvSpPr>
        <p:spPr bwMode="auto">
          <a:xfrm>
            <a:off x="6497638" y="2206625"/>
            <a:ext cx="798512" cy="260350"/>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ADDRA</a:t>
            </a:r>
          </a:p>
        </p:txBody>
      </p:sp>
      <p:sp>
        <p:nvSpPr>
          <p:cNvPr id="37" name="Text Box 11"/>
          <p:cNvSpPr txBox="1">
            <a:spLocks noChangeArrowheads="1"/>
          </p:cNvSpPr>
          <p:nvPr/>
        </p:nvSpPr>
        <p:spPr bwMode="auto">
          <a:xfrm>
            <a:off x="8280400" y="2282825"/>
            <a:ext cx="622300" cy="274638"/>
          </a:xfrm>
          <a:prstGeom prst="rect">
            <a:avLst/>
          </a:prstGeom>
          <a:noFill/>
          <a:ln w="9525">
            <a:noFill/>
            <a:miter lim="800000"/>
            <a:headEnd/>
            <a:tailEnd/>
          </a:ln>
          <a:effectLst>
            <a:outerShdw dist="17961" dir="2700000" algn="ctr" rotWithShape="0">
              <a:srgbClr val="5F5F5F">
                <a:alpha val="50000"/>
              </a:srgbClr>
            </a:outerShdw>
          </a:effectLst>
        </p:spPr>
        <p:txBody>
          <a:bodyPr>
            <a:spAutoFit/>
          </a:bodyPr>
          <a:lstStyle/>
          <a:p>
            <a:pPr algn="l">
              <a:defRPr/>
            </a:pPr>
            <a:r>
              <a:rPr lang="en-US" sz="1200" b="1" dirty="0">
                <a:solidFill>
                  <a:schemeClr val="bg1"/>
                </a:solidFill>
                <a:latin typeface="Arial Narrow" pitchFamily="34" charset="0"/>
              </a:rPr>
              <a:t>36</a:t>
            </a:r>
          </a:p>
        </p:txBody>
      </p:sp>
      <p:sp>
        <p:nvSpPr>
          <p:cNvPr id="38" name="Text Box 12"/>
          <p:cNvSpPr txBox="1">
            <a:spLocks noChangeArrowheads="1"/>
          </p:cNvSpPr>
          <p:nvPr/>
        </p:nvSpPr>
        <p:spPr bwMode="auto">
          <a:xfrm>
            <a:off x="7750175" y="2406650"/>
            <a:ext cx="687388" cy="261938"/>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 DOA</a:t>
            </a:r>
          </a:p>
        </p:txBody>
      </p:sp>
      <p:sp>
        <p:nvSpPr>
          <p:cNvPr id="12300" name="Text Box 13"/>
          <p:cNvSpPr txBox="1">
            <a:spLocks noChangeArrowheads="1"/>
          </p:cNvSpPr>
          <p:nvPr/>
        </p:nvSpPr>
        <p:spPr bwMode="auto">
          <a:xfrm>
            <a:off x="7121525" y="2179638"/>
            <a:ext cx="730250" cy="304800"/>
          </a:xfrm>
          <a:prstGeom prst="rect">
            <a:avLst/>
          </a:prstGeom>
          <a:noFill/>
          <a:ln w="9525">
            <a:noFill/>
            <a:miter lim="800000"/>
            <a:headEnd/>
            <a:tailEnd/>
          </a:ln>
        </p:spPr>
        <p:txBody>
          <a:bodyPr>
            <a:spAutoFit/>
          </a:bodyPr>
          <a:lstStyle/>
          <a:p>
            <a:pPr algn="l"/>
            <a:r>
              <a:rPr lang="en-US" sz="1400" b="1">
                <a:latin typeface="Arial Narrow" pitchFamily="34" charset="0"/>
              </a:rPr>
              <a:t>Port A</a:t>
            </a:r>
          </a:p>
        </p:txBody>
      </p:sp>
      <p:sp>
        <p:nvSpPr>
          <p:cNvPr id="12301" name="Rectangle 20"/>
          <p:cNvSpPr>
            <a:spLocks noChangeArrowheads="1"/>
          </p:cNvSpPr>
          <p:nvPr/>
        </p:nvSpPr>
        <p:spPr bwMode="auto">
          <a:xfrm>
            <a:off x="6759575" y="3116263"/>
            <a:ext cx="1239838" cy="606425"/>
          </a:xfrm>
          <a:prstGeom prst="rect">
            <a:avLst/>
          </a:prstGeom>
          <a:noFill/>
          <a:ln w="12700" algn="ctr">
            <a:noFill/>
            <a:miter lim="800000"/>
            <a:headEnd/>
            <a:tailEnd/>
          </a:ln>
        </p:spPr>
        <p:txBody>
          <a:bodyPr anchor="ctr">
            <a:spAutoFit/>
          </a:bodyPr>
          <a:lstStyle/>
          <a:p>
            <a:pPr eaLnBrk="0" hangingPunct="0">
              <a:lnSpc>
                <a:spcPct val="70000"/>
              </a:lnSpc>
            </a:pPr>
            <a:r>
              <a:rPr lang="en-US" sz="1600" b="1">
                <a:latin typeface="Arial Narrow" pitchFamily="34" charset="0"/>
              </a:rPr>
              <a:t>36 Kb</a:t>
            </a:r>
            <a:br>
              <a:rPr lang="en-US" sz="1600" b="1">
                <a:latin typeface="Arial Narrow" pitchFamily="34" charset="0"/>
              </a:rPr>
            </a:br>
            <a:r>
              <a:rPr lang="en-US" sz="1600" b="1">
                <a:latin typeface="Arial Narrow" pitchFamily="34" charset="0"/>
              </a:rPr>
              <a:t>Memory</a:t>
            </a:r>
            <a:br>
              <a:rPr lang="en-US" sz="1600" b="1">
                <a:latin typeface="Arial Narrow" pitchFamily="34" charset="0"/>
              </a:rPr>
            </a:br>
            <a:r>
              <a:rPr lang="en-US" sz="1600" b="1">
                <a:latin typeface="Arial Narrow" pitchFamily="34" charset="0"/>
              </a:rPr>
              <a:t>Array </a:t>
            </a:r>
          </a:p>
        </p:txBody>
      </p:sp>
      <p:sp>
        <p:nvSpPr>
          <p:cNvPr id="41" name="Line 21"/>
          <p:cNvSpPr>
            <a:spLocks noChangeShapeType="1"/>
          </p:cNvSpPr>
          <p:nvPr/>
        </p:nvSpPr>
        <p:spPr bwMode="auto">
          <a:xfrm flipH="1">
            <a:off x="6223000" y="2333625"/>
            <a:ext cx="288925" cy="0"/>
          </a:xfrm>
          <a:prstGeom prst="line">
            <a:avLst/>
          </a:prstGeom>
          <a:noFill/>
          <a:ln w="28575">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sp>
        <p:nvSpPr>
          <p:cNvPr id="42" name="Freeform 26"/>
          <p:cNvSpPr>
            <a:spLocks/>
          </p:cNvSpPr>
          <p:nvPr/>
        </p:nvSpPr>
        <p:spPr bwMode="auto">
          <a:xfrm>
            <a:off x="8310563" y="2427288"/>
            <a:ext cx="36512" cy="174625"/>
          </a:xfrm>
          <a:custGeom>
            <a:avLst/>
            <a:gdLst/>
            <a:ahLst/>
            <a:cxnLst>
              <a:cxn ang="0">
                <a:pos x="48" y="0"/>
              </a:cxn>
              <a:cxn ang="0">
                <a:pos x="0" y="114"/>
              </a:cxn>
            </a:cxnLst>
            <a:rect l="0" t="0" r="r" b="b"/>
            <a:pathLst>
              <a:path w="48" h="114">
                <a:moveTo>
                  <a:pt x="48" y="0"/>
                </a:moveTo>
                <a:lnTo>
                  <a:pt x="0" y="114"/>
                </a:lnTo>
              </a:path>
            </a:pathLst>
          </a:custGeom>
          <a:noFill/>
          <a:ln w="19050" cmpd="sng">
            <a:solidFill>
              <a:schemeClr val="bg1"/>
            </a:solidFill>
            <a:round/>
            <a:headEnd type="none" w="med" len="med"/>
            <a:tailEnd type="none" w="med" len="med"/>
          </a:ln>
          <a:effectLst>
            <a:outerShdw dist="17961" dir="2700000" algn="ctr" rotWithShape="0">
              <a:schemeClr val="tx1">
                <a:alpha val="50000"/>
              </a:schemeClr>
            </a:outerShdw>
          </a:effectLst>
        </p:spPr>
        <p:txBody>
          <a:bodyPr/>
          <a:lstStyle/>
          <a:p>
            <a:pPr>
              <a:defRPr/>
            </a:pPr>
            <a:endParaRPr lang="en-US" dirty="0"/>
          </a:p>
        </p:txBody>
      </p:sp>
      <p:grpSp>
        <p:nvGrpSpPr>
          <p:cNvPr id="2" name="Group 40"/>
          <p:cNvGrpSpPr>
            <a:grpSpLocks/>
          </p:cNvGrpSpPr>
          <p:nvPr>
            <p:custDataLst>
              <p:tags r:id="rId2"/>
            </p:custDataLst>
          </p:nvPr>
        </p:nvGrpSpPr>
        <p:grpSpPr bwMode="auto">
          <a:xfrm>
            <a:off x="6238875" y="2447925"/>
            <a:ext cx="276225" cy="177800"/>
            <a:chOff x="6238875" y="2388735"/>
            <a:chExt cx="276225" cy="177800"/>
          </a:xfrm>
        </p:grpSpPr>
        <p:sp>
          <p:nvSpPr>
            <p:cNvPr id="71" name="Freeform 24"/>
            <p:cNvSpPr>
              <a:spLocks/>
            </p:cNvSpPr>
            <p:nvPr/>
          </p:nvSpPr>
          <p:spPr bwMode="auto">
            <a:xfrm>
              <a:off x="6299200" y="2388735"/>
              <a:ext cx="39688" cy="177800"/>
            </a:xfrm>
            <a:custGeom>
              <a:avLst/>
              <a:gdLst/>
              <a:ahLst/>
              <a:cxnLst>
                <a:cxn ang="0">
                  <a:pos x="48" y="0"/>
                </a:cxn>
                <a:cxn ang="0">
                  <a:pos x="0" y="114"/>
                </a:cxn>
              </a:cxnLst>
              <a:rect l="0" t="0" r="r" b="b"/>
              <a:pathLst>
                <a:path w="48" h="114">
                  <a:moveTo>
                    <a:pt x="48" y="0"/>
                  </a:moveTo>
                  <a:lnTo>
                    <a:pt x="0" y="114"/>
                  </a:lnTo>
                </a:path>
              </a:pathLst>
            </a:custGeom>
            <a:noFill/>
            <a:ln w="19050" cmpd="sng">
              <a:solidFill>
                <a:schemeClr val="bg1"/>
              </a:solidFill>
              <a:round/>
              <a:headEnd type="none" w="med" len="med"/>
              <a:tailEnd type="none" w="med" len="med"/>
            </a:ln>
            <a:effectLst>
              <a:outerShdw dist="17961" dir="2700000" algn="ctr" rotWithShape="0">
                <a:schemeClr val="tx1">
                  <a:alpha val="50000"/>
                </a:schemeClr>
              </a:outerShdw>
            </a:effectLst>
          </p:spPr>
          <p:txBody>
            <a:bodyPr/>
            <a:lstStyle/>
            <a:p>
              <a:pPr>
                <a:defRPr/>
              </a:pPr>
              <a:endParaRPr lang="en-US" dirty="0"/>
            </a:p>
          </p:txBody>
        </p:sp>
        <p:sp>
          <p:nvSpPr>
            <p:cNvPr id="72" name="Line 27"/>
            <p:cNvSpPr>
              <a:spLocks noChangeShapeType="1"/>
            </p:cNvSpPr>
            <p:nvPr/>
          </p:nvSpPr>
          <p:spPr bwMode="auto">
            <a:xfrm flipH="1">
              <a:off x="6238875" y="2483985"/>
              <a:ext cx="276225" cy="0"/>
            </a:xfrm>
            <a:prstGeom prst="line">
              <a:avLst/>
            </a:prstGeom>
            <a:noFill/>
            <a:ln w="38100">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grpSp>
      <p:sp>
        <p:nvSpPr>
          <p:cNvPr id="44" name="Line 30"/>
          <p:cNvSpPr>
            <a:spLocks noChangeShapeType="1"/>
          </p:cNvSpPr>
          <p:nvPr/>
        </p:nvSpPr>
        <p:spPr bwMode="auto">
          <a:xfrm flipH="1">
            <a:off x="8221663" y="2519363"/>
            <a:ext cx="322262" cy="11112"/>
          </a:xfrm>
          <a:prstGeom prst="line">
            <a:avLst/>
          </a:prstGeom>
          <a:noFill/>
          <a:ln w="38100">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sp>
        <p:nvSpPr>
          <p:cNvPr id="45" name="PPTShape_0"/>
          <p:cNvSpPr txBox="1">
            <a:spLocks noChangeArrowheads="1"/>
          </p:cNvSpPr>
          <p:nvPr/>
        </p:nvSpPr>
        <p:spPr bwMode="auto">
          <a:xfrm>
            <a:off x="6503988" y="2809875"/>
            <a:ext cx="798512" cy="260350"/>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CLKA</a:t>
            </a:r>
          </a:p>
        </p:txBody>
      </p:sp>
      <p:sp>
        <p:nvSpPr>
          <p:cNvPr id="46" name="PPTShape_1"/>
          <p:cNvSpPr>
            <a:spLocks noChangeShapeType="1"/>
          </p:cNvSpPr>
          <p:nvPr/>
        </p:nvSpPr>
        <p:spPr bwMode="auto">
          <a:xfrm flipH="1">
            <a:off x="6229350" y="2938463"/>
            <a:ext cx="288925" cy="0"/>
          </a:xfrm>
          <a:prstGeom prst="line">
            <a:avLst/>
          </a:prstGeom>
          <a:noFill/>
          <a:ln w="28575">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grpSp>
        <p:nvGrpSpPr>
          <p:cNvPr id="3" name="Group 46"/>
          <p:cNvGrpSpPr>
            <a:grpSpLocks/>
          </p:cNvGrpSpPr>
          <p:nvPr>
            <p:custDataLst>
              <p:tags r:id="rId3"/>
            </p:custDataLst>
          </p:nvPr>
        </p:nvGrpSpPr>
        <p:grpSpPr bwMode="auto">
          <a:xfrm>
            <a:off x="6238875" y="2643188"/>
            <a:ext cx="276225" cy="177800"/>
            <a:chOff x="6238875" y="2388735"/>
            <a:chExt cx="276225" cy="177800"/>
          </a:xfrm>
        </p:grpSpPr>
        <p:sp>
          <p:nvSpPr>
            <p:cNvPr id="69" name="Freeform 24"/>
            <p:cNvSpPr>
              <a:spLocks/>
            </p:cNvSpPr>
            <p:nvPr/>
          </p:nvSpPr>
          <p:spPr bwMode="auto">
            <a:xfrm>
              <a:off x="6299200" y="2388735"/>
              <a:ext cx="39688" cy="177800"/>
            </a:xfrm>
            <a:custGeom>
              <a:avLst/>
              <a:gdLst/>
              <a:ahLst/>
              <a:cxnLst>
                <a:cxn ang="0">
                  <a:pos x="48" y="0"/>
                </a:cxn>
                <a:cxn ang="0">
                  <a:pos x="0" y="114"/>
                </a:cxn>
              </a:cxnLst>
              <a:rect l="0" t="0" r="r" b="b"/>
              <a:pathLst>
                <a:path w="48" h="114">
                  <a:moveTo>
                    <a:pt x="48" y="0"/>
                  </a:moveTo>
                  <a:lnTo>
                    <a:pt x="0" y="114"/>
                  </a:lnTo>
                </a:path>
              </a:pathLst>
            </a:custGeom>
            <a:noFill/>
            <a:ln w="19050" cmpd="sng">
              <a:solidFill>
                <a:schemeClr val="bg1"/>
              </a:solidFill>
              <a:round/>
              <a:headEnd type="none" w="med" len="med"/>
              <a:tailEnd type="none" w="med" len="med"/>
            </a:ln>
            <a:effectLst>
              <a:outerShdw dist="17961" dir="2700000" algn="ctr" rotWithShape="0">
                <a:schemeClr val="tx1">
                  <a:alpha val="50000"/>
                </a:schemeClr>
              </a:outerShdw>
            </a:effectLst>
          </p:spPr>
          <p:txBody>
            <a:bodyPr/>
            <a:lstStyle/>
            <a:p>
              <a:pPr>
                <a:defRPr/>
              </a:pPr>
              <a:endParaRPr lang="en-US" dirty="0"/>
            </a:p>
          </p:txBody>
        </p:sp>
        <p:sp>
          <p:nvSpPr>
            <p:cNvPr id="70" name="Line 27"/>
            <p:cNvSpPr>
              <a:spLocks noChangeShapeType="1"/>
            </p:cNvSpPr>
            <p:nvPr/>
          </p:nvSpPr>
          <p:spPr bwMode="auto">
            <a:xfrm flipH="1">
              <a:off x="6238875" y="2483985"/>
              <a:ext cx="276225" cy="0"/>
            </a:xfrm>
            <a:prstGeom prst="line">
              <a:avLst/>
            </a:prstGeom>
            <a:noFill/>
            <a:ln w="38100">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grpSp>
      <p:sp>
        <p:nvSpPr>
          <p:cNvPr id="48" name="PPTShape_2"/>
          <p:cNvSpPr txBox="1">
            <a:spLocks noChangeArrowheads="1"/>
          </p:cNvSpPr>
          <p:nvPr/>
        </p:nvSpPr>
        <p:spPr bwMode="auto">
          <a:xfrm>
            <a:off x="6521450" y="2611438"/>
            <a:ext cx="1104900" cy="260350"/>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WEA</a:t>
            </a:r>
          </a:p>
        </p:txBody>
      </p:sp>
      <p:sp>
        <p:nvSpPr>
          <p:cNvPr id="49" name="PPTShape_3"/>
          <p:cNvSpPr txBox="1">
            <a:spLocks noChangeArrowheads="1"/>
          </p:cNvSpPr>
          <p:nvPr/>
        </p:nvSpPr>
        <p:spPr bwMode="auto">
          <a:xfrm>
            <a:off x="6065838" y="2524125"/>
            <a:ext cx="293687" cy="274638"/>
          </a:xfrm>
          <a:prstGeom prst="rect">
            <a:avLst/>
          </a:prstGeom>
          <a:noFill/>
          <a:ln w="9525">
            <a:noFill/>
            <a:miter lim="800000"/>
            <a:headEnd/>
            <a:tailEnd/>
          </a:ln>
          <a:effectLst>
            <a:outerShdw dist="17961" dir="2700000" algn="ctr" rotWithShape="0">
              <a:srgbClr val="5F5F5F">
                <a:alpha val="50000"/>
              </a:srgbClr>
            </a:outerShdw>
          </a:effectLst>
        </p:spPr>
        <p:txBody>
          <a:bodyPr>
            <a:spAutoFit/>
          </a:bodyPr>
          <a:lstStyle/>
          <a:p>
            <a:pPr algn="l">
              <a:defRPr/>
            </a:pPr>
            <a:r>
              <a:rPr lang="en-US" sz="1200" b="1" dirty="0">
                <a:solidFill>
                  <a:schemeClr val="bg1"/>
                </a:solidFill>
                <a:latin typeface="Arial Narrow" pitchFamily="34" charset="0"/>
              </a:rPr>
              <a:t>4</a:t>
            </a:r>
          </a:p>
        </p:txBody>
      </p:sp>
      <p:sp>
        <p:nvSpPr>
          <p:cNvPr id="50" name="PPTShape_4"/>
          <p:cNvSpPr txBox="1">
            <a:spLocks noChangeArrowheads="1"/>
          </p:cNvSpPr>
          <p:nvPr/>
        </p:nvSpPr>
        <p:spPr bwMode="auto">
          <a:xfrm>
            <a:off x="6024563" y="3856038"/>
            <a:ext cx="525462" cy="274637"/>
          </a:xfrm>
          <a:prstGeom prst="rect">
            <a:avLst/>
          </a:prstGeom>
          <a:noFill/>
          <a:ln w="9525">
            <a:noFill/>
            <a:miter lim="800000"/>
            <a:headEnd/>
            <a:tailEnd/>
          </a:ln>
          <a:effectLst>
            <a:outerShdw dist="17961" dir="2700000" algn="ctr" rotWithShape="0">
              <a:srgbClr val="5F5F5F">
                <a:alpha val="50000"/>
              </a:srgbClr>
            </a:outerShdw>
          </a:effectLst>
        </p:spPr>
        <p:txBody>
          <a:bodyPr>
            <a:spAutoFit/>
          </a:bodyPr>
          <a:lstStyle/>
          <a:p>
            <a:pPr algn="l">
              <a:defRPr/>
            </a:pPr>
            <a:r>
              <a:rPr lang="en-US" sz="1200" b="1" dirty="0">
                <a:solidFill>
                  <a:schemeClr val="bg1"/>
                </a:solidFill>
                <a:latin typeface="Arial Narrow" pitchFamily="34" charset="0"/>
              </a:rPr>
              <a:t>36</a:t>
            </a:r>
          </a:p>
        </p:txBody>
      </p:sp>
      <p:sp>
        <p:nvSpPr>
          <p:cNvPr id="51" name="PPTShape_5"/>
          <p:cNvSpPr txBox="1">
            <a:spLocks noChangeArrowheads="1"/>
          </p:cNvSpPr>
          <p:nvPr/>
        </p:nvSpPr>
        <p:spPr bwMode="auto">
          <a:xfrm>
            <a:off x="6496050" y="3943350"/>
            <a:ext cx="1104900" cy="260350"/>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 DIB</a:t>
            </a:r>
          </a:p>
        </p:txBody>
      </p:sp>
      <p:sp>
        <p:nvSpPr>
          <p:cNvPr id="52" name="PPTShape_6"/>
          <p:cNvSpPr txBox="1">
            <a:spLocks noChangeArrowheads="1"/>
          </p:cNvSpPr>
          <p:nvPr/>
        </p:nvSpPr>
        <p:spPr bwMode="auto">
          <a:xfrm>
            <a:off x="6496050" y="3724275"/>
            <a:ext cx="798513" cy="260350"/>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ADDRB</a:t>
            </a:r>
          </a:p>
        </p:txBody>
      </p:sp>
      <p:sp>
        <p:nvSpPr>
          <p:cNvPr id="53" name="PPTShape_7"/>
          <p:cNvSpPr txBox="1">
            <a:spLocks noChangeArrowheads="1"/>
          </p:cNvSpPr>
          <p:nvPr/>
        </p:nvSpPr>
        <p:spPr bwMode="auto">
          <a:xfrm>
            <a:off x="8278813" y="3800475"/>
            <a:ext cx="622300" cy="274638"/>
          </a:xfrm>
          <a:prstGeom prst="rect">
            <a:avLst/>
          </a:prstGeom>
          <a:noFill/>
          <a:ln w="9525">
            <a:noFill/>
            <a:miter lim="800000"/>
            <a:headEnd/>
            <a:tailEnd/>
          </a:ln>
          <a:effectLst>
            <a:outerShdw dist="17961" dir="2700000" algn="ctr" rotWithShape="0">
              <a:srgbClr val="5F5F5F">
                <a:alpha val="50000"/>
              </a:srgbClr>
            </a:outerShdw>
          </a:effectLst>
        </p:spPr>
        <p:txBody>
          <a:bodyPr>
            <a:spAutoFit/>
          </a:bodyPr>
          <a:lstStyle/>
          <a:p>
            <a:pPr algn="l">
              <a:defRPr/>
            </a:pPr>
            <a:r>
              <a:rPr lang="en-US" sz="1200" b="1" dirty="0">
                <a:solidFill>
                  <a:schemeClr val="bg1"/>
                </a:solidFill>
                <a:latin typeface="Arial Narrow" pitchFamily="34" charset="0"/>
              </a:rPr>
              <a:t>36</a:t>
            </a:r>
          </a:p>
        </p:txBody>
      </p:sp>
      <p:sp>
        <p:nvSpPr>
          <p:cNvPr id="54" name="PPTShape_8"/>
          <p:cNvSpPr txBox="1">
            <a:spLocks noChangeArrowheads="1"/>
          </p:cNvSpPr>
          <p:nvPr/>
        </p:nvSpPr>
        <p:spPr bwMode="auto">
          <a:xfrm>
            <a:off x="7748588" y="3924300"/>
            <a:ext cx="685800" cy="261938"/>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 DOB</a:t>
            </a:r>
          </a:p>
        </p:txBody>
      </p:sp>
      <p:sp>
        <p:nvSpPr>
          <p:cNvPr id="12316" name="PPTShape_9"/>
          <p:cNvSpPr txBox="1">
            <a:spLocks noChangeArrowheads="1"/>
          </p:cNvSpPr>
          <p:nvPr/>
        </p:nvSpPr>
        <p:spPr bwMode="auto">
          <a:xfrm>
            <a:off x="7118350" y="4468813"/>
            <a:ext cx="731838" cy="304800"/>
          </a:xfrm>
          <a:prstGeom prst="rect">
            <a:avLst/>
          </a:prstGeom>
          <a:noFill/>
          <a:ln w="9525">
            <a:noFill/>
            <a:miter lim="800000"/>
            <a:headEnd/>
            <a:tailEnd/>
          </a:ln>
        </p:spPr>
        <p:txBody>
          <a:bodyPr>
            <a:spAutoFit/>
          </a:bodyPr>
          <a:lstStyle/>
          <a:p>
            <a:pPr algn="l"/>
            <a:r>
              <a:rPr lang="en-US" sz="1400" b="1">
                <a:latin typeface="Arial Narrow" pitchFamily="34" charset="0"/>
              </a:rPr>
              <a:t>Port B</a:t>
            </a:r>
          </a:p>
        </p:txBody>
      </p:sp>
      <p:sp>
        <p:nvSpPr>
          <p:cNvPr id="56" name="PPTShape_10"/>
          <p:cNvSpPr>
            <a:spLocks noChangeShapeType="1"/>
          </p:cNvSpPr>
          <p:nvPr/>
        </p:nvSpPr>
        <p:spPr bwMode="auto">
          <a:xfrm flipH="1">
            <a:off x="6221413" y="3852863"/>
            <a:ext cx="288925" cy="0"/>
          </a:xfrm>
          <a:prstGeom prst="line">
            <a:avLst/>
          </a:prstGeom>
          <a:noFill/>
          <a:ln w="28575">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sp>
        <p:nvSpPr>
          <p:cNvPr id="57" name="PPTShape_11"/>
          <p:cNvSpPr>
            <a:spLocks/>
          </p:cNvSpPr>
          <p:nvPr/>
        </p:nvSpPr>
        <p:spPr bwMode="auto">
          <a:xfrm>
            <a:off x="8308975" y="3944938"/>
            <a:ext cx="36513" cy="174625"/>
          </a:xfrm>
          <a:custGeom>
            <a:avLst/>
            <a:gdLst/>
            <a:ahLst/>
            <a:cxnLst>
              <a:cxn ang="0">
                <a:pos x="48" y="0"/>
              </a:cxn>
              <a:cxn ang="0">
                <a:pos x="0" y="114"/>
              </a:cxn>
            </a:cxnLst>
            <a:rect l="0" t="0" r="r" b="b"/>
            <a:pathLst>
              <a:path w="48" h="114">
                <a:moveTo>
                  <a:pt x="48" y="0"/>
                </a:moveTo>
                <a:lnTo>
                  <a:pt x="0" y="114"/>
                </a:lnTo>
              </a:path>
            </a:pathLst>
          </a:custGeom>
          <a:noFill/>
          <a:ln w="19050" cmpd="sng">
            <a:solidFill>
              <a:schemeClr val="bg1"/>
            </a:solidFill>
            <a:round/>
            <a:headEnd type="none" w="med" len="med"/>
            <a:tailEnd type="none" w="med" len="med"/>
          </a:ln>
          <a:effectLst>
            <a:outerShdw dist="17961" dir="2700000" algn="ctr" rotWithShape="0">
              <a:schemeClr val="tx1">
                <a:alpha val="50000"/>
              </a:schemeClr>
            </a:outerShdw>
          </a:effectLst>
        </p:spPr>
        <p:txBody>
          <a:bodyPr/>
          <a:lstStyle/>
          <a:p>
            <a:pPr>
              <a:defRPr/>
            </a:pPr>
            <a:endParaRPr lang="en-US" dirty="0"/>
          </a:p>
        </p:txBody>
      </p:sp>
      <p:grpSp>
        <p:nvGrpSpPr>
          <p:cNvPr id="4" name="Group 59"/>
          <p:cNvGrpSpPr>
            <a:grpSpLocks/>
          </p:cNvGrpSpPr>
          <p:nvPr>
            <p:custDataLst>
              <p:tags r:id="rId4"/>
            </p:custDataLst>
          </p:nvPr>
        </p:nvGrpSpPr>
        <p:grpSpPr bwMode="auto">
          <a:xfrm>
            <a:off x="6237288" y="3965575"/>
            <a:ext cx="276225" cy="177800"/>
            <a:chOff x="6238875" y="2388735"/>
            <a:chExt cx="276225" cy="177800"/>
          </a:xfrm>
        </p:grpSpPr>
        <p:sp>
          <p:nvSpPr>
            <p:cNvPr id="67" name="Freeform 24"/>
            <p:cNvSpPr>
              <a:spLocks/>
            </p:cNvSpPr>
            <p:nvPr/>
          </p:nvSpPr>
          <p:spPr bwMode="auto">
            <a:xfrm>
              <a:off x="6299200" y="2388735"/>
              <a:ext cx="39687" cy="177800"/>
            </a:xfrm>
            <a:custGeom>
              <a:avLst/>
              <a:gdLst/>
              <a:ahLst/>
              <a:cxnLst>
                <a:cxn ang="0">
                  <a:pos x="48" y="0"/>
                </a:cxn>
                <a:cxn ang="0">
                  <a:pos x="0" y="114"/>
                </a:cxn>
              </a:cxnLst>
              <a:rect l="0" t="0" r="r" b="b"/>
              <a:pathLst>
                <a:path w="48" h="114">
                  <a:moveTo>
                    <a:pt x="48" y="0"/>
                  </a:moveTo>
                  <a:lnTo>
                    <a:pt x="0" y="114"/>
                  </a:lnTo>
                </a:path>
              </a:pathLst>
            </a:custGeom>
            <a:noFill/>
            <a:ln w="19050" cmpd="sng">
              <a:solidFill>
                <a:schemeClr val="bg1"/>
              </a:solidFill>
              <a:round/>
              <a:headEnd type="none" w="med" len="med"/>
              <a:tailEnd type="none" w="med" len="med"/>
            </a:ln>
            <a:effectLst>
              <a:outerShdw dist="17961" dir="2700000" algn="ctr" rotWithShape="0">
                <a:schemeClr val="tx1">
                  <a:alpha val="50000"/>
                </a:schemeClr>
              </a:outerShdw>
            </a:effectLst>
          </p:spPr>
          <p:txBody>
            <a:bodyPr/>
            <a:lstStyle/>
            <a:p>
              <a:pPr>
                <a:defRPr/>
              </a:pPr>
              <a:endParaRPr lang="en-US" dirty="0"/>
            </a:p>
          </p:txBody>
        </p:sp>
        <p:sp>
          <p:nvSpPr>
            <p:cNvPr id="68" name="Line 27"/>
            <p:cNvSpPr>
              <a:spLocks noChangeShapeType="1"/>
            </p:cNvSpPr>
            <p:nvPr/>
          </p:nvSpPr>
          <p:spPr bwMode="auto">
            <a:xfrm flipH="1">
              <a:off x="6238875" y="2483985"/>
              <a:ext cx="276225" cy="0"/>
            </a:xfrm>
            <a:prstGeom prst="line">
              <a:avLst/>
            </a:prstGeom>
            <a:noFill/>
            <a:ln w="38100">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grpSp>
      <p:sp>
        <p:nvSpPr>
          <p:cNvPr id="59" name="PPTShape_12"/>
          <p:cNvSpPr>
            <a:spLocks noChangeShapeType="1"/>
          </p:cNvSpPr>
          <p:nvPr/>
        </p:nvSpPr>
        <p:spPr bwMode="auto">
          <a:xfrm flipH="1">
            <a:off x="8220075" y="4037013"/>
            <a:ext cx="322263" cy="11112"/>
          </a:xfrm>
          <a:prstGeom prst="line">
            <a:avLst/>
          </a:prstGeom>
          <a:noFill/>
          <a:ln w="38100">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sp>
        <p:nvSpPr>
          <p:cNvPr id="60" name="PPTShape_13"/>
          <p:cNvSpPr txBox="1">
            <a:spLocks noChangeArrowheads="1"/>
          </p:cNvSpPr>
          <p:nvPr/>
        </p:nvSpPr>
        <p:spPr bwMode="auto">
          <a:xfrm>
            <a:off x="6502400" y="4327525"/>
            <a:ext cx="798513" cy="260350"/>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CLKB</a:t>
            </a:r>
          </a:p>
        </p:txBody>
      </p:sp>
      <p:sp>
        <p:nvSpPr>
          <p:cNvPr id="61" name="PPTShape_14"/>
          <p:cNvSpPr>
            <a:spLocks noChangeShapeType="1"/>
          </p:cNvSpPr>
          <p:nvPr/>
        </p:nvSpPr>
        <p:spPr bwMode="auto">
          <a:xfrm flipH="1">
            <a:off x="6227763" y="4456113"/>
            <a:ext cx="288925" cy="0"/>
          </a:xfrm>
          <a:prstGeom prst="line">
            <a:avLst/>
          </a:prstGeom>
          <a:noFill/>
          <a:ln w="28575">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grpSp>
        <p:nvGrpSpPr>
          <p:cNvPr id="5" name="Group 65"/>
          <p:cNvGrpSpPr>
            <a:grpSpLocks/>
          </p:cNvGrpSpPr>
          <p:nvPr>
            <p:custDataLst>
              <p:tags r:id="rId5"/>
            </p:custDataLst>
          </p:nvPr>
        </p:nvGrpSpPr>
        <p:grpSpPr bwMode="auto">
          <a:xfrm>
            <a:off x="6237288" y="4160838"/>
            <a:ext cx="276225" cy="177800"/>
            <a:chOff x="6238875" y="2388735"/>
            <a:chExt cx="276225" cy="177800"/>
          </a:xfrm>
        </p:grpSpPr>
        <p:sp>
          <p:nvSpPr>
            <p:cNvPr id="65" name="Freeform 24"/>
            <p:cNvSpPr>
              <a:spLocks/>
            </p:cNvSpPr>
            <p:nvPr/>
          </p:nvSpPr>
          <p:spPr bwMode="auto">
            <a:xfrm>
              <a:off x="6299200" y="2388735"/>
              <a:ext cx="39687" cy="177800"/>
            </a:xfrm>
            <a:custGeom>
              <a:avLst/>
              <a:gdLst/>
              <a:ahLst/>
              <a:cxnLst>
                <a:cxn ang="0">
                  <a:pos x="48" y="0"/>
                </a:cxn>
                <a:cxn ang="0">
                  <a:pos x="0" y="114"/>
                </a:cxn>
              </a:cxnLst>
              <a:rect l="0" t="0" r="r" b="b"/>
              <a:pathLst>
                <a:path w="48" h="114">
                  <a:moveTo>
                    <a:pt x="48" y="0"/>
                  </a:moveTo>
                  <a:lnTo>
                    <a:pt x="0" y="114"/>
                  </a:lnTo>
                </a:path>
              </a:pathLst>
            </a:custGeom>
            <a:noFill/>
            <a:ln w="19050" cmpd="sng">
              <a:solidFill>
                <a:schemeClr val="bg1"/>
              </a:solidFill>
              <a:round/>
              <a:headEnd type="none" w="med" len="med"/>
              <a:tailEnd type="none" w="med" len="med"/>
            </a:ln>
            <a:effectLst>
              <a:outerShdw dist="17961" dir="2700000" algn="ctr" rotWithShape="0">
                <a:schemeClr val="tx1">
                  <a:alpha val="50000"/>
                </a:schemeClr>
              </a:outerShdw>
            </a:effectLst>
          </p:spPr>
          <p:txBody>
            <a:bodyPr/>
            <a:lstStyle/>
            <a:p>
              <a:pPr>
                <a:defRPr/>
              </a:pPr>
              <a:endParaRPr lang="en-US" dirty="0"/>
            </a:p>
          </p:txBody>
        </p:sp>
        <p:sp>
          <p:nvSpPr>
            <p:cNvPr id="66" name="Line 27"/>
            <p:cNvSpPr>
              <a:spLocks noChangeShapeType="1"/>
            </p:cNvSpPr>
            <p:nvPr/>
          </p:nvSpPr>
          <p:spPr bwMode="auto">
            <a:xfrm flipH="1">
              <a:off x="6238875" y="2483985"/>
              <a:ext cx="276225" cy="0"/>
            </a:xfrm>
            <a:prstGeom prst="line">
              <a:avLst/>
            </a:prstGeom>
            <a:noFill/>
            <a:ln w="38100">
              <a:solidFill>
                <a:schemeClr val="bg1"/>
              </a:solidFill>
              <a:round/>
              <a:headEnd type="triangle" w="med" len="med"/>
              <a:tailEnd/>
            </a:ln>
            <a:effectLst>
              <a:outerShdw dist="17961" dir="2700000" algn="ctr" rotWithShape="0">
                <a:schemeClr val="tx1">
                  <a:alpha val="50000"/>
                </a:schemeClr>
              </a:outerShdw>
            </a:effectLst>
          </p:spPr>
          <p:txBody>
            <a:bodyPr/>
            <a:lstStyle/>
            <a:p>
              <a:pPr>
                <a:defRPr/>
              </a:pPr>
              <a:endParaRPr lang="en-US" dirty="0"/>
            </a:p>
          </p:txBody>
        </p:sp>
      </p:grpSp>
      <p:sp>
        <p:nvSpPr>
          <p:cNvPr id="63" name="PPTShape_15"/>
          <p:cNvSpPr txBox="1">
            <a:spLocks noChangeArrowheads="1"/>
          </p:cNvSpPr>
          <p:nvPr/>
        </p:nvSpPr>
        <p:spPr bwMode="auto">
          <a:xfrm>
            <a:off x="6518275" y="4129088"/>
            <a:ext cx="1104900" cy="260350"/>
          </a:xfrm>
          <a:prstGeom prst="rect">
            <a:avLst/>
          </a:prstGeom>
          <a:noFill/>
          <a:ln w="9525">
            <a:noFill/>
            <a:miter lim="800000"/>
            <a:headEnd/>
            <a:tailEnd/>
          </a:ln>
          <a:effectLst>
            <a:outerShdw dist="17961" dir="2700000" algn="ctr" rotWithShape="0">
              <a:srgbClr val="470017"/>
            </a:outerShdw>
          </a:effectLst>
        </p:spPr>
        <p:txBody>
          <a:bodyPr>
            <a:spAutoFit/>
          </a:bodyPr>
          <a:lstStyle/>
          <a:p>
            <a:pPr algn="l">
              <a:defRPr/>
            </a:pPr>
            <a:r>
              <a:rPr lang="en-US" sz="1100" b="1" dirty="0">
                <a:solidFill>
                  <a:schemeClr val="bg1"/>
                </a:solidFill>
                <a:latin typeface="Arial Narrow" pitchFamily="34" charset="0"/>
              </a:rPr>
              <a:t>WEB</a:t>
            </a:r>
          </a:p>
        </p:txBody>
      </p:sp>
      <p:sp>
        <p:nvSpPr>
          <p:cNvPr id="64" name="PPTShape_16"/>
          <p:cNvSpPr txBox="1">
            <a:spLocks noChangeArrowheads="1"/>
          </p:cNvSpPr>
          <p:nvPr/>
        </p:nvSpPr>
        <p:spPr bwMode="auto">
          <a:xfrm>
            <a:off x="6064250" y="4043363"/>
            <a:ext cx="265113" cy="274637"/>
          </a:xfrm>
          <a:prstGeom prst="rect">
            <a:avLst/>
          </a:prstGeom>
          <a:noFill/>
          <a:ln w="9525">
            <a:noFill/>
            <a:miter lim="800000"/>
            <a:headEnd/>
            <a:tailEnd/>
          </a:ln>
          <a:effectLst>
            <a:outerShdw dist="17961" dir="2700000" algn="ctr" rotWithShape="0">
              <a:srgbClr val="5F5F5F">
                <a:alpha val="50000"/>
              </a:srgbClr>
            </a:outerShdw>
          </a:effectLst>
        </p:spPr>
        <p:txBody>
          <a:bodyPr>
            <a:spAutoFit/>
          </a:bodyPr>
          <a:lstStyle/>
          <a:p>
            <a:pPr algn="l">
              <a:defRPr/>
            </a:pPr>
            <a:r>
              <a:rPr lang="en-US" sz="1200" b="1" dirty="0">
                <a:solidFill>
                  <a:schemeClr val="bg1"/>
                </a:solidFill>
                <a:latin typeface="Arial Narrow" pitchFamily="34" charset="0"/>
              </a:rPr>
              <a:t>4</a:t>
            </a:r>
          </a:p>
        </p:txBody>
      </p:sp>
    </p:spTree>
    <p:custDataLst>
      <p:tags r:id="rId1"/>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smtClean="0"/>
              <a:t>DSP Slice</a:t>
            </a:r>
            <a:endParaRPr lang="en-CA" smtClean="0"/>
          </a:p>
        </p:txBody>
      </p:sp>
      <p:sp>
        <p:nvSpPr>
          <p:cNvPr id="13315" name="Content Placeholder 2"/>
          <p:cNvSpPr>
            <a:spLocks noGrp="1"/>
          </p:cNvSpPr>
          <p:nvPr>
            <p:ph idx="1"/>
          </p:nvPr>
        </p:nvSpPr>
        <p:spPr/>
        <p:txBody>
          <a:bodyPr/>
          <a:lstStyle/>
          <a:p>
            <a:pPr marL="114300">
              <a:lnSpc>
                <a:spcPct val="90000"/>
              </a:lnSpc>
              <a:buFont typeface="Arial" charset="0"/>
              <a:buChar char="•"/>
            </a:pPr>
            <a:r>
              <a:rPr lang="en-US" dirty="0" smtClean="0"/>
              <a:t>All 7 series FPGAs share the same DSP slice</a:t>
            </a:r>
          </a:p>
          <a:p>
            <a:pPr marL="457200" lvl="1">
              <a:lnSpc>
                <a:spcPct val="90000"/>
              </a:lnSpc>
              <a:buFont typeface="Arial" charset="0"/>
              <a:buChar char="•"/>
            </a:pPr>
            <a:r>
              <a:rPr lang="en-US" dirty="0" smtClean="0"/>
              <a:t>25x18 multiplier</a:t>
            </a:r>
          </a:p>
          <a:p>
            <a:pPr marL="457200" lvl="1">
              <a:lnSpc>
                <a:spcPct val="90000"/>
              </a:lnSpc>
              <a:buFont typeface="Arial" charset="0"/>
              <a:buChar char="•"/>
            </a:pPr>
            <a:r>
              <a:rPr lang="en-US" dirty="0" smtClean="0"/>
              <a:t>25-bit pre-adder</a:t>
            </a:r>
          </a:p>
          <a:p>
            <a:pPr marL="457200" lvl="1">
              <a:lnSpc>
                <a:spcPct val="90000"/>
              </a:lnSpc>
              <a:buFont typeface="Arial" charset="0"/>
              <a:buChar char="•"/>
            </a:pPr>
            <a:r>
              <a:rPr lang="en-US" dirty="0" smtClean="0"/>
              <a:t>Flexible pipeline</a:t>
            </a:r>
          </a:p>
          <a:p>
            <a:pPr marL="457200" lvl="1">
              <a:lnSpc>
                <a:spcPct val="90000"/>
              </a:lnSpc>
              <a:buFont typeface="Arial" charset="0"/>
              <a:buChar char="•"/>
            </a:pPr>
            <a:r>
              <a:rPr lang="en-US" dirty="0" smtClean="0"/>
              <a:t>Cascade in and out</a:t>
            </a:r>
          </a:p>
          <a:p>
            <a:pPr marL="457200" lvl="1">
              <a:lnSpc>
                <a:spcPct val="90000"/>
              </a:lnSpc>
              <a:buFont typeface="Arial" charset="0"/>
              <a:buChar char="•"/>
            </a:pPr>
            <a:r>
              <a:rPr lang="en-US" dirty="0" smtClean="0"/>
              <a:t>Carry in and out</a:t>
            </a:r>
          </a:p>
          <a:p>
            <a:pPr marL="457200" lvl="1">
              <a:lnSpc>
                <a:spcPct val="90000"/>
              </a:lnSpc>
              <a:buFont typeface="Arial" charset="0"/>
              <a:buChar char="•"/>
            </a:pPr>
            <a:r>
              <a:rPr lang="en-US" dirty="0" smtClean="0"/>
              <a:t>96-bit MACC</a:t>
            </a:r>
          </a:p>
          <a:p>
            <a:pPr marL="457200" lvl="1">
              <a:lnSpc>
                <a:spcPct val="90000"/>
              </a:lnSpc>
              <a:buFont typeface="Arial" charset="0"/>
              <a:buChar char="•"/>
            </a:pPr>
            <a:r>
              <a:rPr lang="en-US" dirty="0" smtClean="0"/>
              <a:t>SIMD support</a:t>
            </a:r>
          </a:p>
          <a:p>
            <a:pPr marL="457200" lvl="1">
              <a:lnSpc>
                <a:spcPct val="90000"/>
              </a:lnSpc>
              <a:buFont typeface="Arial" charset="0"/>
              <a:buChar char="•"/>
            </a:pPr>
            <a:r>
              <a:rPr lang="en-US" dirty="0" smtClean="0"/>
              <a:t>48-bit ALU</a:t>
            </a:r>
          </a:p>
          <a:p>
            <a:pPr marL="457200" lvl="1">
              <a:lnSpc>
                <a:spcPct val="90000"/>
              </a:lnSpc>
              <a:buFont typeface="Arial" charset="0"/>
              <a:buChar char="•"/>
            </a:pPr>
            <a:r>
              <a:rPr lang="en-US" dirty="0" smtClean="0"/>
              <a:t>Pattern detect</a:t>
            </a:r>
          </a:p>
          <a:p>
            <a:pPr marL="457200" lvl="1">
              <a:lnSpc>
                <a:spcPct val="90000"/>
              </a:lnSpc>
              <a:buFont typeface="Arial" charset="0"/>
              <a:buChar char="•"/>
            </a:pPr>
            <a:r>
              <a:rPr lang="en-US" dirty="0" smtClean="0"/>
              <a:t>17-bit shifter</a:t>
            </a:r>
          </a:p>
          <a:p>
            <a:pPr marL="457200" lvl="1">
              <a:lnSpc>
                <a:spcPct val="90000"/>
              </a:lnSpc>
              <a:buFont typeface="Arial" charset="0"/>
              <a:buChar char="•"/>
            </a:pPr>
            <a:r>
              <a:rPr lang="en-US" dirty="0" smtClean="0"/>
              <a:t>Dynamic operation</a:t>
            </a:r>
            <a:br>
              <a:rPr lang="en-US" dirty="0" smtClean="0"/>
            </a:br>
            <a:r>
              <a:rPr lang="en-US" dirty="0" smtClean="0"/>
              <a:t> (cycle by cycle)</a:t>
            </a:r>
          </a:p>
        </p:txBody>
      </p:sp>
      <p:pic>
        <p:nvPicPr>
          <p:cNvPr id="13316" name="Picture 6"/>
          <p:cNvPicPr>
            <a:picLocks noChangeAspect="1" noChangeArrowheads="1"/>
          </p:cNvPicPr>
          <p:nvPr>
            <p:custDataLst>
              <p:tags r:id="rId2"/>
            </p:custDataLst>
          </p:nvPr>
        </p:nvPicPr>
        <p:blipFill>
          <a:blip r:embed="rId5"/>
          <a:srcRect/>
          <a:stretch>
            <a:fillRect/>
          </a:stretch>
        </p:blipFill>
        <p:spPr bwMode="auto">
          <a:xfrm>
            <a:off x="3134032" y="2425350"/>
            <a:ext cx="5736918" cy="3375375"/>
          </a:xfrm>
          <a:prstGeom prst="rect">
            <a:avLst/>
          </a:prstGeom>
          <a:noFill/>
          <a:ln w="9525" algn="ctr">
            <a:noFill/>
            <a:miter lim="800000"/>
            <a:headEnd/>
            <a:tailEnd/>
          </a:ln>
        </p:spPr>
      </p:pic>
    </p:spTree>
    <p:custDataLst>
      <p:tags r:id="rId1"/>
    </p:custData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clock_mgmt"/>
          <p:cNvPicPr>
            <a:picLocks noChangeAspect="1" noChangeArrowheads="1"/>
          </p:cNvPicPr>
          <p:nvPr>
            <p:custDataLst>
              <p:tags r:id="rId2"/>
            </p:custDataLst>
          </p:nvPr>
        </p:nvPicPr>
        <p:blipFill>
          <a:blip r:embed="rId8"/>
          <a:srcRect/>
          <a:stretch>
            <a:fillRect/>
          </a:stretch>
        </p:blipFill>
        <p:spPr bwMode="auto">
          <a:xfrm>
            <a:off x="4213225" y="1184275"/>
            <a:ext cx="4930775" cy="4930775"/>
          </a:xfrm>
          <a:prstGeom prst="rect">
            <a:avLst/>
          </a:prstGeom>
          <a:noFill/>
          <a:ln w="9525">
            <a:noFill/>
            <a:miter lim="800000"/>
            <a:headEnd/>
            <a:tailEnd/>
          </a:ln>
        </p:spPr>
      </p:pic>
      <p:sp>
        <p:nvSpPr>
          <p:cNvPr id="14339" name="Title 2"/>
          <p:cNvSpPr>
            <a:spLocks noGrp="1"/>
          </p:cNvSpPr>
          <p:nvPr>
            <p:ph type="title"/>
          </p:nvPr>
        </p:nvSpPr>
        <p:spPr/>
        <p:txBody>
          <a:bodyPr/>
          <a:lstStyle/>
          <a:p>
            <a:r>
              <a:rPr lang="en-US" smtClean="0"/>
              <a:t>Clocking Resources</a:t>
            </a:r>
            <a:endParaRPr lang="en-CA" smtClean="0"/>
          </a:p>
        </p:txBody>
      </p:sp>
      <p:sp>
        <p:nvSpPr>
          <p:cNvPr id="4" name="Content Placeholder 3"/>
          <p:cNvSpPr>
            <a:spLocks noGrp="1"/>
          </p:cNvSpPr>
          <p:nvPr>
            <p:ph idx="1"/>
          </p:nvPr>
        </p:nvSpPr>
        <p:spPr>
          <a:xfrm>
            <a:off x="457200" y="1600200"/>
            <a:ext cx="4402138" cy="4541838"/>
          </a:xfrm>
        </p:spPr>
        <p:txBody>
          <a:bodyPr>
            <a:normAutofit fontScale="85000" lnSpcReduction="10000"/>
          </a:bodyPr>
          <a:lstStyle/>
          <a:p>
            <a:pPr>
              <a:defRPr/>
            </a:pPr>
            <a:r>
              <a:rPr lang="en-GB" dirty="0" smtClean="0"/>
              <a:t>Based on the established Virtex-6 FPGA clocking structure</a:t>
            </a:r>
          </a:p>
          <a:p>
            <a:pPr lvl="1">
              <a:defRPr/>
            </a:pPr>
            <a:r>
              <a:rPr lang="en-GB" dirty="0" smtClean="0"/>
              <a:t>All 7 series FPGAs use the same unified architecture</a:t>
            </a:r>
          </a:p>
          <a:p>
            <a:pPr>
              <a:defRPr/>
            </a:pPr>
            <a:r>
              <a:rPr lang="en-GB" dirty="0" smtClean="0"/>
              <a:t>Low-skew clock distribution</a:t>
            </a:r>
          </a:p>
          <a:p>
            <a:pPr lvl="1">
              <a:defRPr/>
            </a:pPr>
            <a:r>
              <a:rPr lang="en-GB" dirty="0" smtClean="0"/>
              <a:t>Combination of paths for driving clock signals to and from different locations</a:t>
            </a:r>
          </a:p>
          <a:p>
            <a:pPr>
              <a:defRPr/>
            </a:pPr>
            <a:r>
              <a:rPr lang="en-GB" dirty="0" smtClean="0"/>
              <a:t>Clock buffers</a:t>
            </a:r>
          </a:p>
          <a:p>
            <a:pPr lvl="1">
              <a:defRPr/>
            </a:pPr>
            <a:r>
              <a:rPr lang="en-GB" dirty="0" smtClean="0"/>
              <a:t>High fanout buffers for connecting clock signals to the various routing resources</a:t>
            </a:r>
          </a:p>
          <a:p>
            <a:pPr>
              <a:defRPr/>
            </a:pPr>
            <a:r>
              <a:rPr lang="en-GB" dirty="0" smtClean="0"/>
              <a:t>Clock regions</a:t>
            </a:r>
          </a:p>
          <a:p>
            <a:pPr lvl="1">
              <a:defRPr/>
            </a:pPr>
            <a:r>
              <a:rPr lang="en-GB" dirty="0" smtClean="0"/>
              <a:t>Device divided into clock regions with dedicated resources</a:t>
            </a:r>
          </a:p>
          <a:p>
            <a:pPr>
              <a:defRPr/>
            </a:pPr>
            <a:r>
              <a:rPr lang="en-GB" dirty="0" smtClean="0"/>
              <a:t>Clock management tile (CMT)</a:t>
            </a:r>
          </a:p>
          <a:p>
            <a:pPr lvl="1">
              <a:defRPr/>
            </a:pPr>
            <a:r>
              <a:rPr lang="en-GB" dirty="0" smtClean="0"/>
              <a:t>One MMCM and one PLL per CMT</a:t>
            </a:r>
          </a:p>
          <a:p>
            <a:pPr lvl="1">
              <a:defRPr/>
            </a:pPr>
            <a:r>
              <a:rPr lang="en-GB" dirty="0" smtClean="0"/>
              <a:t>Up to 24 CMTs per device</a:t>
            </a:r>
          </a:p>
          <a:p>
            <a:pPr>
              <a:defRPr/>
            </a:pPr>
            <a:endParaRPr lang="en-CA" dirty="0"/>
          </a:p>
        </p:txBody>
      </p:sp>
      <p:sp>
        <p:nvSpPr>
          <p:cNvPr id="12" name="AutoShape 17"/>
          <p:cNvSpPr>
            <a:spLocks noChangeArrowheads="1"/>
          </p:cNvSpPr>
          <p:nvPr/>
        </p:nvSpPr>
        <p:spPr bwMode="gray">
          <a:xfrm rot="16200000">
            <a:off x="7850982" y="2591594"/>
            <a:ext cx="1036637" cy="415925"/>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chemeClr val="tx2"/>
          </a:solidFill>
          <a:ln w="12700" algn="ctr">
            <a:solidFill>
              <a:schemeClr val="tx1"/>
            </a:solidFill>
            <a:miter lim="800000"/>
            <a:headEnd/>
            <a:tailEnd/>
          </a:ln>
          <a:effectLst>
            <a:outerShdw dist="35921" dir="2700000" algn="ctr" rotWithShape="0">
              <a:schemeClr val="tx1">
                <a:alpha val="50000"/>
              </a:schemeClr>
            </a:outerShdw>
          </a:effectLst>
        </p:spPr>
        <p:txBody>
          <a:bodyPr wrap="none" anchor="ctr"/>
          <a:lstStyle/>
          <a:p>
            <a:pPr>
              <a:defRPr/>
            </a:pPr>
            <a:endParaRPr lang="en-US" dirty="0"/>
          </a:p>
        </p:txBody>
      </p:sp>
      <p:sp>
        <p:nvSpPr>
          <p:cNvPr id="14342" name="Text Box 18"/>
          <p:cNvSpPr txBox="1">
            <a:spLocks noChangeArrowheads="1"/>
          </p:cNvSpPr>
          <p:nvPr/>
        </p:nvSpPr>
        <p:spPr bwMode="gray">
          <a:xfrm rot="-5400000">
            <a:off x="7755732" y="2569369"/>
            <a:ext cx="1179512" cy="457200"/>
          </a:xfrm>
          <a:prstGeom prst="rect">
            <a:avLst/>
          </a:prstGeom>
          <a:noFill/>
          <a:ln w="12700" algn="ctr">
            <a:noFill/>
            <a:miter lim="800000"/>
            <a:headEnd/>
            <a:tailEnd/>
          </a:ln>
        </p:spPr>
        <p:txBody>
          <a:bodyPr>
            <a:spAutoFit/>
          </a:bodyPr>
          <a:lstStyle/>
          <a:p>
            <a:pPr eaLnBrk="0" hangingPunct="0">
              <a:spcBef>
                <a:spcPct val="50000"/>
              </a:spcBef>
              <a:buSzPct val="50000"/>
            </a:pPr>
            <a:r>
              <a:rPr lang="en-US" sz="1200" b="1">
                <a:solidFill>
                  <a:schemeClr val="bg1"/>
                </a:solidFill>
              </a:rPr>
              <a:t>Clock</a:t>
            </a:r>
            <a:br>
              <a:rPr lang="en-US" sz="1200" b="1">
                <a:solidFill>
                  <a:schemeClr val="bg1"/>
                </a:solidFill>
              </a:rPr>
            </a:br>
            <a:r>
              <a:rPr lang="en-US" sz="1200" b="1">
                <a:solidFill>
                  <a:schemeClr val="bg1"/>
                </a:solidFill>
              </a:rPr>
              <a:t>Buffers</a:t>
            </a:r>
          </a:p>
        </p:txBody>
      </p:sp>
      <p:pic>
        <p:nvPicPr>
          <p:cNvPr id="14343" name="Picture 24" descr="gold_arrow"/>
          <p:cNvPicPr>
            <a:picLocks noChangeAspect="1" noChangeArrowheads="1"/>
          </p:cNvPicPr>
          <p:nvPr>
            <p:custDataLst>
              <p:tags r:id="rId3"/>
            </p:custDataLst>
          </p:nvPr>
        </p:nvPicPr>
        <p:blipFill>
          <a:blip r:embed="rId9"/>
          <a:srcRect/>
          <a:stretch>
            <a:fillRect/>
          </a:stretch>
        </p:blipFill>
        <p:spPr bwMode="auto">
          <a:xfrm>
            <a:off x="6697663" y="2100263"/>
            <a:ext cx="593725" cy="361950"/>
          </a:xfrm>
          <a:prstGeom prst="rect">
            <a:avLst/>
          </a:prstGeom>
          <a:noFill/>
          <a:ln w="9525">
            <a:noFill/>
            <a:miter lim="800000"/>
            <a:headEnd/>
            <a:tailEnd/>
          </a:ln>
        </p:spPr>
      </p:pic>
      <p:pic>
        <p:nvPicPr>
          <p:cNvPr id="14344" name="Picture 25" descr="gold_arrow"/>
          <p:cNvPicPr>
            <a:picLocks noChangeAspect="1" noChangeArrowheads="1"/>
          </p:cNvPicPr>
          <p:nvPr>
            <p:custDataLst>
              <p:tags r:id="rId4"/>
            </p:custDataLst>
          </p:nvPr>
        </p:nvPicPr>
        <p:blipFill>
          <a:blip r:embed="rId9"/>
          <a:srcRect/>
          <a:stretch>
            <a:fillRect/>
          </a:stretch>
        </p:blipFill>
        <p:spPr bwMode="gray">
          <a:xfrm>
            <a:off x="7659688" y="3094038"/>
            <a:ext cx="593725" cy="361950"/>
          </a:xfrm>
          <a:prstGeom prst="rect">
            <a:avLst/>
          </a:prstGeom>
          <a:noFill/>
          <a:ln w="9525">
            <a:noFill/>
            <a:miter lim="800000"/>
            <a:headEnd/>
            <a:tailEnd/>
          </a:ln>
        </p:spPr>
      </p:pic>
      <p:sp>
        <p:nvSpPr>
          <p:cNvPr id="14345" name="Rectangle 26"/>
          <p:cNvSpPr>
            <a:spLocks noChangeArrowheads="1"/>
          </p:cNvSpPr>
          <p:nvPr/>
        </p:nvSpPr>
        <p:spPr bwMode="auto">
          <a:xfrm>
            <a:off x="6491288" y="2438400"/>
            <a:ext cx="646112" cy="457200"/>
          </a:xfrm>
          <a:prstGeom prst="rect">
            <a:avLst/>
          </a:prstGeom>
          <a:solidFill>
            <a:schemeClr val="tx2"/>
          </a:solidFill>
          <a:ln w="12700">
            <a:solidFill>
              <a:schemeClr val="bg1"/>
            </a:solidFill>
            <a:miter lim="800000"/>
            <a:headEnd/>
            <a:tailEnd/>
          </a:ln>
        </p:spPr>
        <p:txBody>
          <a:bodyPr anchor="ctr">
            <a:spAutoFit/>
          </a:bodyPr>
          <a:lstStyle/>
          <a:p>
            <a:endParaRPr lang="en-US"/>
          </a:p>
        </p:txBody>
      </p:sp>
      <p:sp>
        <p:nvSpPr>
          <p:cNvPr id="14346" name="Text Box 27"/>
          <p:cNvSpPr txBox="1">
            <a:spLocks noChangeArrowheads="1"/>
          </p:cNvSpPr>
          <p:nvPr/>
        </p:nvSpPr>
        <p:spPr bwMode="white">
          <a:xfrm>
            <a:off x="6480175" y="2536825"/>
            <a:ext cx="674688" cy="274638"/>
          </a:xfrm>
          <a:prstGeom prst="rect">
            <a:avLst/>
          </a:prstGeom>
          <a:noFill/>
          <a:ln w="12700">
            <a:noFill/>
            <a:miter lim="800000"/>
            <a:headEnd/>
            <a:tailEnd/>
          </a:ln>
        </p:spPr>
        <p:txBody>
          <a:bodyPr wrap="none">
            <a:spAutoFit/>
          </a:bodyPr>
          <a:lstStyle/>
          <a:p>
            <a:pPr algn="l" eaLnBrk="0" hangingPunct="0"/>
            <a:r>
              <a:rPr lang="en-GB" sz="1200" b="1">
                <a:solidFill>
                  <a:schemeClr val="bg1"/>
                </a:solidFill>
              </a:rPr>
              <a:t>MMCM</a:t>
            </a:r>
            <a:endParaRPr lang="en-US" sz="1200" b="1">
              <a:solidFill>
                <a:schemeClr val="bg1"/>
              </a:solidFill>
            </a:endParaRPr>
          </a:p>
        </p:txBody>
      </p:sp>
      <p:sp>
        <p:nvSpPr>
          <p:cNvPr id="14347" name="Rectangle 28"/>
          <p:cNvSpPr>
            <a:spLocks noChangeArrowheads="1"/>
          </p:cNvSpPr>
          <p:nvPr/>
        </p:nvSpPr>
        <p:spPr bwMode="auto">
          <a:xfrm>
            <a:off x="7124700" y="2960688"/>
            <a:ext cx="646113" cy="457200"/>
          </a:xfrm>
          <a:prstGeom prst="rect">
            <a:avLst/>
          </a:prstGeom>
          <a:solidFill>
            <a:schemeClr val="tx2"/>
          </a:solidFill>
          <a:ln w="12700">
            <a:solidFill>
              <a:schemeClr val="bg1"/>
            </a:solidFill>
            <a:miter lim="800000"/>
            <a:headEnd/>
            <a:tailEnd/>
          </a:ln>
        </p:spPr>
        <p:txBody>
          <a:bodyPr anchor="ctr">
            <a:spAutoFit/>
          </a:bodyPr>
          <a:lstStyle/>
          <a:p>
            <a:endParaRPr lang="en-US"/>
          </a:p>
        </p:txBody>
      </p:sp>
      <p:sp>
        <p:nvSpPr>
          <p:cNvPr id="14348" name="Text Box 29"/>
          <p:cNvSpPr txBox="1">
            <a:spLocks noChangeArrowheads="1"/>
          </p:cNvSpPr>
          <p:nvPr/>
        </p:nvSpPr>
        <p:spPr bwMode="white">
          <a:xfrm>
            <a:off x="7221538" y="3059113"/>
            <a:ext cx="476250" cy="276225"/>
          </a:xfrm>
          <a:prstGeom prst="rect">
            <a:avLst/>
          </a:prstGeom>
          <a:noFill/>
          <a:ln w="12700">
            <a:noFill/>
            <a:miter lim="800000"/>
            <a:headEnd/>
            <a:tailEnd/>
          </a:ln>
        </p:spPr>
        <p:txBody>
          <a:bodyPr wrap="none">
            <a:spAutoFit/>
          </a:bodyPr>
          <a:lstStyle/>
          <a:p>
            <a:pPr algn="l" eaLnBrk="0" hangingPunct="0"/>
            <a:r>
              <a:rPr lang="en-GB" sz="1200" b="1">
                <a:solidFill>
                  <a:schemeClr val="bg1"/>
                </a:solidFill>
              </a:rPr>
              <a:t>PLL</a:t>
            </a:r>
            <a:endParaRPr lang="en-US" sz="1200" b="1">
              <a:solidFill>
                <a:schemeClr val="bg1"/>
              </a:solidFill>
            </a:endParaRPr>
          </a:p>
        </p:txBody>
      </p:sp>
      <p:sp>
        <p:nvSpPr>
          <p:cNvPr id="14349" name="Rectangle 30"/>
          <p:cNvSpPr>
            <a:spLocks noChangeArrowheads="1"/>
          </p:cNvSpPr>
          <p:nvPr/>
        </p:nvSpPr>
        <p:spPr bwMode="auto">
          <a:xfrm>
            <a:off x="5526088" y="4429125"/>
            <a:ext cx="1266825" cy="808038"/>
          </a:xfrm>
          <a:prstGeom prst="rect">
            <a:avLst/>
          </a:prstGeom>
          <a:solidFill>
            <a:schemeClr val="accent2"/>
          </a:solidFill>
          <a:ln w="12700" algn="ctr">
            <a:solidFill>
              <a:schemeClr val="bg1"/>
            </a:solidFill>
            <a:miter lim="800000"/>
            <a:headEnd/>
            <a:tailEnd/>
          </a:ln>
        </p:spPr>
        <p:txBody>
          <a:bodyPr anchor="ctr">
            <a:spAutoFit/>
          </a:bodyPr>
          <a:lstStyle/>
          <a:p>
            <a:endParaRPr lang="en-US"/>
          </a:p>
        </p:txBody>
      </p:sp>
      <p:sp>
        <p:nvSpPr>
          <p:cNvPr id="14350" name="Text Box 33"/>
          <p:cNvSpPr txBox="1">
            <a:spLocks noChangeArrowheads="1"/>
          </p:cNvSpPr>
          <p:nvPr/>
        </p:nvSpPr>
        <p:spPr bwMode="white">
          <a:xfrm>
            <a:off x="5608638" y="4556125"/>
            <a:ext cx="1152525" cy="581025"/>
          </a:xfrm>
          <a:prstGeom prst="rect">
            <a:avLst/>
          </a:prstGeom>
          <a:noFill/>
          <a:ln w="12700" algn="ctr">
            <a:noFill/>
            <a:miter lim="800000"/>
            <a:headEnd/>
            <a:tailEnd/>
          </a:ln>
        </p:spPr>
        <p:txBody>
          <a:bodyPr>
            <a:spAutoFit/>
          </a:bodyPr>
          <a:lstStyle/>
          <a:p>
            <a:pPr eaLnBrk="0" hangingPunct="0"/>
            <a:r>
              <a:rPr lang="en-GB" sz="1600" b="1">
                <a:solidFill>
                  <a:schemeClr val="bg1"/>
                </a:solidFill>
                <a:latin typeface="Arial Narrow" pitchFamily="34" charset="0"/>
              </a:rPr>
              <a:t>Clock Wizard</a:t>
            </a:r>
            <a:endParaRPr lang="en-US" sz="1600" b="1">
              <a:solidFill>
                <a:schemeClr val="bg1"/>
              </a:solidFill>
              <a:latin typeface="Arial Narrow" pitchFamily="34" charset="0"/>
            </a:endParaRPr>
          </a:p>
        </p:txBody>
      </p:sp>
      <p:sp>
        <p:nvSpPr>
          <p:cNvPr id="14351" name="Rectangle 40"/>
          <p:cNvSpPr>
            <a:spLocks noChangeArrowheads="1"/>
          </p:cNvSpPr>
          <p:nvPr/>
        </p:nvSpPr>
        <p:spPr bwMode="auto">
          <a:xfrm>
            <a:off x="6999288" y="4433888"/>
            <a:ext cx="1266825" cy="808037"/>
          </a:xfrm>
          <a:prstGeom prst="rect">
            <a:avLst/>
          </a:prstGeom>
          <a:solidFill>
            <a:schemeClr val="accent1"/>
          </a:solidFill>
          <a:ln w="12700" algn="ctr">
            <a:solidFill>
              <a:schemeClr val="bg1"/>
            </a:solidFill>
            <a:miter lim="800000"/>
            <a:headEnd/>
            <a:tailEnd/>
          </a:ln>
        </p:spPr>
        <p:txBody>
          <a:bodyPr anchor="ctr">
            <a:spAutoFit/>
          </a:bodyPr>
          <a:lstStyle/>
          <a:p>
            <a:endParaRPr lang="en-US"/>
          </a:p>
        </p:txBody>
      </p:sp>
      <p:sp>
        <p:nvSpPr>
          <p:cNvPr id="14352" name="Rectangle 5"/>
          <p:cNvSpPr>
            <a:spLocks noChangeArrowheads="1"/>
          </p:cNvSpPr>
          <p:nvPr/>
        </p:nvSpPr>
        <p:spPr bwMode="auto">
          <a:xfrm>
            <a:off x="7067550" y="4578350"/>
            <a:ext cx="1219200" cy="482600"/>
          </a:xfrm>
          <a:prstGeom prst="rect">
            <a:avLst/>
          </a:prstGeom>
          <a:noFill/>
          <a:ln w="12700">
            <a:noFill/>
            <a:miter lim="800000"/>
            <a:headEnd/>
            <a:tailEnd/>
          </a:ln>
        </p:spPr>
        <p:txBody>
          <a:bodyPr>
            <a:spAutoFit/>
          </a:bodyPr>
          <a:lstStyle/>
          <a:p>
            <a:pPr eaLnBrk="0" hangingPunct="0">
              <a:lnSpc>
                <a:spcPct val="80000"/>
              </a:lnSpc>
            </a:pPr>
            <a:r>
              <a:rPr lang="en-US" sz="1600" b="1">
                <a:latin typeface="Arial Narrow" pitchFamily="34" charset="0"/>
              </a:rPr>
              <a:t>Automatic HDL code</a:t>
            </a:r>
          </a:p>
        </p:txBody>
      </p:sp>
      <p:pic>
        <p:nvPicPr>
          <p:cNvPr id="14353" name="Picture 43" descr="gold_arrow"/>
          <p:cNvPicPr>
            <a:picLocks noChangeAspect="1" noChangeArrowheads="1"/>
          </p:cNvPicPr>
          <p:nvPr>
            <p:custDataLst>
              <p:tags r:id="rId5"/>
            </p:custDataLst>
          </p:nvPr>
        </p:nvPicPr>
        <p:blipFill>
          <a:blip r:embed="rId9"/>
          <a:srcRect/>
          <a:stretch>
            <a:fillRect/>
          </a:stretch>
        </p:blipFill>
        <p:spPr bwMode="auto">
          <a:xfrm rot="-3276056">
            <a:off x="6566694" y="4655344"/>
            <a:ext cx="736600" cy="449262"/>
          </a:xfrm>
          <a:prstGeom prst="rect">
            <a:avLst/>
          </a:prstGeom>
          <a:noFill/>
          <a:ln w="9525">
            <a:noFill/>
            <a:miter lim="800000"/>
            <a:headEnd/>
            <a:tailEnd/>
          </a:ln>
        </p:spPr>
      </p:pic>
    </p:spTree>
    <p:custDataLst>
      <p:tags r:id="rId1"/>
    </p:custData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4"/>
          <p:cNvSpPr>
            <a:spLocks noGrp="1" noChangeArrowheads="1"/>
          </p:cNvSpPr>
          <p:nvPr>
            <p:ph type="title"/>
          </p:nvPr>
        </p:nvSpPr>
        <p:spPr/>
        <p:txBody>
          <a:bodyPr/>
          <a:lstStyle/>
          <a:p>
            <a:pPr eaLnBrk="1" hangingPunct="1"/>
            <a:r>
              <a:rPr lang="en-US" smtClean="0"/>
              <a:t>Objectives</a:t>
            </a:r>
          </a:p>
        </p:txBody>
      </p:sp>
      <p:sp>
        <p:nvSpPr>
          <p:cNvPr id="7171" name="Rectangle 5"/>
          <p:cNvSpPr>
            <a:spLocks noGrp="1" noChangeArrowheads="1"/>
          </p:cNvSpPr>
          <p:nvPr>
            <p:ph type="body" idx="1"/>
          </p:nvPr>
        </p:nvSpPr>
        <p:spPr/>
        <p:txBody>
          <a:bodyPr/>
          <a:lstStyle/>
          <a:p>
            <a:pPr eaLnBrk="1" hangingPunct="1">
              <a:buFont typeface="Wingdings" pitchFamily="2" charset="2"/>
              <a:buNone/>
            </a:pPr>
            <a:r>
              <a:rPr lang="en-US" b="1" smtClean="0"/>
              <a:t>After completing this module, you will be able to:</a:t>
            </a:r>
          </a:p>
          <a:p>
            <a:pPr eaLnBrk="1" hangingPunct="1"/>
            <a:r>
              <a:rPr lang="en-US" smtClean="0"/>
              <a:t>Identify and differentiate the members of the 7 series families</a:t>
            </a:r>
          </a:p>
          <a:p>
            <a:pPr eaLnBrk="1" hangingPunct="1"/>
            <a:endParaRPr lang="en-US" smtClean="0"/>
          </a:p>
          <a:p>
            <a:pPr eaLnBrk="1" hangingPunct="1"/>
            <a:endParaRPr lang="en-US" smtClean="0"/>
          </a:p>
          <a:p>
            <a:pPr eaLnBrk="1" hangingPunct="1"/>
            <a:endParaRPr lang="en-US" smtClean="0"/>
          </a:p>
        </p:txBody>
      </p:sp>
    </p:spTree>
    <p:custDataLst>
      <p:tags r:id="rId1"/>
    </p:custData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smtClean="0"/>
              <a:t>Input/Output Blocks</a:t>
            </a:r>
            <a:endParaRPr lang="en-CA" smtClean="0"/>
          </a:p>
        </p:txBody>
      </p:sp>
      <p:sp>
        <p:nvSpPr>
          <p:cNvPr id="15363" name="Content Placeholder 2"/>
          <p:cNvSpPr>
            <a:spLocks noGrp="1"/>
          </p:cNvSpPr>
          <p:nvPr>
            <p:ph idx="1"/>
          </p:nvPr>
        </p:nvSpPr>
        <p:spPr>
          <a:xfrm>
            <a:off x="221226" y="1216742"/>
            <a:ext cx="4987925" cy="4799013"/>
          </a:xfrm>
        </p:spPr>
        <p:txBody>
          <a:bodyPr/>
          <a:lstStyle/>
          <a:p>
            <a:r>
              <a:rPr lang="en-US" dirty="0" smtClean="0"/>
              <a:t>Two distinct I/O types</a:t>
            </a:r>
          </a:p>
          <a:p>
            <a:pPr lvl="1"/>
            <a:r>
              <a:rPr lang="en-US" dirty="0" smtClean="0"/>
              <a:t>High range: Supports standards up to 3.3V</a:t>
            </a:r>
          </a:p>
          <a:p>
            <a:pPr lvl="1"/>
            <a:r>
              <a:rPr lang="en-US" dirty="0" smtClean="0"/>
              <a:t>High performance: Higher performance </a:t>
            </a:r>
            <a:br>
              <a:rPr lang="en-US" dirty="0" smtClean="0"/>
            </a:br>
            <a:r>
              <a:rPr lang="en-US" dirty="0" smtClean="0"/>
              <a:t>with more I/O delay capability</a:t>
            </a:r>
          </a:p>
          <a:p>
            <a:pPr lvl="2"/>
            <a:r>
              <a:rPr lang="en-US" dirty="0" smtClean="0"/>
              <a:t>Supports I/O standards up to 1.8V</a:t>
            </a:r>
          </a:p>
          <a:p>
            <a:r>
              <a:rPr lang="en-US" dirty="0" smtClean="0"/>
              <a:t>Extension of logic layer functionality</a:t>
            </a:r>
          </a:p>
          <a:p>
            <a:pPr lvl="1"/>
            <a:r>
              <a:rPr lang="en-US" dirty="0" smtClean="0"/>
              <a:t>Wider input/output SERDES</a:t>
            </a:r>
          </a:p>
          <a:p>
            <a:pPr lvl="1"/>
            <a:r>
              <a:rPr lang="en-US" dirty="0" smtClean="0"/>
              <a:t>Addition of independent ODELAY</a:t>
            </a:r>
          </a:p>
          <a:p>
            <a:r>
              <a:rPr lang="en-US" dirty="0" smtClean="0"/>
              <a:t>New hardware blocks to address </a:t>
            </a:r>
            <a:br>
              <a:rPr lang="en-US" dirty="0" smtClean="0"/>
            </a:br>
            <a:r>
              <a:rPr lang="en-US" dirty="0" smtClean="0"/>
              <a:t>highest I/O performance</a:t>
            </a:r>
          </a:p>
          <a:p>
            <a:pPr lvl="1"/>
            <a:r>
              <a:rPr lang="en-US" dirty="0" err="1" smtClean="0"/>
              <a:t>Phaser</a:t>
            </a:r>
            <a:r>
              <a:rPr lang="en-US" dirty="0" smtClean="0"/>
              <a:t>, IO FIFO, IO PLL</a:t>
            </a:r>
          </a:p>
        </p:txBody>
      </p:sp>
      <p:grpSp>
        <p:nvGrpSpPr>
          <p:cNvPr id="2" name="Group 24"/>
          <p:cNvGrpSpPr>
            <a:grpSpLocks/>
          </p:cNvGrpSpPr>
          <p:nvPr>
            <p:custDataLst>
              <p:tags r:id="rId2"/>
            </p:custDataLst>
          </p:nvPr>
        </p:nvGrpSpPr>
        <p:grpSpPr bwMode="auto">
          <a:xfrm>
            <a:off x="5181703" y="1919441"/>
            <a:ext cx="3841750" cy="3841750"/>
            <a:chOff x="5268024" y="2006220"/>
            <a:chExt cx="3840480" cy="3840480"/>
          </a:xfrm>
        </p:grpSpPr>
        <p:sp>
          <p:nvSpPr>
            <p:cNvPr id="4" name="Rectangle 3"/>
            <p:cNvSpPr>
              <a:spLocks/>
            </p:cNvSpPr>
            <p:nvPr/>
          </p:nvSpPr>
          <p:spPr bwMode="auto">
            <a:xfrm>
              <a:off x="5268024" y="2006220"/>
              <a:ext cx="3840480" cy="3840480"/>
            </a:xfrm>
            <a:prstGeom prst="rect">
              <a:avLst/>
            </a:prstGeom>
            <a:blipFill>
              <a:blip r:embed="rId5" cstate="print"/>
              <a:tile tx="0" ty="0" sx="100000" sy="100000" flip="none" algn="tl"/>
            </a:blipFill>
            <a:ln w="9525">
              <a:solidFill>
                <a:schemeClr val="tx1"/>
              </a:solidFill>
              <a:miter lim="800000"/>
              <a:headEnd/>
              <a:tailEnd/>
            </a:ln>
            <a:effectLst/>
            <a:scene3d>
              <a:camera prst="orthographicFront"/>
              <a:lightRig rig="threePt" dir="t"/>
            </a:scene3d>
            <a:sp3d>
              <a:bevelT prst="angle"/>
            </a:sp3d>
          </p:spPr>
          <p:txBody>
            <a:bodyPr wrap="none" anchor="ctr"/>
            <a:lstStyle/>
            <a:p>
              <a:pPr>
                <a:defRPr/>
              </a:pPr>
              <a:endParaRPr lang="en-US" sz="1000" dirty="0">
                <a:solidFill>
                  <a:srgbClr val="DDDDDD"/>
                </a:solidFill>
              </a:endParaRPr>
            </a:p>
          </p:txBody>
        </p:sp>
        <p:sp>
          <p:nvSpPr>
            <p:cNvPr id="15368" name="Rectangle 4"/>
            <p:cNvSpPr>
              <a:spLocks noChangeArrowheads="1"/>
            </p:cNvSpPr>
            <p:nvPr/>
          </p:nvSpPr>
          <p:spPr bwMode="auto">
            <a:xfrm>
              <a:off x="7660794" y="4725144"/>
              <a:ext cx="1179576" cy="886968"/>
            </a:xfrm>
            <a:prstGeom prst="rect">
              <a:avLst/>
            </a:prstGeom>
            <a:solidFill>
              <a:schemeClr val="bg2"/>
            </a:solidFill>
            <a:ln w="9525">
              <a:solidFill>
                <a:schemeClr val="tx1"/>
              </a:solidFill>
              <a:miter lim="800000"/>
              <a:headEnd/>
              <a:tailEnd/>
            </a:ln>
          </p:spPr>
          <p:txBody>
            <a:bodyPr wrap="none" anchor="ctr"/>
            <a:lstStyle/>
            <a:p>
              <a:r>
                <a:rPr lang="en-US" sz="1600">
                  <a:solidFill>
                    <a:srgbClr val="DDDDDD"/>
                  </a:solidFill>
                </a:rPr>
                <a:t>IO PLL</a:t>
              </a:r>
            </a:p>
          </p:txBody>
        </p:sp>
        <p:sp>
          <p:nvSpPr>
            <p:cNvPr id="15369" name="Rectangle 5"/>
            <p:cNvSpPr>
              <a:spLocks noChangeArrowheads="1"/>
            </p:cNvSpPr>
            <p:nvPr/>
          </p:nvSpPr>
          <p:spPr bwMode="auto">
            <a:xfrm>
              <a:off x="7831837" y="2132856"/>
              <a:ext cx="837069" cy="2240537"/>
            </a:xfrm>
            <a:prstGeom prst="rect">
              <a:avLst/>
            </a:prstGeom>
            <a:solidFill>
              <a:schemeClr val="accent2"/>
            </a:solidFill>
            <a:ln w="9525">
              <a:solidFill>
                <a:schemeClr val="tx1"/>
              </a:solidFill>
              <a:miter lim="800000"/>
              <a:headEnd/>
              <a:tailEnd/>
            </a:ln>
          </p:spPr>
          <p:txBody>
            <a:bodyPr wrap="none" anchor="ctr"/>
            <a:lstStyle/>
            <a:p>
              <a:r>
                <a:rPr lang="en-US" sz="1600">
                  <a:solidFill>
                    <a:srgbClr val="DDDDDD"/>
                  </a:solidFill>
                </a:rPr>
                <a:t>IO</a:t>
              </a:r>
              <a:br>
                <a:rPr lang="en-US" sz="1600">
                  <a:solidFill>
                    <a:srgbClr val="DDDDDD"/>
                  </a:solidFill>
                </a:rPr>
              </a:br>
              <a:r>
                <a:rPr lang="en-US" sz="1600">
                  <a:solidFill>
                    <a:srgbClr val="DDDDDD"/>
                  </a:solidFill>
                </a:rPr>
                <a:t>FIFO</a:t>
              </a:r>
            </a:p>
          </p:txBody>
        </p:sp>
        <p:sp>
          <p:nvSpPr>
            <p:cNvPr id="7" name="Down Arrow 6"/>
            <p:cNvSpPr/>
            <p:nvPr/>
          </p:nvSpPr>
          <p:spPr bwMode="auto">
            <a:xfrm>
              <a:off x="6364624" y="3212321"/>
              <a:ext cx="144414" cy="1512388"/>
            </a:xfrm>
            <a:prstGeom prst="downArrow">
              <a:avLst/>
            </a:prstGeom>
            <a:solidFill>
              <a:schemeClr val="tx2">
                <a:lumMod val="50000"/>
              </a:schemeClr>
            </a:solidFill>
            <a:ln w="9525">
              <a:solidFill>
                <a:schemeClr val="tx1"/>
              </a:solidFill>
              <a:miter lim="800000"/>
              <a:headEnd/>
              <a:tailEnd/>
            </a:ln>
            <a:effectLst/>
          </p:spPr>
          <p:txBody>
            <a:bodyPr wrap="none" anchor="ctr"/>
            <a:lstStyle/>
            <a:p>
              <a:pPr>
                <a:defRPr/>
              </a:pPr>
              <a:endParaRPr lang="en-US" sz="1000" dirty="0">
                <a:solidFill>
                  <a:srgbClr val="DDDDDD"/>
                </a:solidFill>
              </a:endParaRPr>
            </a:p>
          </p:txBody>
        </p:sp>
        <p:sp>
          <p:nvSpPr>
            <p:cNvPr id="15371" name="Rounded Rectangle 7"/>
            <p:cNvSpPr>
              <a:spLocks noChangeArrowheads="1"/>
            </p:cNvSpPr>
            <p:nvPr/>
          </p:nvSpPr>
          <p:spPr bwMode="auto">
            <a:xfrm>
              <a:off x="5716578" y="4725144"/>
              <a:ext cx="1179576" cy="864096"/>
            </a:xfrm>
            <a:prstGeom prst="roundRect">
              <a:avLst>
                <a:gd name="adj" fmla="val 16667"/>
              </a:avLst>
            </a:prstGeom>
            <a:solidFill>
              <a:srgbClr val="00B050"/>
            </a:solidFill>
            <a:ln w="9525">
              <a:solidFill>
                <a:schemeClr val="tx1"/>
              </a:solidFill>
              <a:miter lim="800000"/>
              <a:headEnd/>
              <a:tailEnd/>
            </a:ln>
          </p:spPr>
          <p:txBody>
            <a:bodyPr wrap="none" anchor="ctr"/>
            <a:lstStyle/>
            <a:p>
              <a:r>
                <a:rPr lang="en-US">
                  <a:solidFill>
                    <a:srgbClr val="DDDDDD"/>
                  </a:solidFill>
                </a:rPr>
                <a:t>Phaser</a:t>
              </a:r>
            </a:p>
            <a:p>
              <a:r>
                <a:rPr lang="en-US">
                  <a:solidFill>
                    <a:srgbClr val="DDDDDD"/>
                  </a:solidFill>
                </a:rPr>
                <a:t>Ø Shift</a:t>
              </a:r>
            </a:p>
          </p:txBody>
        </p:sp>
        <p:sp>
          <p:nvSpPr>
            <p:cNvPr id="9" name="Down Arrow 8"/>
            <p:cNvSpPr/>
            <p:nvPr/>
          </p:nvSpPr>
          <p:spPr bwMode="auto">
            <a:xfrm flipV="1">
              <a:off x="6588387" y="3212321"/>
              <a:ext cx="144415" cy="1512388"/>
            </a:xfrm>
            <a:prstGeom prst="downArrow">
              <a:avLst/>
            </a:prstGeom>
            <a:solidFill>
              <a:schemeClr val="tx2">
                <a:lumMod val="50000"/>
              </a:schemeClr>
            </a:solidFill>
            <a:ln w="9525">
              <a:solidFill>
                <a:schemeClr val="tx1"/>
              </a:solidFill>
              <a:miter lim="800000"/>
              <a:headEnd/>
              <a:tailEnd/>
            </a:ln>
            <a:effectLst/>
          </p:spPr>
          <p:txBody>
            <a:bodyPr wrap="none" anchor="ctr"/>
            <a:lstStyle/>
            <a:p>
              <a:pPr>
                <a:defRPr/>
              </a:pPr>
              <a:endParaRPr lang="en-US" sz="1000" dirty="0">
                <a:solidFill>
                  <a:srgbClr val="DDDDDD"/>
                </a:solidFill>
              </a:endParaRPr>
            </a:p>
          </p:txBody>
        </p:sp>
        <p:grpSp>
          <p:nvGrpSpPr>
            <p:cNvPr id="3" name="Group 9"/>
            <p:cNvGrpSpPr>
              <a:grpSpLocks/>
            </p:cNvGrpSpPr>
            <p:nvPr/>
          </p:nvGrpSpPr>
          <p:grpSpPr bwMode="auto">
            <a:xfrm>
              <a:off x="5712939" y="2148808"/>
              <a:ext cx="1183068" cy="1064168"/>
              <a:chOff x="5576473" y="2148808"/>
              <a:chExt cx="1183068" cy="1064168"/>
            </a:xfrm>
          </p:grpSpPr>
          <p:sp>
            <p:nvSpPr>
              <p:cNvPr id="11" name="Rectangle 10"/>
              <p:cNvSpPr/>
              <p:nvPr/>
            </p:nvSpPr>
            <p:spPr bwMode="auto">
              <a:xfrm>
                <a:off x="5576473" y="2148808"/>
                <a:ext cx="607004" cy="1064168"/>
              </a:xfrm>
              <a:prstGeom prst="rect">
                <a:avLst/>
              </a:prstGeom>
              <a:solidFill>
                <a:srgbClr val="FF9900"/>
              </a:solidFill>
              <a:ln w="9525">
                <a:solidFill>
                  <a:schemeClr val="tx1"/>
                </a:solidFill>
                <a:miter lim="800000"/>
                <a:headEnd/>
                <a:tailEnd/>
              </a:ln>
              <a:effectLst/>
            </p:spPr>
            <p:txBody>
              <a:bodyPr vert="vert270" wrap="none" anchor="ctr"/>
              <a:lstStyle/>
              <a:p>
                <a:pPr>
                  <a:defRPr/>
                </a:pPr>
                <a:r>
                  <a:rPr lang="en-US" sz="1400" dirty="0">
                    <a:solidFill>
                      <a:srgbClr val="DDDDDD"/>
                    </a:solidFill>
                  </a:rPr>
                  <a:t>IDELAY</a:t>
                </a:r>
              </a:p>
            </p:txBody>
          </p:sp>
          <p:sp>
            <p:nvSpPr>
              <p:cNvPr id="12" name="Rectangle 11"/>
              <p:cNvSpPr/>
              <p:nvPr/>
            </p:nvSpPr>
            <p:spPr bwMode="auto">
              <a:xfrm>
                <a:off x="6152537" y="2148808"/>
                <a:ext cx="607004" cy="1064168"/>
              </a:xfrm>
              <a:prstGeom prst="rect">
                <a:avLst/>
              </a:prstGeom>
              <a:solidFill>
                <a:srgbClr val="FF9900"/>
              </a:solidFill>
              <a:ln w="9525">
                <a:solidFill>
                  <a:schemeClr val="tx1"/>
                </a:solidFill>
                <a:miter lim="800000"/>
                <a:headEnd/>
                <a:tailEnd/>
              </a:ln>
              <a:effectLst/>
            </p:spPr>
            <p:txBody>
              <a:bodyPr vert="vert270" wrap="none" anchor="ctr"/>
              <a:lstStyle/>
              <a:p>
                <a:pPr>
                  <a:defRPr/>
                </a:pPr>
                <a:r>
                  <a:rPr lang="en-US" sz="1400" dirty="0">
                    <a:solidFill>
                      <a:srgbClr val="DDDDDD"/>
                    </a:solidFill>
                  </a:rPr>
                  <a:t>ILOGIC/</a:t>
                </a:r>
                <a:br>
                  <a:rPr lang="en-US" sz="1400" dirty="0">
                    <a:solidFill>
                      <a:srgbClr val="DDDDDD"/>
                    </a:solidFill>
                  </a:rPr>
                </a:br>
                <a:r>
                  <a:rPr lang="en-US" sz="1400" dirty="0">
                    <a:solidFill>
                      <a:srgbClr val="DDDDDD"/>
                    </a:solidFill>
                  </a:rPr>
                  <a:t>ISERDES</a:t>
                </a:r>
              </a:p>
            </p:txBody>
          </p:sp>
        </p:grpSp>
        <p:grpSp>
          <p:nvGrpSpPr>
            <p:cNvPr id="5" name="Group 12"/>
            <p:cNvGrpSpPr>
              <a:grpSpLocks/>
            </p:cNvGrpSpPr>
            <p:nvPr/>
          </p:nvGrpSpPr>
          <p:grpSpPr bwMode="auto">
            <a:xfrm>
              <a:off x="5712939" y="3300936"/>
              <a:ext cx="1183068" cy="1064168"/>
              <a:chOff x="5576473" y="3300936"/>
              <a:chExt cx="1183068" cy="1064168"/>
            </a:xfrm>
          </p:grpSpPr>
          <p:sp>
            <p:nvSpPr>
              <p:cNvPr id="14" name="Rectangle 13"/>
              <p:cNvSpPr/>
              <p:nvPr/>
            </p:nvSpPr>
            <p:spPr bwMode="auto">
              <a:xfrm>
                <a:off x="5576473" y="3300936"/>
                <a:ext cx="607004" cy="1064168"/>
              </a:xfrm>
              <a:prstGeom prst="rect">
                <a:avLst/>
              </a:prstGeom>
              <a:solidFill>
                <a:srgbClr val="0033CC"/>
              </a:solidFill>
              <a:ln w="9525">
                <a:solidFill>
                  <a:schemeClr val="tx1"/>
                </a:solidFill>
                <a:miter lim="800000"/>
                <a:headEnd/>
                <a:tailEnd/>
              </a:ln>
              <a:effectLst/>
            </p:spPr>
            <p:txBody>
              <a:bodyPr vert="vert270" wrap="none" anchor="ctr"/>
              <a:lstStyle/>
              <a:p>
                <a:pPr>
                  <a:defRPr/>
                </a:pPr>
                <a:r>
                  <a:rPr lang="en-US" sz="1400" dirty="0">
                    <a:solidFill>
                      <a:srgbClr val="DDDDDD"/>
                    </a:solidFill>
                  </a:rPr>
                  <a:t>ODELAY</a:t>
                </a:r>
              </a:p>
            </p:txBody>
          </p:sp>
          <p:sp>
            <p:nvSpPr>
              <p:cNvPr id="15" name="Rectangle 14"/>
              <p:cNvSpPr/>
              <p:nvPr/>
            </p:nvSpPr>
            <p:spPr bwMode="auto">
              <a:xfrm>
                <a:off x="6152537" y="3300936"/>
                <a:ext cx="607004" cy="1064168"/>
              </a:xfrm>
              <a:prstGeom prst="rect">
                <a:avLst/>
              </a:prstGeom>
              <a:solidFill>
                <a:srgbClr val="0033CC"/>
              </a:solidFill>
              <a:ln w="9525">
                <a:solidFill>
                  <a:schemeClr val="tx1"/>
                </a:solidFill>
                <a:miter lim="800000"/>
                <a:headEnd/>
                <a:tailEnd/>
              </a:ln>
              <a:effectLst/>
            </p:spPr>
            <p:txBody>
              <a:bodyPr vert="vert270" wrap="none" anchor="ctr"/>
              <a:lstStyle/>
              <a:p>
                <a:pPr>
                  <a:defRPr/>
                </a:pPr>
                <a:r>
                  <a:rPr lang="en-US" sz="1400" dirty="0">
                    <a:solidFill>
                      <a:srgbClr val="DDDDDD"/>
                    </a:solidFill>
                  </a:rPr>
                  <a:t>OLOGIC/</a:t>
                </a:r>
              </a:p>
              <a:p>
                <a:pPr>
                  <a:defRPr/>
                </a:pPr>
                <a:r>
                  <a:rPr lang="en-US" sz="1400" dirty="0">
                    <a:solidFill>
                      <a:srgbClr val="DDDDDD"/>
                    </a:solidFill>
                  </a:rPr>
                  <a:t>OSERDES</a:t>
                </a:r>
              </a:p>
            </p:txBody>
          </p:sp>
        </p:grpSp>
        <p:sp>
          <p:nvSpPr>
            <p:cNvPr id="16" name="Down Arrow 15"/>
            <p:cNvSpPr/>
            <p:nvPr/>
          </p:nvSpPr>
          <p:spPr bwMode="auto">
            <a:xfrm rot="16200000" flipH="1" flipV="1">
              <a:off x="7203341" y="4771525"/>
              <a:ext cx="146002" cy="769682"/>
            </a:xfrm>
            <a:prstGeom prst="downArrow">
              <a:avLst/>
            </a:prstGeom>
            <a:solidFill>
              <a:schemeClr val="tx2">
                <a:lumMod val="50000"/>
              </a:schemeClr>
            </a:solidFill>
            <a:ln w="9525">
              <a:solidFill>
                <a:schemeClr val="tx1"/>
              </a:solidFill>
              <a:miter lim="800000"/>
              <a:headEnd/>
              <a:tailEnd/>
            </a:ln>
            <a:effectLst/>
          </p:spPr>
          <p:txBody>
            <a:bodyPr wrap="none" anchor="ctr"/>
            <a:lstStyle/>
            <a:p>
              <a:pPr>
                <a:defRPr/>
              </a:pPr>
              <a:endParaRPr lang="en-US" sz="1000" dirty="0">
                <a:solidFill>
                  <a:srgbClr val="DDDDDD"/>
                </a:solidFill>
              </a:endParaRPr>
            </a:p>
          </p:txBody>
        </p:sp>
        <p:sp>
          <p:nvSpPr>
            <p:cNvPr id="17" name="Down Arrow 16"/>
            <p:cNvSpPr/>
            <p:nvPr/>
          </p:nvSpPr>
          <p:spPr bwMode="auto">
            <a:xfrm rot="16200000" flipH="1" flipV="1">
              <a:off x="7293005" y="3367845"/>
              <a:ext cx="146002" cy="929967"/>
            </a:xfrm>
            <a:prstGeom prst="downArrow">
              <a:avLst/>
            </a:prstGeom>
            <a:solidFill>
              <a:schemeClr val="tx2">
                <a:lumMod val="50000"/>
              </a:schemeClr>
            </a:solidFill>
            <a:ln w="9525">
              <a:solidFill>
                <a:schemeClr val="tx1"/>
              </a:solidFill>
              <a:miter lim="800000"/>
              <a:headEnd/>
              <a:tailEnd/>
            </a:ln>
            <a:effectLst/>
          </p:spPr>
          <p:txBody>
            <a:bodyPr wrap="none" anchor="ctr"/>
            <a:lstStyle/>
            <a:p>
              <a:pPr>
                <a:defRPr/>
              </a:pPr>
              <a:endParaRPr lang="en-US" sz="1000" dirty="0">
                <a:solidFill>
                  <a:srgbClr val="DDDDDD"/>
                </a:solidFill>
              </a:endParaRPr>
            </a:p>
          </p:txBody>
        </p:sp>
        <p:sp>
          <p:nvSpPr>
            <p:cNvPr id="18" name="Down Arrow 17"/>
            <p:cNvSpPr/>
            <p:nvPr/>
          </p:nvSpPr>
          <p:spPr bwMode="auto">
            <a:xfrm rot="5400000" flipV="1">
              <a:off x="7294592" y="2215701"/>
              <a:ext cx="146002" cy="929967"/>
            </a:xfrm>
            <a:prstGeom prst="downArrow">
              <a:avLst/>
            </a:prstGeom>
            <a:solidFill>
              <a:schemeClr val="tx2">
                <a:lumMod val="50000"/>
              </a:schemeClr>
            </a:solidFill>
            <a:ln w="9525">
              <a:solidFill>
                <a:schemeClr val="tx1"/>
              </a:solidFill>
              <a:miter lim="800000"/>
              <a:headEnd/>
              <a:tailEnd/>
            </a:ln>
            <a:effectLst/>
          </p:spPr>
          <p:txBody>
            <a:bodyPr wrap="none" anchor="ctr"/>
            <a:lstStyle/>
            <a:p>
              <a:pPr>
                <a:defRPr/>
              </a:pPr>
              <a:endParaRPr lang="en-US" sz="1000" dirty="0">
                <a:solidFill>
                  <a:srgbClr val="DDDDDD"/>
                </a:solidFill>
              </a:endParaRPr>
            </a:p>
          </p:txBody>
        </p:sp>
        <p:grpSp>
          <p:nvGrpSpPr>
            <p:cNvPr id="6" name="Group 18"/>
            <p:cNvGrpSpPr>
              <a:grpSpLocks/>
            </p:cNvGrpSpPr>
            <p:nvPr/>
          </p:nvGrpSpPr>
          <p:grpSpPr bwMode="auto">
            <a:xfrm>
              <a:off x="8668906" y="2608053"/>
              <a:ext cx="298160" cy="1297807"/>
              <a:chOff x="7889179" y="2760453"/>
              <a:chExt cx="931293" cy="1297807"/>
            </a:xfrm>
          </p:grpSpPr>
          <p:sp>
            <p:nvSpPr>
              <p:cNvPr id="20" name="Down Arrow 19"/>
              <p:cNvSpPr/>
              <p:nvPr/>
            </p:nvSpPr>
            <p:spPr bwMode="auto">
              <a:xfrm rot="16200000" flipH="1" flipV="1">
                <a:off x="8282142" y="3519284"/>
                <a:ext cx="146002" cy="931889"/>
              </a:xfrm>
              <a:prstGeom prst="downArrow">
                <a:avLst/>
              </a:prstGeom>
              <a:solidFill>
                <a:schemeClr val="tx2">
                  <a:lumMod val="50000"/>
                </a:schemeClr>
              </a:solidFill>
              <a:ln w="9525">
                <a:solidFill>
                  <a:schemeClr val="tx1"/>
                </a:solidFill>
                <a:miter lim="800000"/>
                <a:headEnd/>
                <a:tailEnd/>
              </a:ln>
              <a:effectLst/>
            </p:spPr>
            <p:txBody>
              <a:bodyPr wrap="none" anchor="ctr"/>
              <a:lstStyle/>
              <a:p>
                <a:pPr>
                  <a:defRPr/>
                </a:pPr>
                <a:endParaRPr lang="en-US" sz="1000" dirty="0">
                  <a:solidFill>
                    <a:srgbClr val="DDDDDD"/>
                  </a:solidFill>
                </a:endParaRPr>
              </a:p>
            </p:txBody>
          </p:sp>
          <p:sp>
            <p:nvSpPr>
              <p:cNvPr id="21" name="Down Arrow 20"/>
              <p:cNvSpPr/>
              <p:nvPr/>
            </p:nvSpPr>
            <p:spPr bwMode="auto">
              <a:xfrm rot="5400000" flipV="1">
                <a:off x="8282142" y="2367140"/>
                <a:ext cx="146002" cy="931889"/>
              </a:xfrm>
              <a:prstGeom prst="downArrow">
                <a:avLst/>
              </a:prstGeom>
              <a:solidFill>
                <a:schemeClr val="tx2">
                  <a:lumMod val="50000"/>
                </a:schemeClr>
              </a:solidFill>
              <a:ln w="9525">
                <a:solidFill>
                  <a:schemeClr val="tx1"/>
                </a:solidFill>
                <a:miter lim="800000"/>
                <a:headEnd/>
                <a:tailEnd/>
              </a:ln>
              <a:effectLst/>
            </p:spPr>
            <p:txBody>
              <a:bodyPr wrap="none" anchor="ctr"/>
              <a:lstStyle/>
              <a:p>
                <a:pPr>
                  <a:defRPr/>
                </a:pPr>
                <a:endParaRPr lang="en-US" sz="1000" dirty="0">
                  <a:solidFill>
                    <a:srgbClr val="DDDDDD"/>
                  </a:solidFill>
                </a:endParaRPr>
              </a:p>
            </p:txBody>
          </p:sp>
        </p:grpSp>
        <p:grpSp>
          <p:nvGrpSpPr>
            <p:cNvPr id="8" name="Group 21"/>
            <p:cNvGrpSpPr>
              <a:grpSpLocks/>
            </p:cNvGrpSpPr>
            <p:nvPr/>
          </p:nvGrpSpPr>
          <p:grpSpPr bwMode="auto">
            <a:xfrm>
              <a:off x="5418418" y="2608053"/>
              <a:ext cx="298160" cy="1297807"/>
              <a:chOff x="7889179" y="2760453"/>
              <a:chExt cx="931293" cy="1297807"/>
            </a:xfrm>
          </p:grpSpPr>
          <p:sp>
            <p:nvSpPr>
              <p:cNvPr id="23" name="Down Arrow 22"/>
              <p:cNvSpPr/>
              <p:nvPr/>
            </p:nvSpPr>
            <p:spPr bwMode="auto">
              <a:xfrm rot="16200000" flipH="1" flipV="1">
                <a:off x="8283275" y="3519284"/>
                <a:ext cx="146002" cy="931889"/>
              </a:xfrm>
              <a:prstGeom prst="downArrow">
                <a:avLst/>
              </a:prstGeom>
              <a:solidFill>
                <a:schemeClr val="tx2">
                  <a:lumMod val="50000"/>
                </a:schemeClr>
              </a:solidFill>
              <a:ln w="9525">
                <a:solidFill>
                  <a:schemeClr val="tx1"/>
                </a:solidFill>
                <a:miter lim="800000"/>
                <a:headEnd/>
                <a:tailEnd/>
              </a:ln>
              <a:effectLst/>
            </p:spPr>
            <p:txBody>
              <a:bodyPr wrap="none" anchor="ctr"/>
              <a:lstStyle/>
              <a:p>
                <a:pPr>
                  <a:defRPr/>
                </a:pPr>
                <a:endParaRPr lang="en-US" sz="1000" dirty="0">
                  <a:solidFill>
                    <a:srgbClr val="DDDDDD"/>
                  </a:solidFill>
                </a:endParaRPr>
              </a:p>
            </p:txBody>
          </p:sp>
          <p:sp>
            <p:nvSpPr>
              <p:cNvPr id="24" name="Down Arrow 23"/>
              <p:cNvSpPr/>
              <p:nvPr/>
            </p:nvSpPr>
            <p:spPr bwMode="auto">
              <a:xfrm rot="5400000" flipV="1">
                <a:off x="8283275" y="2367140"/>
                <a:ext cx="146002" cy="931889"/>
              </a:xfrm>
              <a:prstGeom prst="downArrow">
                <a:avLst/>
              </a:prstGeom>
              <a:solidFill>
                <a:schemeClr val="tx2">
                  <a:lumMod val="50000"/>
                </a:schemeClr>
              </a:solidFill>
              <a:ln w="9525">
                <a:solidFill>
                  <a:schemeClr val="tx1"/>
                </a:solidFill>
                <a:miter lim="800000"/>
                <a:headEnd/>
                <a:tailEnd/>
              </a:ln>
              <a:effectLst/>
            </p:spPr>
            <p:txBody>
              <a:bodyPr wrap="none" anchor="ctr"/>
              <a:lstStyle/>
              <a:p>
                <a:pPr>
                  <a:defRPr/>
                </a:pPr>
                <a:endParaRPr lang="en-US" sz="1000" dirty="0">
                  <a:solidFill>
                    <a:srgbClr val="DDDDDD"/>
                  </a:solidFill>
                </a:endParaRPr>
              </a:p>
            </p:txBody>
          </p:sp>
        </p:grpSp>
      </p:grpSp>
    </p:spTree>
    <p:custDataLst>
      <p:tags r:id="rId1"/>
    </p:custData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smtClean="0"/>
              <a:t>Stacked Silicon Interconnect Technology</a:t>
            </a:r>
            <a:endParaRPr lang="en-US" i="1" smtClean="0"/>
          </a:p>
        </p:txBody>
      </p:sp>
      <p:sp>
        <p:nvSpPr>
          <p:cNvPr id="16387" name="Content Placeholder 22"/>
          <p:cNvSpPr>
            <a:spLocks noGrp="1"/>
          </p:cNvSpPr>
          <p:nvPr>
            <p:ph idx="1"/>
          </p:nvPr>
        </p:nvSpPr>
        <p:spPr/>
        <p:txBody>
          <a:bodyPr/>
          <a:lstStyle/>
          <a:p>
            <a:r>
              <a:rPr lang="en-US" smtClean="0"/>
              <a:t>Largest Virtex-7 device is almost three times the size of the largest Virtex-6 device</a:t>
            </a:r>
          </a:p>
          <a:p>
            <a:pPr lvl="1"/>
            <a:r>
              <a:rPr lang="en-US" smtClean="0"/>
              <a:t>Growth is higher than Moore’s Law dictates</a:t>
            </a:r>
            <a:endParaRPr lang="en-CA" smtClean="0"/>
          </a:p>
          <a:p>
            <a:r>
              <a:rPr lang="en-US" smtClean="0"/>
              <a:t>Enabled by Stacked Silicon Interconnect (SSI) technology</a:t>
            </a:r>
          </a:p>
          <a:p>
            <a:pPr lvl="1"/>
            <a:r>
              <a:rPr lang="en-US" smtClean="0"/>
              <a:t>Multiple FPGA die on a silicon </a:t>
            </a:r>
            <a:br>
              <a:rPr lang="en-US" smtClean="0"/>
            </a:br>
            <a:r>
              <a:rPr lang="en-US" smtClean="0"/>
              <a:t>interposer</a:t>
            </a:r>
          </a:p>
          <a:p>
            <a:pPr lvl="1"/>
            <a:r>
              <a:rPr lang="en-US" smtClean="0"/>
              <a:t>Each die is referred to as a </a:t>
            </a:r>
            <a:br>
              <a:rPr lang="en-US" smtClean="0"/>
            </a:br>
            <a:r>
              <a:rPr lang="en-US" smtClean="0"/>
              <a:t>Super Logic Region (SLR)</a:t>
            </a:r>
          </a:p>
          <a:p>
            <a:pPr lvl="1"/>
            <a:r>
              <a:rPr lang="en-US" smtClean="0"/>
              <a:t>Vast quantity of interconnect </a:t>
            </a:r>
            <a:br>
              <a:rPr lang="en-US" smtClean="0"/>
            </a:br>
            <a:r>
              <a:rPr lang="en-US" smtClean="0"/>
              <a:t>between adjacent  SLRs are </a:t>
            </a:r>
            <a:br>
              <a:rPr lang="en-US" smtClean="0"/>
            </a:br>
            <a:r>
              <a:rPr lang="en-US" smtClean="0"/>
              <a:t>provided by the interposer</a:t>
            </a:r>
          </a:p>
        </p:txBody>
      </p:sp>
      <p:grpSp>
        <p:nvGrpSpPr>
          <p:cNvPr id="2" name="Group 23"/>
          <p:cNvGrpSpPr>
            <a:grpSpLocks/>
          </p:cNvGrpSpPr>
          <p:nvPr>
            <p:custDataLst>
              <p:tags r:id="rId2"/>
            </p:custDataLst>
          </p:nvPr>
        </p:nvGrpSpPr>
        <p:grpSpPr bwMode="auto">
          <a:xfrm>
            <a:off x="4127500" y="3275013"/>
            <a:ext cx="5016500" cy="3221037"/>
            <a:chOff x="4127278" y="3274374"/>
            <a:chExt cx="5016722" cy="3221422"/>
          </a:xfrm>
        </p:grpSpPr>
        <p:pic>
          <p:nvPicPr>
            <p:cNvPr id="16389" name="Picture 6" descr="Bali More than Moore.png"/>
            <p:cNvPicPr>
              <a:picLocks noChangeAspect="1"/>
            </p:cNvPicPr>
            <p:nvPr/>
          </p:nvPicPr>
          <p:blipFill>
            <a:blip r:embed="rId5"/>
            <a:srcRect/>
            <a:stretch>
              <a:fillRect/>
            </a:stretch>
          </p:blipFill>
          <p:spPr bwMode="auto">
            <a:xfrm>
              <a:off x="4127278" y="3274374"/>
              <a:ext cx="5016722" cy="2861462"/>
            </a:xfrm>
            <a:prstGeom prst="rect">
              <a:avLst/>
            </a:prstGeom>
            <a:noFill/>
            <a:ln w="9525">
              <a:noFill/>
              <a:miter lim="800000"/>
              <a:headEnd/>
              <a:tailEnd/>
            </a:ln>
          </p:spPr>
        </p:pic>
        <p:sp>
          <p:nvSpPr>
            <p:cNvPr id="16" name="Curved Up Arrow 15"/>
            <p:cNvSpPr/>
            <p:nvPr/>
          </p:nvSpPr>
          <p:spPr bwMode="auto">
            <a:xfrm>
              <a:off x="5351295" y="6135391"/>
              <a:ext cx="831887" cy="322301"/>
            </a:xfrm>
            <a:prstGeom prst="curvedUpArrow">
              <a:avLst/>
            </a:prstGeom>
            <a:gradFill>
              <a:gsLst>
                <a:gs pos="0">
                  <a:srgbClr val="8B8D09"/>
                </a:gs>
                <a:gs pos="50000">
                  <a:srgbClr val="00FF00"/>
                </a:gs>
                <a:gs pos="100000">
                  <a:schemeClr val="accent1">
                    <a:tint val="23500"/>
                    <a:satMod val="160000"/>
                  </a:schemeClr>
                </a:gs>
              </a:gsLst>
              <a:lin ang="5400000" scaled="0"/>
            </a:gradFill>
            <a:ln w="9525" cap="flat" cmpd="sng" algn="ctr">
              <a:solidFill>
                <a:schemeClr val="tx1"/>
              </a:solidFill>
              <a:prstDash val="solid"/>
              <a:round/>
              <a:headEnd type="none" w="med" len="med"/>
              <a:tailEnd type="none" w="med" len="med"/>
            </a:ln>
            <a:effectLst/>
          </p:spPr>
          <p:txBody>
            <a:bodyPr wrap="none" anchor="ctr"/>
            <a:lstStyle/>
            <a:p>
              <a:pPr>
                <a:defRPr/>
              </a:pPr>
              <a:r>
                <a:rPr lang="en-US" sz="1600" b="1" dirty="0">
                  <a:latin typeface="Comic Sans MS" pitchFamily="66" charset="0"/>
                </a:rPr>
                <a:t>65%</a:t>
              </a:r>
            </a:p>
          </p:txBody>
        </p:sp>
        <p:sp>
          <p:nvSpPr>
            <p:cNvPr id="17" name="Curved Up Arrow 16"/>
            <p:cNvSpPr/>
            <p:nvPr/>
          </p:nvSpPr>
          <p:spPr bwMode="auto">
            <a:xfrm>
              <a:off x="6391153" y="6163969"/>
              <a:ext cx="831887" cy="322301"/>
            </a:xfrm>
            <a:prstGeom prst="curvedUpArrow">
              <a:avLst/>
            </a:prstGeom>
            <a:gradFill>
              <a:gsLst>
                <a:gs pos="0">
                  <a:srgbClr val="8B8D09"/>
                </a:gs>
                <a:gs pos="50000">
                  <a:srgbClr val="00FF00"/>
                </a:gs>
                <a:gs pos="100000">
                  <a:schemeClr val="accent1">
                    <a:tint val="23500"/>
                    <a:satMod val="160000"/>
                  </a:schemeClr>
                </a:gs>
              </a:gsLst>
              <a:lin ang="5400000" scaled="0"/>
            </a:gradFill>
            <a:ln w="9525" cap="flat" cmpd="sng" algn="ctr">
              <a:solidFill>
                <a:schemeClr val="tx1"/>
              </a:solidFill>
              <a:prstDash val="solid"/>
              <a:round/>
              <a:headEnd type="none" w="med" len="med"/>
              <a:tailEnd type="none" w="med" len="med"/>
            </a:ln>
            <a:effectLst/>
          </p:spPr>
          <p:txBody>
            <a:bodyPr wrap="none" anchor="ctr"/>
            <a:lstStyle/>
            <a:p>
              <a:pPr>
                <a:defRPr/>
              </a:pPr>
              <a:r>
                <a:rPr lang="en-US" sz="1600" b="1" dirty="0">
                  <a:latin typeface="Comic Sans MS" pitchFamily="66" charset="0"/>
                </a:rPr>
                <a:t>130%</a:t>
              </a:r>
            </a:p>
          </p:txBody>
        </p:sp>
        <p:sp>
          <p:nvSpPr>
            <p:cNvPr id="18" name="Curved Up Arrow 17"/>
            <p:cNvSpPr/>
            <p:nvPr/>
          </p:nvSpPr>
          <p:spPr bwMode="auto">
            <a:xfrm>
              <a:off x="7362746" y="6173495"/>
              <a:ext cx="831887" cy="322301"/>
            </a:xfrm>
            <a:prstGeom prst="curvedUpArrow">
              <a:avLst/>
            </a:prstGeom>
            <a:gradFill flip="none" rotWithShape="1">
              <a:gsLst>
                <a:gs pos="0">
                  <a:srgbClr val="8B8D09"/>
                </a:gs>
                <a:gs pos="50000">
                  <a:schemeClr val="accent6">
                    <a:lumMod val="75000"/>
                  </a:schemeClr>
                </a:gs>
                <a:gs pos="100000">
                  <a:schemeClr val="accent1">
                    <a:tint val="23500"/>
                    <a:satMod val="160000"/>
                  </a:schemeClr>
                </a:gs>
              </a:gsLst>
              <a:lin ang="2700000" scaled="1"/>
              <a:tileRect/>
            </a:gradFill>
            <a:ln w="9525" cap="flat" cmpd="sng" algn="ctr">
              <a:solidFill>
                <a:schemeClr val="tx1"/>
              </a:solidFill>
              <a:prstDash val="solid"/>
              <a:round/>
              <a:headEnd type="none" w="med" len="med"/>
              <a:tailEnd type="none" w="med" len="med"/>
            </a:ln>
            <a:effectLst/>
          </p:spPr>
          <p:txBody>
            <a:bodyPr wrap="none" anchor="ctr"/>
            <a:lstStyle/>
            <a:p>
              <a:pPr>
                <a:defRPr/>
              </a:pPr>
              <a:r>
                <a:rPr lang="en-US" sz="1600" b="1" dirty="0">
                  <a:latin typeface="Comic Sans MS" pitchFamily="66" charset="0"/>
                </a:rPr>
                <a:t>163%</a:t>
              </a:r>
            </a:p>
          </p:txBody>
        </p:sp>
      </p:grpSp>
    </p:spTree>
    <p:custDataLst>
      <p:tags r:id="rId1"/>
    </p:custData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smtClean="0"/>
              <a:t>Stacked Silicon Implications</a:t>
            </a:r>
            <a:endParaRPr lang="en-CA" smtClean="0"/>
          </a:p>
        </p:txBody>
      </p:sp>
      <p:sp>
        <p:nvSpPr>
          <p:cNvPr id="17411" name="Content Placeholder 2"/>
          <p:cNvSpPr>
            <a:spLocks noGrp="1"/>
          </p:cNvSpPr>
          <p:nvPr>
            <p:ph idx="1"/>
          </p:nvPr>
        </p:nvSpPr>
        <p:spPr>
          <a:xfrm>
            <a:off x="457200" y="1600200"/>
            <a:ext cx="8226425" cy="2247900"/>
          </a:xfrm>
        </p:spPr>
        <p:txBody>
          <a:bodyPr/>
          <a:lstStyle/>
          <a:p>
            <a:r>
              <a:rPr lang="en-US" smtClean="0"/>
              <a:t>Enables substantially larger devices</a:t>
            </a:r>
          </a:p>
          <a:p>
            <a:r>
              <a:rPr lang="en-US" smtClean="0"/>
              <a:t>Device is treated as a single monolithic device</a:t>
            </a:r>
          </a:p>
          <a:p>
            <a:pPr lvl="1"/>
            <a:r>
              <a:rPr lang="en-US" smtClean="0"/>
              <a:t>Tool chains place and route complete device as if it was one die</a:t>
            </a:r>
          </a:p>
          <a:p>
            <a:r>
              <a:rPr lang="en-US" smtClean="0"/>
              <a:t>Minor design considerations around clocking and routing</a:t>
            </a:r>
          </a:p>
          <a:p>
            <a:endParaRPr lang="en-CA" smtClean="0"/>
          </a:p>
        </p:txBody>
      </p:sp>
      <p:grpSp>
        <p:nvGrpSpPr>
          <p:cNvPr id="2" name="Group 265"/>
          <p:cNvGrpSpPr>
            <a:grpSpLocks/>
          </p:cNvGrpSpPr>
          <p:nvPr>
            <p:custDataLst>
              <p:tags r:id="rId2"/>
            </p:custDataLst>
          </p:nvPr>
        </p:nvGrpSpPr>
        <p:grpSpPr bwMode="auto">
          <a:xfrm>
            <a:off x="1222375" y="3816350"/>
            <a:ext cx="7332663" cy="2216150"/>
            <a:chOff x="1125507" y="1513163"/>
            <a:chExt cx="7333776" cy="2216150"/>
          </a:xfrm>
        </p:grpSpPr>
        <p:sp>
          <p:nvSpPr>
            <p:cNvPr id="4" name="Text Box 4"/>
            <p:cNvSpPr txBox="1">
              <a:spLocks noChangeArrowheads="1"/>
            </p:cNvSpPr>
            <p:nvPr/>
          </p:nvSpPr>
          <p:spPr bwMode="auto">
            <a:xfrm>
              <a:off x="7085887" y="1848126"/>
              <a:ext cx="1373396" cy="1200150"/>
            </a:xfrm>
            <a:prstGeom prst="rect">
              <a:avLst/>
            </a:prstGeom>
            <a:noFill/>
            <a:ln w="12700">
              <a:noFill/>
              <a:miter lim="800000"/>
              <a:headEnd/>
              <a:tailEnd/>
            </a:ln>
            <a:effectLst/>
          </p:spPr>
          <p:txBody>
            <a:bodyPr wrap="none">
              <a:spAutoFit/>
            </a:bodyPr>
            <a:lstStyle/>
            <a:p>
              <a:pPr>
                <a:defRPr/>
              </a:pPr>
              <a:r>
                <a:rPr lang="en-US" i="1" dirty="0">
                  <a:solidFill>
                    <a:schemeClr val="tx2"/>
                  </a:solidFill>
                  <a:effectLst>
                    <a:outerShdw blurRad="38100" dist="38100" dir="2700000" algn="tl">
                      <a:srgbClr val="000000">
                        <a:alpha val="43137"/>
                      </a:srgbClr>
                    </a:outerShdw>
                  </a:effectLst>
                  <a:latin typeface="Calibri" pitchFamily="34" charset="0"/>
                </a:rPr>
                <a:t>Micro-bump</a:t>
              </a:r>
            </a:p>
            <a:p>
              <a:pPr>
                <a:defRPr/>
              </a:pPr>
              <a:r>
                <a:rPr lang="en-US" i="1" dirty="0">
                  <a:solidFill>
                    <a:schemeClr val="tx2"/>
                  </a:solidFill>
                  <a:effectLst>
                    <a:outerShdw blurRad="38100" dist="38100" dir="2700000" algn="tl">
                      <a:srgbClr val="000000">
                        <a:alpha val="43137"/>
                      </a:srgbClr>
                    </a:outerShdw>
                  </a:effectLst>
                  <a:latin typeface="Calibri" pitchFamily="34" charset="0"/>
                </a:rPr>
                <a:t>        TSV</a:t>
              </a:r>
            </a:p>
            <a:p>
              <a:pPr>
                <a:defRPr/>
              </a:pPr>
              <a:r>
                <a:rPr lang="en-US" i="1" dirty="0">
                  <a:solidFill>
                    <a:schemeClr val="tx2"/>
                  </a:solidFill>
                  <a:effectLst>
                    <a:outerShdw blurRad="38100" dist="38100" dir="2700000" algn="tl">
                      <a:srgbClr val="000000">
                        <a:alpha val="43137"/>
                      </a:srgbClr>
                    </a:outerShdw>
                  </a:effectLst>
                  <a:latin typeface="Calibri" pitchFamily="34" charset="0"/>
                </a:rPr>
                <a:t>Si Interposer</a:t>
              </a:r>
            </a:p>
            <a:p>
              <a:pPr>
                <a:defRPr/>
              </a:pPr>
              <a:r>
                <a:rPr lang="en-US" i="1" dirty="0">
                  <a:solidFill>
                    <a:schemeClr val="tx2"/>
                  </a:solidFill>
                  <a:effectLst>
                    <a:outerShdw blurRad="38100" dist="38100" dir="2700000" algn="tl">
                      <a:srgbClr val="000000">
                        <a:alpha val="43137"/>
                      </a:srgbClr>
                    </a:outerShdw>
                  </a:effectLst>
                  <a:latin typeface="Calibri" pitchFamily="34" charset="0"/>
                </a:rPr>
                <a:t>   C4 Bump</a:t>
              </a:r>
            </a:p>
          </p:txBody>
        </p:sp>
        <p:sp>
          <p:nvSpPr>
            <p:cNvPr id="17414" name="AutoShape 14"/>
            <p:cNvSpPr>
              <a:spLocks noChangeAspect="1" noChangeArrowheads="1" noTextEdit="1"/>
            </p:cNvSpPr>
            <p:nvPr/>
          </p:nvSpPr>
          <p:spPr bwMode="auto">
            <a:xfrm>
              <a:off x="2371695" y="1522688"/>
              <a:ext cx="4291012" cy="1550988"/>
            </a:xfrm>
            <a:prstGeom prst="rect">
              <a:avLst/>
            </a:prstGeom>
            <a:noFill/>
            <a:ln w="9525">
              <a:noFill/>
              <a:miter lim="800000"/>
              <a:headEnd/>
              <a:tailEnd/>
            </a:ln>
          </p:spPr>
          <p:txBody>
            <a:bodyPr/>
            <a:lstStyle/>
            <a:p>
              <a:endParaRPr lang="en-US"/>
            </a:p>
          </p:txBody>
        </p:sp>
        <p:sp>
          <p:nvSpPr>
            <p:cNvPr id="17415" name="Rectangle 16"/>
            <p:cNvSpPr>
              <a:spLocks noChangeArrowheads="1"/>
            </p:cNvSpPr>
            <p:nvPr/>
          </p:nvSpPr>
          <p:spPr bwMode="auto">
            <a:xfrm>
              <a:off x="2362170" y="1513163"/>
              <a:ext cx="123825" cy="258763"/>
            </a:xfrm>
            <a:prstGeom prst="rect">
              <a:avLst/>
            </a:prstGeom>
            <a:noFill/>
            <a:ln w="9525">
              <a:noFill/>
              <a:miter lim="800000"/>
              <a:headEnd/>
              <a:tailEnd/>
            </a:ln>
          </p:spPr>
          <p:txBody>
            <a:bodyPr wrap="none" lIns="0" tIns="0" rIns="0" bIns="0">
              <a:spAutoFit/>
            </a:bodyPr>
            <a:lstStyle/>
            <a:p>
              <a:pPr algn="l" eaLnBrk="0" hangingPunct="0"/>
              <a:r>
                <a:rPr lang="en-US" sz="1500">
                  <a:solidFill>
                    <a:srgbClr val="000000"/>
                  </a:solidFill>
                  <a:latin typeface="Times New Roman" pitchFamily="18" charset="0"/>
                </a:rPr>
                <a:t> </a:t>
              </a:r>
              <a:endParaRPr lang="en-US" sz="2000" b="1">
                <a:latin typeface="Arial Narrow" pitchFamily="34" charset="0"/>
              </a:endParaRPr>
            </a:p>
          </p:txBody>
        </p:sp>
        <p:sp>
          <p:nvSpPr>
            <p:cNvPr id="7" name="Rectangle 17"/>
            <p:cNvSpPr>
              <a:spLocks noChangeArrowheads="1"/>
            </p:cNvSpPr>
            <p:nvPr/>
          </p:nvSpPr>
          <p:spPr bwMode="auto">
            <a:xfrm>
              <a:off x="2721187" y="1533801"/>
              <a:ext cx="1070137" cy="842962"/>
            </a:xfrm>
            <a:prstGeom prst="rect">
              <a:avLst/>
            </a:prstGeom>
            <a:solidFill>
              <a:srgbClr val="FFFFFF"/>
            </a:solidFill>
            <a:ln w="9525">
              <a:noFill/>
              <a:miter lim="800000"/>
              <a:headEnd/>
              <a:tailEnd/>
            </a:ln>
            <a:effectLst>
              <a:outerShdw blurRad="50800" dist="38100" dir="2700000" algn="tl" rotWithShape="0">
                <a:prstClr val="black">
                  <a:alpha val="40000"/>
                </a:prstClr>
              </a:outerShdw>
            </a:effectLst>
          </p:spPr>
          <p:txBody>
            <a:bodyPr/>
            <a:lstStyle/>
            <a:p>
              <a:pPr>
                <a:defRPr/>
              </a:pPr>
              <a:endParaRPr lang="en-US" dirty="0"/>
            </a:p>
          </p:txBody>
        </p:sp>
        <p:sp>
          <p:nvSpPr>
            <p:cNvPr id="17417" name="Rectangle 18"/>
            <p:cNvSpPr>
              <a:spLocks noChangeArrowheads="1"/>
            </p:cNvSpPr>
            <p:nvPr/>
          </p:nvSpPr>
          <p:spPr bwMode="auto">
            <a:xfrm>
              <a:off x="2720945" y="1533801"/>
              <a:ext cx="1069975" cy="842963"/>
            </a:xfrm>
            <a:prstGeom prst="rect">
              <a:avLst/>
            </a:prstGeom>
            <a:noFill/>
            <a:ln w="7">
              <a:solidFill>
                <a:srgbClr val="000000"/>
              </a:solidFill>
              <a:miter lim="800000"/>
              <a:headEnd/>
              <a:tailEnd/>
            </a:ln>
          </p:spPr>
          <p:txBody>
            <a:bodyPr/>
            <a:lstStyle/>
            <a:p>
              <a:endParaRPr lang="en-US"/>
            </a:p>
          </p:txBody>
        </p:sp>
        <p:sp>
          <p:nvSpPr>
            <p:cNvPr id="17418" name="Rectangle 19"/>
            <p:cNvSpPr>
              <a:spLocks noChangeArrowheads="1"/>
            </p:cNvSpPr>
            <p:nvPr/>
          </p:nvSpPr>
          <p:spPr bwMode="auto">
            <a:xfrm>
              <a:off x="2833657" y="1602063"/>
              <a:ext cx="123825" cy="258763"/>
            </a:xfrm>
            <a:prstGeom prst="rect">
              <a:avLst/>
            </a:prstGeom>
            <a:noFill/>
            <a:ln w="9525">
              <a:noFill/>
              <a:miter lim="800000"/>
              <a:headEnd/>
              <a:tailEnd/>
            </a:ln>
          </p:spPr>
          <p:txBody>
            <a:bodyPr wrap="none" lIns="0" tIns="0" rIns="0" bIns="0">
              <a:spAutoFit/>
            </a:bodyPr>
            <a:lstStyle/>
            <a:p>
              <a:pPr algn="l" eaLnBrk="0" hangingPunct="0"/>
              <a:r>
                <a:rPr lang="en-US" sz="1500">
                  <a:solidFill>
                    <a:srgbClr val="000000"/>
                  </a:solidFill>
                  <a:latin typeface="Times New Roman" pitchFamily="18" charset="0"/>
                </a:rPr>
                <a:t> </a:t>
              </a:r>
              <a:endParaRPr lang="en-US" sz="2000" b="1">
                <a:latin typeface="Arial Narrow" pitchFamily="34" charset="0"/>
              </a:endParaRPr>
            </a:p>
          </p:txBody>
        </p:sp>
        <p:sp>
          <p:nvSpPr>
            <p:cNvPr id="17419" name="Rectangle 20"/>
            <p:cNvSpPr>
              <a:spLocks noChangeArrowheads="1"/>
            </p:cNvSpPr>
            <p:nvPr/>
          </p:nvSpPr>
          <p:spPr bwMode="auto">
            <a:xfrm>
              <a:off x="2743170" y="2387876"/>
              <a:ext cx="33337" cy="44450"/>
            </a:xfrm>
            <a:prstGeom prst="rect">
              <a:avLst/>
            </a:prstGeom>
            <a:solidFill>
              <a:srgbClr val="000000"/>
            </a:solidFill>
            <a:ln w="9525">
              <a:noFill/>
              <a:miter lim="800000"/>
              <a:headEnd/>
              <a:tailEnd/>
            </a:ln>
          </p:spPr>
          <p:txBody>
            <a:bodyPr/>
            <a:lstStyle/>
            <a:p>
              <a:endParaRPr lang="en-US"/>
            </a:p>
          </p:txBody>
        </p:sp>
        <p:sp>
          <p:nvSpPr>
            <p:cNvPr id="17420" name="Rectangle 21"/>
            <p:cNvSpPr>
              <a:spLocks noChangeArrowheads="1"/>
            </p:cNvSpPr>
            <p:nvPr/>
          </p:nvSpPr>
          <p:spPr bwMode="auto">
            <a:xfrm>
              <a:off x="2743170" y="2387876"/>
              <a:ext cx="33337" cy="44450"/>
            </a:xfrm>
            <a:prstGeom prst="rect">
              <a:avLst/>
            </a:prstGeom>
            <a:noFill/>
            <a:ln w="7">
              <a:solidFill>
                <a:srgbClr val="000000"/>
              </a:solidFill>
              <a:miter lim="800000"/>
              <a:headEnd/>
              <a:tailEnd/>
            </a:ln>
          </p:spPr>
          <p:txBody>
            <a:bodyPr/>
            <a:lstStyle/>
            <a:p>
              <a:endParaRPr lang="en-US"/>
            </a:p>
          </p:txBody>
        </p:sp>
        <p:sp>
          <p:nvSpPr>
            <p:cNvPr id="17421" name="Rectangle 22"/>
            <p:cNvSpPr>
              <a:spLocks noChangeArrowheads="1"/>
            </p:cNvSpPr>
            <p:nvPr/>
          </p:nvSpPr>
          <p:spPr bwMode="auto">
            <a:xfrm>
              <a:off x="2787620" y="2387876"/>
              <a:ext cx="34925" cy="44450"/>
            </a:xfrm>
            <a:prstGeom prst="rect">
              <a:avLst/>
            </a:prstGeom>
            <a:solidFill>
              <a:srgbClr val="000000"/>
            </a:solidFill>
            <a:ln w="9525">
              <a:noFill/>
              <a:miter lim="800000"/>
              <a:headEnd/>
              <a:tailEnd/>
            </a:ln>
          </p:spPr>
          <p:txBody>
            <a:bodyPr/>
            <a:lstStyle/>
            <a:p>
              <a:endParaRPr lang="en-US"/>
            </a:p>
          </p:txBody>
        </p:sp>
        <p:sp>
          <p:nvSpPr>
            <p:cNvPr id="17422" name="Rectangle 23"/>
            <p:cNvSpPr>
              <a:spLocks noChangeArrowheads="1"/>
            </p:cNvSpPr>
            <p:nvPr/>
          </p:nvSpPr>
          <p:spPr bwMode="auto">
            <a:xfrm>
              <a:off x="2787620" y="2387876"/>
              <a:ext cx="34925" cy="44450"/>
            </a:xfrm>
            <a:prstGeom prst="rect">
              <a:avLst/>
            </a:prstGeom>
            <a:noFill/>
            <a:ln w="7">
              <a:solidFill>
                <a:srgbClr val="000000"/>
              </a:solidFill>
              <a:miter lim="800000"/>
              <a:headEnd/>
              <a:tailEnd/>
            </a:ln>
          </p:spPr>
          <p:txBody>
            <a:bodyPr/>
            <a:lstStyle/>
            <a:p>
              <a:endParaRPr lang="en-US"/>
            </a:p>
          </p:txBody>
        </p:sp>
        <p:sp>
          <p:nvSpPr>
            <p:cNvPr id="17423" name="Rectangle 24"/>
            <p:cNvSpPr>
              <a:spLocks noChangeArrowheads="1"/>
            </p:cNvSpPr>
            <p:nvPr/>
          </p:nvSpPr>
          <p:spPr bwMode="auto">
            <a:xfrm>
              <a:off x="2844770" y="2387876"/>
              <a:ext cx="22225" cy="44450"/>
            </a:xfrm>
            <a:prstGeom prst="rect">
              <a:avLst/>
            </a:prstGeom>
            <a:solidFill>
              <a:srgbClr val="000000"/>
            </a:solidFill>
            <a:ln w="9525">
              <a:noFill/>
              <a:miter lim="800000"/>
              <a:headEnd/>
              <a:tailEnd/>
            </a:ln>
          </p:spPr>
          <p:txBody>
            <a:bodyPr/>
            <a:lstStyle/>
            <a:p>
              <a:endParaRPr lang="en-US"/>
            </a:p>
          </p:txBody>
        </p:sp>
        <p:sp>
          <p:nvSpPr>
            <p:cNvPr id="17424" name="Rectangle 25"/>
            <p:cNvSpPr>
              <a:spLocks noChangeArrowheads="1"/>
            </p:cNvSpPr>
            <p:nvPr/>
          </p:nvSpPr>
          <p:spPr bwMode="auto">
            <a:xfrm>
              <a:off x="2844770" y="2387876"/>
              <a:ext cx="22225" cy="44450"/>
            </a:xfrm>
            <a:prstGeom prst="rect">
              <a:avLst/>
            </a:prstGeom>
            <a:noFill/>
            <a:ln w="7">
              <a:solidFill>
                <a:srgbClr val="000000"/>
              </a:solidFill>
              <a:miter lim="800000"/>
              <a:headEnd/>
              <a:tailEnd/>
            </a:ln>
          </p:spPr>
          <p:txBody>
            <a:bodyPr/>
            <a:lstStyle/>
            <a:p>
              <a:endParaRPr lang="en-US"/>
            </a:p>
          </p:txBody>
        </p:sp>
        <p:sp>
          <p:nvSpPr>
            <p:cNvPr id="17425" name="Rectangle 26"/>
            <p:cNvSpPr>
              <a:spLocks noChangeArrowheads="1"/>
            </p:cNvSpPr>
            <p:nvPr/>
          </p:nvSpPr>
          <p:spPr bwMode="auto">
            <a:xfrm>
              <a:off x="2889220" y="2387876"/>
              <a:ext cx="23812" cy="44450"/>
            </a:xfrm>
            <a:prstGeom prst="rect">
              <a:avLst/>
            </a:prstGeom>
            <a:solidFill>
              <a:srgbClr val="000000"/>
            </a:solidFill>
            <a:ln w="9525">
              <a:noFill/>
              <a:miter lim="800000"/>
              <a:headEnd/>
              <a:tailEnd/>
            </a:ln>
          </p:spPr>
          <p:txBody>
            <a:bodyPr/>
            <a:lstStyle/>
            <a:p>
              <a:endParaRPr lang="en-US"/>
            </a:p>
          </p:txBody>
        </p:sp>
        <p:sp>
          <p:nvSpPr>
            <p:cNvPr id="17426" name="Rectangle 27"/>
            <p:cNvSpPr>
              <a:spLocks noChangeArrowheads="1"/>
            </p:cNvSpPr>
            <p:nvPr/>
          </p:nvSpPr>
          <p:spPr bwMode="auto">
            <a:xfrm>
              <a:off x="2889220" y="2387876"/>
              <a:ext cx="23812" cy="44450"/>
            </a:xfrm>
            <a:prstGeom prst="rect">
              <a:avLst/>
            </a:prstGeom>
            <a:noFill/>
            <a:ln w="7">
              <a:solidFill>
                <a:srgbClr val="000000"/>
              </a:solidFill>
              <a:miter lim="800000"/>
              <a:headEnd/>
              <a:tailEnd/>
            </a:ln>
          </p:spPr>
          <p:txBody>
            <a:bodyPr/>
            <a:lstStyle/>
            <a:p>
              <a:endParaRPr lang="en-US"/>
            </a:p>
          </p:txBody>
        </p:sp>
        <p:sp>
          <p:nvSpPr>
            <p:cNvPr id="17427" name="Rectangle 28"/>
            <p:cNvSpPr>
              <a:spLocks noChangeArrowheads="1"/>
            </p:cNvSpPr>
            <p:nvPr/>
          </p:nvSpPr>
          <p:spPr bwMode="auto">
            <a:xfrm>
              <a:off x="2935257" y="2387876"/>
              <a:ext cx="22225" cy="44450"/>
            </a:xfrm>
            <a:prstGeom prst="rect">
              <a:avLst/>
            </a:prstGeom>
            <a:solidFill>
              <a:srgbClr val="000000"/>
            </a:solidFill>
            <a:ln w="9525">
              <a:noFill/>
              <a:miter lim="800000"/>
              <a:headEnd/>
              <a:tailEnd/>
            </a:ln>
          </p:spPr>
          <p:txBody>
            <a:bodyPr/>
            <a:lstStyle/>
            <a:p>
              <a:endParaRPr lang="en-US"/>
            </a:p>
          </p:txBody>
        </p:sp>
        <p:sp>
          <p:nvSpPr>
            <p:cNvPr id="17428" name="Rectangle 29"/>
            <p:cNvSpPr>
              <a:spLocks noChangeArrowheads="1"/>
            </p:cNvSpPr>
            <p:nvPr/>
          </p:nvSpPr>
          <p:spPr bwMode="auto">
            <a:xfrm>
              <a:off x="2935257" y="2387876"/>
              <a:ext cx="22225" cy="44450"/>
            </a:xfrm>
            <a:prstGeom prst="rect">
              <a:avLst/>
            </a:prstGeom>
            <a:noFill/>
            <a:ln w="7">
              <a:solidFill>
                <a:srgbClr val="000000"/>
              </a:solidFill>
              <a:miter lim="800000"/>
              <a:headEnd/>
              <a:tailEnd/>
            </a:ln>
          </p:spPr>
          <p:txBody>
            <a:bodyPr/>
            <a:lstStyle/>
            <a:p>
              <a:endParaRPr lang="en-US"/>
            </a:p>
          </p:txBody>
        </p:sp>
        <p:sp>
          <p:nvSpPr>
            <p:cNvPr id="17429" name="Rectangle 30"/>
            <p:cNvSpPr>
              <a:spLocks noChangeArrowheads="1"/>
            </p:cNvSpPr>
            <p:nvPr/>
          </p:nvSpPr>
          <p:spPr bwMode="auto">
            <a:xfrm>
              <a:off x="2979707" y="2387876"/>
              <a:ext cx="22225" cy="44450"/>
            </a:xfrm>
            <a:prstGeom prst="rect">
              <a:avLst/>
            </a:prstGeom>
            <a:solidFill>
              <a:srgbClr val="000000"/>
            </a:solidFill>
            <a:ln w="9525">
              <a:noFill/>
              <a:miter lim="800000"/>
              <a:headEnd/>
              <a:tailEnd/>
            </a:ln>
          </p:spPr>
          <p:txBody>
            <a:bodyPr/>
            <a:lstStyle/>
            <a:p>
              <a:endParaRPr lang="en-US"/>
            </a:p>
          </p:txBody>
        </p:sp>
        <p:sp>
          <p:nvSpPr>
            <p:cNvPr id="17430" name="Rectangle 31"/>
            <p:cNvSpPr>
              <a:spLocks noChangeArrowheads="1"/>
            </p:cNvSpPr>
            <p:nvPr/>
          </p:nvSpPr>
          <p:spPr bwMode="auto">
            <a:xfrm>
              <a:off x="2979707" y="2387876"/>
              <a:ext cx="22225" cy="44450"/>
            </a:xfrm>
            <a:prstGeom prst="rect">
              <a:avLst/>
            </a:prstGeom>
            <a:noFill/>
            <a:ln w="7">
              <a:solidFill>
                <a:srgbClr val="000000"/>
              </a:solidFill>
              <a:miter lim="800000"/>
              <a:headEnd/>
              <a:tailEnd/>
            </a:ln>
          </p:spPr>
          <p:txBody>
            <a:bodyPr/>
            <a:lstStyle/>
            <a:p>
              <a:endParaRPr lang="en-US"/>
            </a:p>
          </p:txBody>
        </p:sp>
        <p:sp>
          <p:nvSpPr>
            <p:cNvPr id="17431" name="Rectangle 32"/>
            <p:cNvSpPr>
              <a:spLocks noChangeArrowheads="1"/>
            </p:cNvSpPr>
            <p:nvPr/>
          </p:nvSpPr>
          <p:spPr bwMode="auto">
            <a:xfrm>
              <a:off x="3081307" y="2398988"/>
              <a:ext cx="22225" cy="33338"/>
            </a:xfrm>
            <a:prstGeom prst="rect">
              <a:avLst/>
            </a:prstGeom>
            <a:solidFill>
              <a:srgbClr val="000000"/>
            </a:solidFill>
            <a:ln w="9525">
              <a:noFill/>
              <a:miter lim="800000"/>
              <a:headEnd/>
              <a:tailEnd/>
            </a:ln>
          </p:spPr>
          <p:txBody>
            <a:bodyPr/>
            <a:lstStyle/>
            <a:p>
              <a:endParaRPr lang="en-US"/>
            </a:p>
          </p:txBody>
        </p:sp>
        <p:sp>
          <p:nvSpPr>
            <p:cNvPr id="17432" name="Rectangle 33"/>
            <p:cNvSpPr>
              <a:spLocks noChangeArrowheads="1"/>
            </p:cNvSpPr>
            <p:nvPr/>
          </p:nvSpPr>
          <p:spPr bwMode="auto">
            <a:xfrm>
              <a:off x="3081307" y="2398988"/>
              <a:ext cx="22225" cy="33338"/>
            </a:xfrm>
            <a:prstGeom prst="rect">
              <a:avLst/>
            </a:prstGeom>
            <a:noFill/>
            <a:ln w="7">
              <a:solidFill>
                <a:srgbClr val="000000"/>
              </a:solidFill>
              <a:miter lim="800000"/>
              <a:headEnd/>
              <a:tailEnd/>
            </a:ln>
          </p:spPr>
          <p:txBody>
            <a:bodyPr/>
            <a:lstStyle/>
            <a:p>
              <a:endParaRPr lang="en-US"/>
            </a:p>
          </p:txBody>
        </p:sp>
        <p:sp>
          <p:nvSpPr>
            <p:cNvPr id="17433" name="Rectangle 34"/>
            <p:cNvSpPr>
              <a:spLocks noChangeArrowheads="1"/>
            </p:cNvSpPr>
            <p:nvPr/>
          </p:nvSpPr>
          <p:spPr bwMode="auto">
            <a:xfrm>
              <a:off x="3125757" y="2398988"/>
              <a:ext cx="23812" cy="33338"/>
            </a:xfrm>
            <a:prstGeom prst="rect">
              <a:avLst/>
            </a:prstGeom>
            <a:solidFill>
              <a:srgbClr val="000000"/>
            </a:solidFill>
            <a:ln w="9525">
              <a:noFill/>
              <a:miter lim="800000"/>
              <a:headEnd/>
              <a:tailEnd/>
            </a:ln>
          </p:spPr>
          <p:txBody>
            <a:bodyPr/>
            <a:lstStyle/>
            <a:p>
              <a:endParaRPr lang="en-US"/>
            </a:p>
          </p:txBody>
        </p:sp>
        <p:sp>
          <p:nvSpPr>
            <p:cNvPr id="17434" name="Rectangle 35"/>
            <p:cNvSpPr>
              <a:spLocks noChangeArrowheads="1"/>
            </p:cNvSpPr>
            <p:nvPr/>
          </p:nvSpPr>
          <p:spPr bwMode="auto">
            <a:xfrm>
              <a:off x="3125757" y="2398988"/>
              <a:ext cx="23812" cy="33338"/>
            </a:xfrm>
            <a:prstGeom prst="rect">
              <a:avLst/>
            </a:prstGeom>
            <a:noFill/>
            <a:ln w="7">
              <a:solidFill>
                <a:srgbClr val="000000"/>
              </a:solidFill>
              <a:miter lim="800000"/>
              <a:headEnd/>
              <a:tailEnd/>
            </a:ln>
          </p:spPr>
          <p:txBody>
            <a:bodyPr/>
            <a:lstStyle/>
            <a:p>
              <a:endParaRPr lang="en-US"/>
            </a:p>
          </p:txBody>
        </p:sp>
        <p:sp>
          <p:nvSpPr>
            <p:cNvPr id="17435" name="Rectangle 36"/>
            <p:cNvSpPr>
              <a:spLocks noChangeArrowheads="1"/>
            </p:cNvSpPr>
            <p:nvPr/>
          </p:nvSpPr>
          <p:spPr bwMode="auto">
            <a:xfrm>
              <a:off x="3171795" y="2398988"/>
              <a:ext cx="22225" cy="33338"/>
            </a:xfrm>
            <a:prstGeom prst="rect">
              <a:avLst/>
            </a:prstGeom>
            <a:solidFill>
              <a:srgbClr val="000000"/>
            </a:solidFill>
            <a:ln w="9525">
              <a:noFill/>
              <a:miter lim="800000"/>
              <a:headEnd/>
              <a:tailEnd/>
            </a:ln>
          </p:spPr>
          <p:txBody>
            <a:bodyPr/>
            <a:lstStyle/>
            <a:p>
              <a:endParaRPr lang="en-US"/>
            </a:p>
          </p:txBody>
        </p:sp>
        <p:sp>
          <p:nvSpPr>
            <p:cNvPr id="17436" name="Rectangle 37"/>
            <p:cNvSpPr>
              <a:spLocks noChangeArrowheads="1"/>
            </p:cNvSpPr>
            <p:nvPr/>
          </p:nvSpPr>
          <p:spPr bwMode="auto">
            <a:xfrm>
              <a:off x="3171795" y="2398988"/>
              <a:ext cx="22225" cy="33338"/>
            </a:xfrm>
            <a:prstGeom prst="rect">
              <a:avLst/>
            </a:prstGeom>
            <a:noFill/>
            <a:ln w="7">
              <a:solidFill>
                <a:srgbClr val="000000"/>
              </a:solidFill>
              <a:miter lim="800000"/>
              <a:headEnd/>
              <a:tailEnd/>
            </a:ln>
          </p:spPr>
          <p:txBody>
            <a:bodyPr/>
            <a:lstStyle/>
            <a:p>
              <a:endParaRPr lang="en-US"/>
            </a:p>
          </p:txBody>
        </p:sp>
        <p:sp>
          <p:nvSpPr>
            <p:cNvPr id="17437" name="Rectangle 38"/>
            <p:cNvSpPr>
              <a:spLocks noChangeArrowheads="1"/>
            </p:cNvSpPr>
            <p:nvPr/>
          </p:nvSpPr>
          <p:spPr bwMode="auto">
            <a:xfrm>
              <a:off x="3216245" y="2398988"/>
              <a:ext cx="22225" cy="33338"/>
            </a:xfrm>
            <a:prstGeom prst="rect">
              <a:avLst/>
            </a:prstGeom>
            <a:solidFill>
              <a:srgbClr val="000000"/>
            </a:solidFill>
            <a:ln w="9525">
              <a:noFill/>
              <a:miter lim="800000"/>
              <a:headEnd/>
              <a:tailEnd/>
            </a:ln>
          </p:spPr>
          <p:txBody>
            <a:bodyPr/>
            <a:lstStyle/>
            <a:p>
              <a:endParaRPr lang="en-US"/>
            </a:p>
          </p:txBody>
        </p:sp>
        <p:sp>
          <p:nvSpPr>
            <p:cNvPr id="17438" name="Rectangle 39"/>
            <p:cNvSpPr>
              <a:spLocks noChangeArrowheads="1"/>
            </p:cNvSpPr>
            <p:nvPr/>
          </p:nvSpPr>
          <p:spPr bwMode="auto">
            <a:xfrm>
              <a:off x="3216245" y="2398988"/>
              <a:ext cx="22225" cy="33338"/>
            </a:xfrm>
            <a:prstGeom prst="rect">
              <a:avLst/>
            </a:prstGeom>
            <a:noFill/>
            <a:ln w="7">
              <a:solidFill>
                <a:srgbClr val="000000"/>
              </a:solidFill>
              <a:miter lim="800000"/>
              <a:headEnd/>
              <a:tailEnd/>
            </a:ln>
          </p:spPr>
          <p:txBody>
            <a:bodyPr/>
            <a:lstStyle/>
            <a:p>
              <a:endParaRPr lang="en-US"/>
            </a:p>
          </p:txBody>
        </p:sp>
        <p:sp>
          <p:nvSpPr>
            <p:cNvPr id="17439" name="Rectangle 40"/>
            <p:cNvSpPr>
              <a:spLocks noChangeArrowheads="1"/>
            </p:cNvSpPr>
            <p:nvPr/>
          </p:nvSpPr>
          <p:spPr bwMode="auto">
            <a:xfrm>
              <a:off x="3260695" y="2398988"/>
              <a:ext cx="23812" cy="33338"/>
            </a:xfrm>
            <a:prstGeom prst="rect">
              <a:avLst/>
            </a:prstGeom>
            <a:solidFill>
              <a:srgbClr val="000000"/>
            </a:solidFill>
            <a:ln w="9525">
              <a:noFill/>
              <a:miter lim="800000"/>
              <a:headEnd/>
              <a:tailEnd/>
            </a:ln>
          </p:spPr>
          <p:txBody>
            <a:bodyPr/>
            <a:lstStyle/>
            <a:p>
              <a:endParaRPr lang="en-US"/>
            </a:p>
          </p:txBody>
        </p:sp>
        <p:sp>
          <p:nvSpPr>
            <p:cNvPr id="17440" name="Rectangle 41"/>
            <p:cNvSpPr>
              <a:spLocks noChangeArrowheads="1"/>
            </p:cNvSpPr>
            <p:nvPr/>
          </p:nvSpPr>
          <p:spPr bwMode="auto">
            <a:xfrm>
              <a:off x="3260695" y="2398988"/>
              <a:ext cx="23812" cy="33338"/>
            </a:xfrm>
            <a:prstGeom prst="rect">
              <a:avLst/>
            </a:prstGeom>
            <a:noFill/>
            <a:ln w="7">
              <a:solidFill>
                <a:srgbClr val="000000"/>
              </a:solidFill>
              <a:miter lim="800000"/>
              <a:headEnd/>
              <a:tailEnd/>
            </a:ln>
          </p:spPr>
          <p:txBody>
            <a:bodyPr/>
            <a:lstStyle/>
            <a:p>
              <a:endParaRPr lang="en-US"/>
            </a:p>
          </p:txBody>
        </p:sp>
        <p:sp>
          <p:nvSpPr>
            <p:cNvPr id="17441" name="Rectangle 42"/>
            <p:cNvSpPr>
              <a:spLocks noChangeArrowheads="1"/>
            </p:cNvSpPr>
            <p:nvPr/>
          </p:nvSpPr>
          <p:spPr bwMode="auto">
            <a:xfrm>
              <a:off x="3306732" y="2398988"/>
              <a:ext cx="33337" cy="33338"/>
            </a:xfrm>
            <a:prstGeom prst="rect">
              <a:avLst/>
            </a:prstGeom>
            <a:solidFill>
              <a:srgbClr val="000000"/>
            </a:solidFill>
            <a:ln w="9525">
              <a:noFill/>
              <a:miter lim="800000"/>
              <a:headEnd/>
              <a:tailEnd/>
            </a:ln>
          </p:spPr>
          <p:txBody>
            <a:bodyPr/>
            <a:lstStyle/>
            <a:p>
              <a:endParaRPr lang="en-US"/>
            </a:p>
          </p:txBody>
        </p:sp>
        <p:sp>
          <p:nvSpPr>
            <p:cNvPr id="17442" name="Rectangle 43"/>
            <p:cNvSpPr>
              <a:spLocks noChangeArrowheads="1"/>
            </p:cNvSpPr>
            <p:nvPr/>
          </p:nvSpPr>
          <p:spPr bwMode="auto">
            <a:xfrm>
              <a:off x="3306732" y="2398988"/>
              <a:ext cx="33337" cy="33338"/>
            </a:xfrm>
            <a:prstGeom prst="rect">
              <a:avLst/>
            </a:prstGeom>
            <a:noFill/>
            <a:ln w="7">
              <a:solidFill>
                <a:srgbClr val="000000"/>
              </a:solidFill>
              <a:miter lim="800000"/>
              <a:headEnd/>
              <a:tailEnd/>
            </a:ln>
          </p:spPr>
          <p:txBody>
            <a:bodyPr/>
            <a:lstStyle/>
            <a:p>
              <a:endParaRPr lang="en-US"/>
            </a:p>
          </p:txBody>
        </p:sp>
        <p:sp>
          <p:nvSpPr>
            <p:cNvPr id="17443" name="Rectangle 44"/>
            <p:cNvSpPr>
              <a:spLocks noChangeArrowheads="1"/>
            </p:cNvSpPr>
            <p:nvPr/>
          </p:nvSpPr>
          <p:spPr bwMode="auto">
            <a:xfrm>
              <a:off x="2821575" y="1633182"/>
              <a:ext cx="867224" cy="553998"/>
            </a:xfrm>
            <a:prstGeom prst="rect">
              <a:avLst/>
            </a:prstGeom>
            <a:noFill/>
            <a:ln w="9525">
              <a:noFill/>
              <a:miter lim="800000"/>
              <a:headEnd/>
              <a:tailEnd/>
            </a:ln>
          </p:spPr>
          <p:txBody>
            <a:bodyPr wrap="none" lIns="0" tIns="0" rIns="0" bIns="0">
              <a:spAutoFit/>
            </a:bodyPr>
            <a:lstStyle/>
            <a:p>
              <a:pPr eaLnBrk="0" hangingPunct="0"/>
              <a:r>
                <a:rPr lang="en-US">
                  <a:solidFill>
                    <a:srgbClr val="000000"/>
                  </a:solidFill>
                  <a:latin typeface="Calibri" pitchFamily="34" charset="0"/>
                </a:rPr>
                <a:t>28nm</a:t>
              </a:r>
            </a:p>
            <a:p>
              <a:pPr eaLnBrk="0" hangingPunct="0"/>
              <a:r>
                <a:rPr lang="en-US">
                  <a:solidFill>
                    <a:srgbClr val="000000"/>
                  </a:solidFill>
                  <a:latin typeface="Calibri" pitchFamily="34" charset="0"/>
                </a:rPr>
                <a:t>FPGA Die</a:t>
              </a:r>
              <a:endParaRPr lang="en-US" b="1">
                <a:latin typeface="Calibri" pitchFamily="34" charset="0"/>
              </a:endParaRPr>
            </a:p>
          </p:txBody>
        </p:sp>
        <p:sp>
          <p:nvSpPr>
            <p:cNvPr id="17444" name="Rectangle 45"/>
            <p:cNvSpPr>
              <a:spLocks noChangeArrowheads="1"/>
            </p:cNvSpPr>
            <p:nvPr/>
          </p:nvSpPr>
          <p:spPr bwMode="auto">
            <a:xfrm>
              <a:off x="3633757" y="1848126"/>
              <a:ext cx="180975" cy="371475"/>
            </a:xfrm>
            <a:prstGeom prst="rect">
              <a:avLst/>
            </a:prstGeom>
            <a:noFill/>
            <a:ln w="9525">
              <a:noFill/>
              <a:miter lim="800000"/>
              <a:headEnd/>
              <a:tailEnd/>
            </a:ln>
          </p:spPr>
          <p:txBody>
            <a:bodyPr wrap="none" lIns="0" tIns="0" rIns="0" bIns="0">
              <a:spAutoFit/>
            </a:bodyPr>
            <a:lstStyle/>
            <a:p>
              <a:pPr algn="l" eaLnBrk="0" hangingPunct="0"/>
              <a:r>
                <a:rPr lang="en-US" sz="2000">
                  <a:solidFill>
                    <a:srgbClr val="000000"/>
                  </a:solidFill>
                  <a:latin typeface="Times New Roman" pitchFamily="18" charset="0"/>
                </a:rPr>
                <a:t> </a:t>
              </a:r>
              <a:endParaRPr lang="en-US" sz="2000" b="1">
                <a:latin typeface="Arial Narrow" pitchFamily="34" charset="0"/>
              </a:endParaRPr>
            </a:p>
          </p:txBody>
        </p:sp>
        <p:sp>
          <p:nvSpPr>
            <p:cNvPr id="17445" name="Rectangle 46"/>
            <p:cNvSpPr>
              <a:spLocks noChangeArrowheads="1"/>
            </p:cNvSpPr>
            <p:nvPr/>
          </p:nvSpPr>
          <p:spPr bwMode="auto">
            <a:xfrm>
              <a:off x="2720945" y="2310088"/>
              <a:ext cx="1069975" cy="88900"/>
            </a:xfrm>
            <a:prstGeom prst="rect">
              <a:avLst/>
            </a:prstGeom>
            <a:solidFill>
              <a:srgbClr val="99CCFF"/>
            </a:solidFill>
            <a:ln w="9525">
              <a:noFill/>
              <a:miter lim="800000"/>
              <a:headEnd/>
              <a:tailEnd/>
            </a:ln>
          </p:spPr>
          <p:txBody>
            <a:bodyPr/>
            <a:lstStyle/>
            <a:p>
              <a:endParaRPr lang="en-US"/>
            </a:p>
          </p:txBody>
        </p:sp>
        <p:sp>
          <p:nvSpPr>
            <p:cNvPr id="17446" name="Rectangle 47"/>
            <p:cNvSpPr>
              <a:spLocks noChangeArrowheads="1"/>
            </p:cNvSpPr>
            <p:nvPr/>
          </p:nvSpPr>
          <p:spPr bwMode="auto">
            <a:xfrm>
              <a:off x="2720945" y="2310088"/>
              <a:ext cx="1069975" cy="88900"/>
            </a:xfrm>
            <a:prstGeom prst="rect">
              <a:avLst/>
            </a:prstGeom>
            <a:noFill/>
            <a:ln w="7">
              <a:solidFill>
                <a:srgbClr val="000000"/>
              </a:solidFill>
              <a:miter lim="800000"/>
              <a:headEnd/>
              <a:tailEnd/>
            </a:ln>
          </p:spPr>
          <p:txBody>
            <a:bodyPr/>
            <a:lstStyle/>
            <a:p>
              <a:endParaRPr lang="en-US"/>
            </a:p>
          </p:txBody>
        </p:sp>
        <p:sp>
          <p:nvSpPr>
            <p:cNvPr id="17447" name="Rectangle 48"/>
            <p:cNvSpPr>
              <a:spLocks noChangeArrowheads="1"/>
            </p:cNvSpPr>
            <p:nvPr/>
          </p:nvSpPr>
          <p:spPr bwMode="auto">
            <a:xfrm>
              <a:off x="4387820" y="2410101"/>
              <a:ext cx="22225" cy="34925"/>
            </a:xfrm>
            <a:prstGeom prst="rect">
              <a:avLst/>
            </a:prstGeom>
            <a:solidFill>
              <a:srgbClr val="000000"/>
            </a:solidFill>
            <a:ln w="9525">
              <a:noFill/>
              <a:miter lim="800000"/>
              <a:headEnd/>
              <a:tailEnd/>
            </a:ln>
          </p:spPr>
          <p:txBody>
            <a:bodyPr/>
            <a:lstStyle/>
            <a:p>
              <a:endParaRPr lang="en-US"/>
            </a:p>
          </p:txBody>
        </p:sp>
        <p:sp>
          <p:nvSpPr>
            <p:cNvPr id="17448" name="Rectangle 49"/>
            <p:cNvSpPr>
              <a:spLocks noChangeArrowheads="1"/>
            </p:cNvSpPr>
            <p:nvPr/>
          </p:nvSpPr>
          <p:spPr bwMode="auto">
            <a:xfrm>
              <a:off x="4387820" y="2410101"/>
              <a:ext cx="22225" cy="34925"/>
            </a:xfrm>
            <a:prstGeom prst="rect">
              <a:avLst/>
            </a:prstGeom>
            <a:noFill/>
            <a:ln w="7">
              <a:solidFill>
                <a:srgbClr val="000000"/>
              </a:solidFill>
              <a:miter lim="800000"/>
              <a:headEnd/>
              <a:tailEnd/>
            </a:ln>
          </p:spPr>
          <p:txBody>
            <a:bodyPr/>
            <a:lstStyle/>
            <a:p>
              <a:endParaRPr lang="en-US"/>
            </a:p>
          </p:txBody>
        </p:sp>
        <p:sp>
          <p:nvSpPr>
            <p:cNvPr id="17449" name="Rectangle 50"/>
            <p:cNvSpPr>
              <a:spLocks noChangeArrowheads="1"/>
            </p:cNvSpPr>
            <p:nvPr/>
          </p:nvSpPr>
          <p:spPr bwMode="auto">
            <a:xfrm>
              <a:off x="4432270" y="2410101"/>
              <a:ext cx="22225" cy="34925"/>
            </a:xfrm>
            <a:prstGeom prst="rect">
              <a:avLst/>
            </a:prstGeom>
            <a:solidFill>
              <a:srgbClr val="000000"/>
            </a:solidFill>
            <a:ln w="9525">
              <a:noFill/>
              <a:miter lim="800000"/>
              <a:headEnd/>
              <a:tailEnd/>
            </a:ln>
          </p:spPr>
          <p:txBody>
            <a:bodyPr/>
            <a:lstStyle/>
            <a:p>
              <a:endParaRPr lang="en-US"/>
            </a:p>
          </p:txBody>
        </p:sp>
        <p:sp>
          <p:nvSpPr>
            <p:cNvPr id="17450" name="Rectangle 51"/>
            <p:cNvSpPr>
              <a:spLocks noChangeArrowheads="1"/>
            </p:cNvSpPr>
            <p:nvPr/>
          </p:nvSpPr>
          <p:spPr bwMode="auto">
            <a:xfrm>
              <a:off x="4432270" y="2410101"/>
              <a:ext cx="22225" cy="34925"/>
            </a:xfrm>
            <a:prstGeom prst="rect">
              <a:avLst/>
            </a:prstGeom>
            <a:noFill/>
            <a:ln w="7">
              <a:solidFill>
                <a:srgbClr val="000000"/>
              </a:solidFill>
              <a:miter lim="800000"/>
              <a:headEnd/>
              <a:tailEnd/>
            </a:ln>
          </p:spPr>
          <p:txBody>
            <a:bodyPr/>
            <a:lstStyle/>
            <a:p>
              <a:endParaRPr lang="en-US"/>
            </a:p>
          </p:txBody>
        </p:sp>
        <p:sp>
          <p:nvSpPr>
            <p:cNvPr id="17451" name="Rectangle 52"/>
            <p:cNvSpPr>
              <a:spLocks noChangeArrowheads="1"/>
            </p:cNvSpPr>
            <p:nvPr/>
          </p:nvSpPr>
          <p:spPr bwMode="auto">
            <a:xfrm>
              <a:off x="4478307" y="2410101"/>
              <a:ext cx="22225" cy="34925"/>
            </a:xfrm>
            <a:prstGeom prst="rect">
              <a:avLst/>
            </a:prstGeom>
            <a:solidFill>
              <a:srgbClr val="000000"/>
            </a:solidFill>
            <a:ln w="9525">
              <a:noFill/>
              <a:miter lim="800000"/>
              <a:headEnd/>
              <a:tailEnd/>
            </a:ln>
          </p:spPr>
          <p:txBody>
            <a:bodyPr/>
            <a:lstStyle/>
            <a:p>
              <a:endParaRPr lang="en-US"/>
            </a:p>
          </p:txBody>
        </p:sp>
        <p:sp>
          <p:nvSpPr>
            <p:cNvPr id="17452" name="Rectangle 53"/>
            <p:cNvSpPr>
              <a:spLocks noChangeArrowheads="1"/>
            </p:cNvSpPr>
            <p:nvPr/>
          </p:nvSpPr>
          <p:spPr bwMode="auto">
            <a:xfrm>
              <a:off x="4478307" y="2410101"/>
              <a:ext cx="22225" cy="34925"/>
            </a:xfrm>
            <a:prstGeom prst="rect">
              <a:avLst/>
            </a:prstGeom>
            <a:noFill/>
            <a:ln w="7">
              <a:solidFill>
                <a:srgbClr val="000000"/>
              </a:solidFill>
              <a:miter lim="800000"/>
              <a:headEnd/>
              <a:tailEnd/>
            </a:ln>
          </p:spPr>
          <p:txBody>
            <a:bodyPr/>
            <a:lstStyle/>
            <a:p>
              <a:endParaRPr lang="en-US"/>
            </a:p>
          </p:txBody>
        </p:sp>
        <p:sp>
          <p:nvSpPr>
            <p:cNvPr id="17453" name="Rectangle 54"/>
            <p:cNvSpPr>
              <a:spLocks noChangeArrowheads="1"/>
            </p:cNvSpPr>
            <p:nvPr/>
          </p:nvSpPr>
          <p:spPr bwMode="auto">
            <a:xfrm>
              <a:off x="4522757" y="2410101"/>
              <a:ext cx="22225" cy="34925"/>
            </a:xfrm>
            <a:prstGeom prst="rect">
              <a:avLst/>
            </a:prstGeom>
            <a:solidFill>
              <a:srgbClr val="000000"/>
            </a:solidFill>
            <a:ln w="9525">
              <a:noFill/>
              <a:miter lim="800000"/>
              <a:headEnd/>
              <a:tailEnd/>
            </a:ln>
          </p:spPr>
          <p:txBody>
            <a:bodyPr/>
            <a:lstStyle/>
            <a:p>
              <a:endParaRPr lang="en-US"/>
            </a:p>
          </p:txBody>
        </p:sp>
        <p:sp>
          <p:nvSpPr>
            <p:cNvPr id="17454" name="Rectangle 55"/>
            <p:cNvSpPr>
              <a:spLocks noChangeArrowheads="1"/>
            </p:cNvSpPr>
            <p:nvPr/>
          </p:nvSpPr>
          <p:spPr bwMode="auto">
            <a:xfrm>
              <a:off x="4522757" y="2410101"/>
              <a:ext cx="22225" cy="34925"/>
            </a:xfrm>
            <a:prstGeom prst="rect">
              <a:avLst/>
            </a:prstGeom>
            <a:noFill/>
            <a:ln w="7">
              <a:solidFill>
                <a:srgbClr val="000000"/>
              </a:solidFill>
              <a:miter lim="800000"/>
              <a:headEnd/>
              <a:tailEnd/>
            </a:ln>
          </p:spPr>
          <p:txBody>
            <a:bodyPr/>
            <a:lstStyle/>
            <a:p>
              <a:endParaRPr lang="en-US"/>
            </a:p>
          </p:txBody>
        </p:sp>
        <p:sp>
          <p:nvSpPr>
            <p:cNvPr id="17455" name="Rectangle 56"/>
            <p:cNvSpPr>
              <a:spLocks noChangeArrowheads="1"/>
            </p:cNvSpPr>
            <p:nvPr/>
          </p:nvSpPr>
          <p:spPr bwMode="auto">
            <a:xfrm>
              <a:off x="4567207" y="2410101"/>
              <a:ext cx="23812" cy="34925"/>
            </a:xfrm>
            <a:prstGeom prst="rect">
              <a:avLst/>
            </a:prstGeom>
            <a:solidFill>
              <a:srgbClr val="000000"/>
            </a:solidFill>
            <a:ln w="9525">
              <a:noFill/>
              <a:miter lim="800000"/>
              <a:headEnd/>
              <a:tailEnd/>
            </a:ln>
          </p:spPr>
          <p:txBody>
            <a:bodyPr/>
            <a:lstStyle/>
            <a:p>
              <a:endParaRPr lang="en-US"/>
            </a:p>
          </p:txBody>
        </p:sp>
        <p:sp>
          <p:nvSpPr>
            <p:cNvPr id="17456" name="Rectangle 57"/>
            <p:cNvSpPr>
              <a:spLocks noChangeArrowheads="1"/>
            </p:cNvSpPr>
            <p:nvPr/>
          </p:nvSpPr>
          <p:spPr bwMode="auto">
            <a:xfrm>
              <a:off x="4567207" y="2410101"/>
              <a:ext cx="23812" cy="34925"/>
            </a:xfrm>
            <a:prstGeom prst="rect">
              <a:avLst/>
            </a:prstGeom>
            <a:noFill/>
            <a:ln w="7">
              <a:solidFill>
                <a:srgbClr val="000000"/>
              </a:solidFill>
              <a:miter lim="800000"/>
              <a:headEnd/>
              <a:tailEnd/>
            </a:ln>
          </p:spPr>
          <p:txBody>
            <a:bodyPr/>
            <a:lstStyle/>
            <a:p>
              <a:endParaRPr lang="en-US"/>
            </a:p>
          </p:txBody>
        </p:sp>
        <p:sp>
          <p:nvSpPr>
            <p:cNvPr id="17457" name="Rectangle 58"/>
            <p:cNvSpPr>
              <a:spLocks noChangeArrowheads="1"/>
            </p:cNvSpPr>
            <p:nvPr/>
          </p:nvSpPr>
          <p:spPr bwMode="auto">
            <a:xfrm>
              <a:off x="4613245" y="2410101"/>
              <a:ext cx="33337" cy="34925"/>
            </a:xfrm>
            <a:prstGeom prst="rect">
              <a:avLst/>
            </a:prstGeom>
            <a:solidFill>
              <a:srgbClr val="000000"/>
            </a:solidFill>
            <a:ln w="9525">
              <a:noFill/>
              <a:miter lim="800000"/>
              <a:headEnd/>
              <a:tailEnd/>
            </a:ln>
          </p:spPr>
          <p:txBody>
            <a:bodyPr/>
            <a:lstStyle/>
            <a:p>
              <a:endParaRPr lang="en-US"/>
            </a:p>
          </p:txBody>
        </p:sp>
        <p:sp>
          <p:nvSpPr>
            <p:cNvPr id="17458" name="Rectangle 59"/>
            <p:cNvSpPr>
              <a:spLocks noChangeArrowheads="1"/>
            </p:cNvSpPr>
            <p:nvPr/>
          </p:nvSpPr>
          <p:spPr bwMode="auto">
            <a:xfrm>
              <a:off x="4613245" y="2410101"/>
              <a:ext cx="33337" cy="34925"/>
            </a:xfrm>
            <a:prstGeom prst="rect">
              <a:avLst/>
            </a:prstGeom>
            <a:noFill/>
            <a:ln w="7">
              <a:solidFill>
                <a:srgbClr val="000000"/>
              </a:solidFill>
              <a:miter lim="800000"/>
              <a:headEnd/>
              <a:tailEnd/>
            </a:ln>
          </p:spPr>
          <p:txBody>
            <a:bodyPr/>
            <a:lstStyle/>
            <a:p>
              <a:endParaRPr lang="en-US"/>
            </a:p>
          </p:txBody>
        </p:sp>
        <p:sp>
          <p:nvSpPr>
            <p:cNvPr id="17459" name="Rectangle 60"/>
            <p:cNvSpPr>
              <a:spLocks noChangeArrowheads="1"/>
            </p:cNvSpPr>
            <p:nvPr/>
          </p:nvSpPr>
          <p:spPr bwMode="auto">
            <a:xfrm>
              <a:off x="3419445" y="2398988"/>
              <a:ext cx="33337" cy="33338"/>
            </a:xfrm>
            <a:prstGeom prst="rect">
              <a:avLst/>
            </a:prstGeom>
            <a:solidFill>
              <a:srgbClr val="000000"/>
            </a:solidFill>
            <a:ln w="9525">
              <a:noFill/>
              <a:miter lim="800000"/>
              <a:headEnd/>
              <a:tailEnd/>
            </a:ln>
          </p:spPr>
          <p:txBody>
            <a:bodyPr/>
            <a:lstStyle/>
            <a:p>
              <a:endParaRPr lang="en-US"/>
            </a:p>
          </p:txBody>
        </p:sp>
        <p:sp>
          <p:nvSpPr>
            <p:cNvPr id="17460" name="Rectangle 61"/>
            <p:cNvSpPr>
              <a:spLocks noChangeArrowheads="1"/>
            </p:cNvSpPr>
            <p:nvPr/>
          </p:nvSpPr>
          <p:spPr bwMode="auto">
            <a:xfrm>
              <a:off x="3419445" y="2398988"/>
              <a:ext cx="33337" cy="33338"/>
            </a:xfrm>
            <a:prstGeom prst="rect">
              <a:avLst/>
            </a:prstGeom>
            <a:noFill/>
            <a:ln w="7">
              <a:solidFill>
                <a:srgbClr val="000000"/>
              </a:solidFill>
              <a:miter lim="800000"/>
              <a:headEnd/>
              <a:tailEnd/>
            </a:ln>
          </p:spPr>
          <p:txBody>
            <a:bodyPr/>
            <a:lstStyle/>
            <a:p>
              <a:endParaRPr lang="en-US"/>
            </a:p>
          </p:txBody>
        </p:sp>
        <p:sp>
          <p:nvSpPr>
            <p:cNvPr id="17461" name="Rectangle 62"/>
            <p:cNvSpPr>
              <a:spLocks noChangeArrowheads="1"/>
            </p:cNvSpPr>
            <p:nvPr/>
          </p:nvSpPr>
          <p:spPr bwMode="auto">
            <a:xfrm>
              <a:off x="3463895" y="2398988"/>
              <a:ext cx="33337" cy="33338"/>
            </a:xfrm>
            <a:prstGeom prst="rect">
              <a:avLst/>
            </a:prstGeom>
            <a:solidFill>
              <a:srgbClr val="000000"/>
            </a:solidFill>
            <a:ln w="9525">
              <a:noFill/>
              <a:miter lim="800000"/>
              <a:headEnd/>
              <a:tailEnd/>
            </a:ln>
          </p:spPr>
          <p:txBody>
            <a:bodyPr/>
            <a:lstStyle/>
            <a:p>
              <a:endParaRPr lang="en-US"/>
            </a:p>
          </p:txBody>
        </p:sp>
        <p:sp>
          <p:nvSpPr>
            <p:cNvPr id="17462" name="Rectangle 63"/>
            <p:cNvSpPr>
              <a:spLocks noChangeArrowheads="1"/>
            </p:cNvSpPr>
            <p:nvPr/>
          </p:nvSpPr>
          <p:spPr bwMode="auto">
            <a:xfrm>
              <a:off x="3463895" y="2398988"/>
              <a:ext cx="33337" cy="33338"/>
            </a:xfrm>
            <a:prstGeom prst="rect">
              <a:avLst/>
            </a:prstGeom>
            <a:noFill/>
            <a:ln w="7">
              <a:solidFill>
                <a:srgbClr val="000000"/>
              </a:solidFill>
              <a:miter lim="800000"/>
              <a:headEnd/>
              <a:tailEnd/>
            </a:ln>
          </p:spPr>
          <p:txBody>
            <a:bodyPr/>
            <a:lstStyle/>
            <a:p>
              <a:endParaRPr lang="en-US"/>
            </a:p>
          </p:txBody>
        </p:sp>
        <p:sp>
          <p:nvSpPr>
            <p:cNvPr id="17463" name="Rectangle 64"/>
            <p:cNvSpPr>
              <a:spLocks noChangeArrowheads="1"/>
            </p:cNvSpPr>
            <p:nvPr/>
          </p:nvSpPr>
          <p:spPr bwMode="auto">
            <a:xfrm>
              <a:off x="3509932" y="2398988"/>
              <a:ext cx="33337" cy="33338"/>
            </a:xfrm>
            <a:prstGeom prst="rect">
              <a:avLst/>
            </a:prstGeom>
            <a:solidFill>
              <a:srgbClr val="000000"/>
            </a:solidFill>
            <a:ln w="9525">
              <a:noFill/>
              <a:miter lim="800000"/>
              <a:headEnd/>
              <a:tailEnd/>
            </a:ln>
          </p:spPr>
          <p:txBody>
            <a:bodyPr/>
            <a:lstStyle/>
            <a:p>
              <a:endParaRPr lang="en-US"/>
            </a:p>
          </p:txBody>
        </p:sp>
        <p:sp>
          <p:nvSpPr>
            <p:cNvPr id="17464" name="Rectangle 65"/>
            <p:cNvSpPr>
              <a:spLocks noChangeArrowheads="1"/>
            </p:cNvSpPr>
            <p:nvPr/>
          </p:nvSpPr>
          <p:spPr bwMode="auto">
            <a:xfrm>
              <a:off x="3509932" y="2398988"/>
              <a:ext cx="33337" cy="33338"/>
            </a:xfrm>
            <a:prstGeom prst="rect">
              <a:avLst/>
            </a:prstGeom>
            <a:noFill/>
            <a:ln w="7">
              <a:solidFill>
                <a:srgbClr val="000000"/>
              </a:solidFill>
              <a:miter lim="800000"/>
              <a:headEnd/>
              <a:tailEnd/>
            </a:ln>
          </p:spPr>
          <p:txBody>
            <a:bodyPr/>
            <a:lstStyle/>
            <a:p>
              <a:endParaRPr lang="en-US"/>
            </a:p>
          </p:txBody>
        </p:sp>
        <p:sp>
          <p:nvSpPr>
            <p:cNvPr id="17465" name="Rectangle 66"/>
            <p:cNvSpPr>
              <a:spLocks noChangeArrowheads="1"/>
            </p:cNvSpPr>
            <p:nvPr/>
          </p:nvSpPr>
          <p:spPr bwMode="auto">
            <a:xfrm>
              <a:off x="3554382" y="2398988"/>
              <a:ext cx="33337" cy="33338"/>
            </a:xfrm>
            <a:prstGeom prst="rect">
              <a:avLst/>
            </a:prstGeom>
            <a:solidFill>
              <a:srgbClr val="000000"/>
            </a:solidFill>
            <a:ln w="9525">
              <a:noFill/>
              <a:miter lim="800000"/>
              <a:headEnd/>
              <a:tailEnd/>
            </a:ln>
          </p:spPr>
          <p:txBody>
            <a:bodyPr/>
            <a:lstStyle/>
            <a:p>
              <a:endParaRPr lang="en-US"/>
            </a:p>
          </p:txBody>
        </p:sp>
        <p:sp>
          <p:nvSpPr>
            <p:cNvPr id="17466" name="Rectangle 67"/>
            <p:cNvSpPr>
              <a:spLocks noChangeArrowheads="1"/>
            </p:cNvSpPr>
            <p:nvPr/>
          </p:nvSpPr>
          <p:spPr bwMode="auto">
            <a:xfrm>
              <a:off x="3554382" y="2398988"/>
              <a:ext cx="33337" cy="33338"/>
            </a:xfrm>
            <a:prstGeom prst="rect">
              <a:avLst/>
            </a:prstGeom>
            <a:noFill/>
            <a:ln w="7">
              <a:solidFill>
                <a:srgbClr val="000000"/>
              </a:solidFill>
              <a:miter lim="800000"/>
              <a:headEnd/>
              <a:tailEnd/>
            </a:ln>
          </p:spPr>
          <p:txBody>
            <a:bodyPr/>
            <a:lstStyle/>
            <a:p>
              <a:endParaRPr lang="en-US"/>
            </a:p>
          </p:txBody>
        </p:sp>
        <p:sp>
          <p:nvSpPr>
            <p:cNvPr id="17467" name="Rectangle 68"/>
            <p:cNvSpPr>
              <a:spLocks noChangeArrowheads="1"/>
            </p:cNvSpPr>
            <p:nvPr/>
          </p:nvSpPr>
          <p:spPr bwMode="auto">
            <a:xfrm>
              <a:off x="3598832" y="2398988"/>
              <a:ext cx="34925" cy="33338"/>
            </a:xfrm>
            <a:prstGeom prst="rect">
              <a:avLst/>
            </a:prstGeom>
            <a:solidFill>
              <a:srgbClr val="000000"/>
            </a:solidFill>
            <a:ln w="9525">
              <a:noFill/>
              <a:miter lim="800000"/>
              <a:headEnd/>
              <a:tailEnd/>
            </a:ln>
          </p:spPr>
          <p:txBody>
            <a:bodyPr/>
            <a:lstStyle/>
            <a:p>
              <a:endParaRPr lang="en-US"/>
            </a:p>
          </p:txBody>
        </p:sp>
        <p:sp>
          <p:nvSpPr>
            <p:cNvPr id="17468" name="Rectangle 69"/>
            <p:cNvSpPr>
              <a:spLocks noChangeArrowheads="1"/>
            </p:cNvSpPr>
            <p:nvPr/>
          </p:nvSpPr>
          <p:spPr bwMode="auto">
            <a:xfrm>
              <a:off x="3598832" y="2398988"/>
              <a:ext cx="34925" cy="33338"/>
            </a:xfrm>
            <a:prstGeom prst="rect">
              <a:avLst/>
            </a:prstGeom>
            <a:noFill/>
            <a:ln w="7">
              <a:solidFill>
                <a:srgbClr val="000000"/>
              </a:solidFill>
              <a:miter lim="800000"/>
              <a:headEnd/>
              <a:tailEnd/>
            </a:ln>
          </p:spPr>
          <p:txBody>
            <a:bodyPr/>
            <a:lstStyle/>
            <a:p>
              <a:endParaRPr lang="en-US"/>
            </a:p>
          </p:txBody>
        </p:sp>
        <p:sp>
          <p:nvSpPr>
            <p:cNvPr id="17469" name="Rectangle 70"/>
            <p:cNvSpPr>
              <a:spLocks noChangeArrowheads="1"/>
            </p:cNvSpPr>
            <p:nvPr/>
          </p:nvSpPr>
          <p:spPr bwMode="auto">
            <a:xfrm>
              <a:off x="3655982" y="2398988"/>
              <a:ext cx="22225" cy="33338"/>
            </a:xfrm>
            <a:prstGeom prst="rect">
              <a:avLst/>
            </a:prstGeom>
            <a:solidFill>
              <a:srgbClr val="000000"/>
            </a:solidFill>
            <a:ln w="9525">
              <a:noFill/>
              <a:miter lim="800000"/>
              <a:headEnd/>
              <a:tailEnd/>
            </a:ln>
          </p:spPr>
          <p:txBody>
            <a:bodyPr/>
            <a:lstStyle/>
            <a:p>
              <a:endParaRPr lang="en-US"/>
            </a:p>
          </p:txBody>
        </p:sp>
        <p:sp>
          <p:nvSpPr>
            <p:cNvPr id="17470" name="Rectangle 71"/>
            <p:cNvSpPr>
              <a:spLocks noChangeArrowheads="1"/>
            </p:cNvSpPr>
            <p:nvPr/>
          </p:nvSpPr>
          <p:spPr bwMode="auto">
            <a:xfrm>
              <a:off x="3655982" y="2398988"/>
              <a:ext cx="22225" cy="33338"/>
            </a:xfrm>
            <a:prstGeom prst="rect">
              <a:avLst/>
            </a:prstGeom>
            <a:noFill/>
            <a:ln w="7">
              <a:solidFill>
                <a:srgbClr val="000000"/>
              </a:solidFill>
              <a:miter lim="800000"/>
              <a:headEnd/>
              <a:tailEnd/>
            </a:ln>
          </p:spPr>
          <p:txBody>
            <a:bodyPr/>
            <a:lstStyle/>
            <a:p>
              <a:endParaRPr lang="en-US"/>
            </a:p>
          </p:txBody>
        </p:sp>
        <p:sp>
          <p:nvSpPr>
            <p:cNvPr id="17471" name="Rectangle 72"/>
            <p:cNvSpPr>
              <a:spLocks noChangeArrowheads="1"/>
            </p:cNvSpPr>
            <p:nvPr/>
          </p:nvSpPr>
          <p:spPr bwMode="auto">
            <a:xfrm>
              <a:off x="4083020" y="2398988"/>
              <a:ext cx="23812" cy="33338"/>
            </a:xfrm>
            <a:prstGeom prst="rect">
              <a:avLst/>
            </a:prstGeom>
            <a:solidFill>
              <a:srgbClr val="000000"/>
            </a:solidFill>
            <a:ln w="9525">
              <a:noFill/>
              <a:miter lim="800000"/>
              <a:headEnd/>
              <a:tailEnd/>
            </a:ln>
          </p:spPr>
          <p:txBody>
            <a:bodyPr/>
            <a:lstStyle/>
            <a:p>
              <a:endParaRPr lang="en-US"/>
            </a:p>
          </p:txBody>
        </p:sp>
        <p:sp>
          <p:nvSpPr>
            <p:cNvPr id="17472" name="Rectangle 73"/>
            <p:cNvSpPr>
              <a:spLocks noChangeArrowheads="1"/>
            </p:cNvSpPr>
            <p:nvPr/>
          </p:nvSpPr>
          <p:spPr bwMode="auto">
            <a:xfrm>
              <a:off x="4083020" y="2398988"/>
              <a:ext cx="23812" cy="33338"/>
            </a:xfrm>
            <a:prstGeom prst="rect">
              <a:avLst/>
            </a:prstGeom>
            <a:noFill/>
            <a:ln w="7">
              <a:solidFill>
                <a:srgbClr val="000000"/>
              </a:solidFill>
              <a:miter lim="800000"/>
              <a:headEnd/>
              <a:tailEnd/>
            </a:ln>
          </p:spPr>
          <p:txBody>
            <a:bodyPr/>
            <a:lstStyle/>
            <a:p>
              <a:endParaRPr lang="en-US"/>
            </a:p>
          </p:txBody>
        </p:sp>
        <p:sp>
          <p:nvSpPr>
            <p:cNvPr id="17473" name="Rectangle 74"/>
            <p:cNvSpPr>
              <a:spLocks noChangeArrowheads="1"/>
            </p:cNvSpPr>
            <p:nvPr/>
          </p:nvSpPr>
          <p:spPr bwMode="auto">
            <a:xfrm>
              <a:off x="4129057" y="2398988"/>
              <a:ext cx="22225" cy="33338"/>
            </a:xfrm>
            <a:prstGeom prst="rect">
              <a:avLst/>
            </a:prstGeom>
            <a:solidFill>
              <a:srgbClr val="000000"/>
            </a:solidFill>
            <a:ln w="9525">
              <a:noFill/>
              <a:miter lim="800000"/>
              <a:headEnd/>
              <a:tailEnd/>
            </a:ln>
          </p:spPr>
          <p:txBody>
            <a:bodyPr/>
            <a:lstStyle/>
            <a:p>
              <a:endParaRPr lang="en-US"/>
            </a:p>
          </p:txBody>
        </p:sp>
        <p:sp>
          <p:nvSpPr>
            <p:cNvPr id="17474" name="Rectangle 75"/>
            <p:cNvSpPr>
              <a:spLocks noChangeArrowheads="1"/>
            </p:cNvSpPr>
            <p:nvPr/>
          </p:nvSpPr>
          <p:spPr bwMode="auto">
            <a:xfrm>
              <a:off x="4129057" y="2398988"/>
              <a:ext cx="22225" cy="33338"/>
            </a:xfrm>
            <a:prstGeom prst="rect">
              <a:avLst/>
            </a:prstGeom>
            <a:noFill/>
            <a:ln w="7">
              <a:solidFill>
                <a:srgbClr val="000000"/>
              </a:solidFill>
              <a:miter lim="800000"/>
              <a:headEnd/>
              <a:tailEnd/>
            </a:ln>
          </p:spPr>
          <p:txBody>
            <a:bodyPr/>
            <a:lstStyle/>
            <a:p>
              <a:endParaRPr lang="en-US"/>
            </a:p>
          </p:txBody>
        </p:sp>
        <p:sp>
          <p:nvSpPr>
            <p:cNvPr id="17475" name="Rectangle 76"/>
            <p:cNvSpPr>
              <a:spLocks noChangeArrowheads="1"/>
            </p:cNvSpPr>
            <p:nvPr/>
          </p:nvSpPr>
          <p:spPr bwMode="auto">
            <a:xfrm>
              <a:off x="4173507" y="2398988"/>
              <a:ext cx="22225" cy="33338"/>
            </a:xfrm>
            <a:prstGeom prst="rect">
              <a:avLst/>
            </a:prstGeom>
            <a:solidFill>
              <a:srgbClr val="000000"/>
            </a:solidFill>
            <a:ln w="9525">
              <a:noFill/>
              <a:miter lim="800000"/>
              <a:headEnd/>
              <a:tailEnd/>
            </a:ln>
          </p:spPr>
          <p:txBody>
            <a:bodyPr/>
            <a:lstStyle/>
            <a:p>
              <a:endParaRPr lang="en-US"/>
            </a:p>
          </p:txBody>
        </p:sp>
        <p:sp>
          <p:nvSpPr>
            <p:cNvPr id="17476" name="Rectangle 77"/>
            <p:cNvSpPr>
              <a:spLocks noChangeArrowheads="1"/>
            </p:cNvSpPr>
            <p:nvPr/>
          </p:nvSpPr>
          <p:spPr bwMode="auto">
            <a:xfrm>
              <a:off x="4173507" y="2398988"/>
              <a:ext cx="22225" cy="33338"/>
            </a:xfrm>
            <a:prstGeom prst="rect">
              <a:avLst/>
            </a:prstGeom>
            <a:noFill/>
            <a:ln w="7">
              <a:solidFill>
                <a:srgbClr val="000000"/>
              </a:solidFill>
              <a:miter lim="800000"/>
              <a:headEnd/>
              <a:tailEnd/>
            </a:ln>
          </p:spPr>
          <p:txBody>
            <a:bodyPr/>
            <a:lstStyle/>
            <a:p>
              <a:endParaRPr lang="en-US"/>
            </a:p>
          </p:txBody>
        </p:sp>
        <p:sp>
          <p:nvSpPr>
            <p:cNvPr id="17477" name="Rectangle 78"/>
            <p:cNvSpPr>
              <a:spLocks noChangeArrowheads="1"/>
            </p:cNvSpPr>
            <p:nvPr/>
          </p:nvSpPr>
          <p:spPr bwMode="auto">
            <a:xfrm>
              <a:off x="4217957" y="2398988"/>
              <a:ext cx="23812" cy="33338"/>
            </a:xfrm>
            <a:prstGeom prst="rect">
              <a:avLst/>
            </a:prstGeom>
            <a:solidFill>
              <a:srgbClr val="000000"/>
            </a:solidFill>
            <a:ln w="9525">
              <a:noFill/>
              <a:miter lim="800000"/>
              <a:headEnd/>
              <a:tailEnd/>
            </a:ln>
          </p:spPr>
          <p:txBody>
            <a:bodyPr/>
            <a:lstStyle/>
            <a:p>
              <a:endParaRPr lang="en-US"/>
            </a:p>
          </p:txBody>
        </p:sp>
        <p:sp>
          <p:nvSpPr>
            <p:cNvPr id="17478" name="Rectangle 79"/>
            <p:cNvSpPr>
              <a:spLocks noChangeArrowheads="1"/>
            </p:cNvSpPr>
            <p:nvPr/>
          </p:nvSpPr>
          <p:spPr bwMode="auto">
            <a:xfrm>
              <a:off x="4217957" y="2398988"/>
              <a:ext cx="23812" cy="33338"/>
            </a:xfrm>
            <a:prstGeom prst="rect">
              <a:avLst/>
            </a:prstGeom>
            <a:noFill/>
            <a:ln w="7">
              <a:solidFill>
                <a:srgbClr val="000000"/>
              </a:solidFill>
              <a:miter lim="800000"/>
              <a:headEnd/>
              <a:tailEnd/>
            </a:ln>
          </p:spPr>
          <p:txBody>
            <a:bodyPr/>
            <a:lstStyle/>
            <a:p>
              <a:endParaRPr lang="en-US"/>
            </a:p>
          </p:txBody>
        </p:sp>
        <p:sp>
          <p:nvSpPr>
            <p:cNvPr id="17479" name="Rectangle 80"/>
            <p:cNvSpPr>
              <a:spLocks noChangeArrowheads="1"/>
            </p:cNvSpPr>
            <p:nvPr/>
          </p:nvSpPr>
          <p:spPr bwMode="auto">
            <a:xfrm>
              <a:off x="4263995" y="2398988"/>
              <a:ext cx="22225" cy="33338"/>
            </a:xfrm>
            <a:prstGeom prst="rect">
              <a:avLst/>
            </a:prstGeom>
            <a:solidFill>
              <a:srgbClr val="000000"/>
            </a:solidFill>
            <a:ln w="9525">
              <a:noFill/>
              <a:miter lim="800000"/>
              <a:headEnd/>
              <a:tailEnd/>
            </a:ln>
          </p:spPr>
          <p:txBody>
            <a:bodyPr/>
            <a:lstStyle/>
            <a:p>
              <a:endParaRPr lang="en-US"/>
            </a:p>
          </p:txBody>
        </p:sp>
        <p:sp>
          <p:nvSpPr>
            <p:cNvPr id="17480" name="Rectangle 81"/>
            <p:cNvSpPr>
              <a:spLocks noChangeArrowheads="1"/>
            </p:cNvSpPr>
            <p:nvPr/>
          </p:nvSpPr>
          <p:spPr bwMode="auto">
            <a:xfrm>
              <a:off x="4263995" y="2398988"/>
              <a:ext cx="22225" cy="33338"/>
            </a:xfrm>
            <a:prstGeom prst="rect">
              <a:avLst/>
            </a:prstGeom>
            <a:noFill/>
            <a:ln w="7">
              <a:solidFill>
                <a:srgbClr val="000000"/>
              </a:solidFill>
              <a:miter lim="800000"/>
              <a:headEnd/>
              <a:tailEnd/>
            </a:ln>
          </p:spPr>
          <p:txBody>
            <a:bodyPr/>
            <a:lstStyle/>
            <a:p>
              <a:endParaRPr lang="en-US"/>
            </a:p>
          </p:txBody>
        </p:sp>
        <p:sp>
          <p:nvSpPr>
            <p:cNvPr id="17481" name="Rectangle 82"/>
            <p:cNvSpPr>
              <a:spLocks noChangeArrowheads="1"/>
            </p:cNvSpPr>
            <p:nvPr/>
          </p:nvSpPr>
          <p:spPr bwMode="auto">
            <a:xfrm>
              <a:off x="4308445" y="2398988"/>
              <a:ext cx="34925" cy="33338"/>
            </a:xfrm>
            <a:prstGeom prst="rect">
              <a:avLst/>
            </a:prstGeom>
            <a:solidFill>
              <a:srgbClr val="000000"/>
            </a:solidFill>
            <a:ln w="9525">
              <a:noFill/>
              <a:miter lim="800000"/>
              <a:headEnd/>
              <a:tailEnd/>
            </a:ln>
          </p:spPr>
          <p:txBody>
            <a:bodyPr/>
            <a:lstStyle/>
            <a:p>
              <a:endParaRPr lang="en-US"/>
            </a:p>
          </p:txBody>
        </p:sp>
        <p:sp>
          <p:nvSpPr>
            <p:cNvPr id="17482" name="Rectangle 83"/>
            <p:cNvSpPr>
              <a:spLocks noChangeArrowheads="1"/>
            </p:cNvSpPr>
            <p:nvPr/>
          </p:nvSpPr>
          <p:spPr bwMode="auto">
            <a:xfrm>
              <a:off x="4308445" y="2398988"/>
              <a:ext cx="34925" cy="33338"/>
            </a:xfrm>
            <a:prstGeom prst="rect">
              <a:avLst/>
            </a:prstGeom>
            <a:noFill/>
            <a:ln w="7">
              <a:solidFill>
                <a:srgbClr val="000000"/>
              </a:solidFill>
              <a:miter lim="800000"/>
              <a:headEnd/>
              <a:tailEnd/>
            </a:ln>
          </p:spPr>
          <p:txBody>
            <a:bodyPr/>
            <a:lstStyle/>
            <a:p>
              <a:endParaRPr lang="en-US"/>
            </a:p>
          </p:txBody>
        </p:sp>
        <p:sp>
          <p:nvSpPr>
            <p:cNvPr id="17483" name="Rectangle 84"/>
            <p:cNvSpPr>
              <a:spLocks noChangeArrowheads="1"/>
            </p:cNvSpPr>
            <p:nvPr/>
          </p:nvSpPr>
          <p:spPr bwMode="auto">
            <a:xfrm>
              <a:off x="4714845" y="2398988"/>
              <a:ext cx="22225" cy="33338"/>
            </a:xfrm>
            <a:prstGeom prst="rect">
              <a:avLst/>
            </a:prstGeom>
            <a:solidFill>
              <a:srgbClr val="000000"/>
            </a:solidFill>
            <a:ln w="9525">
              <a:noFill/>
              <a:miter lim="800000"/>
              <a:headEnd/>
              <a:tailEnd/>
            </a:ln>
          </p:spPr>
          <p:txBody>
            <a:bodyPr/>
            <a:lstStyle/>
            <a:p>
              <a:endParaRPr lang="en-US"/>
            </a:p>
          </p:txBody>
        </p:sp>
        <p:sp>
          <p:nvSpPr>
            <p:cNvPr id="17484" name="Rectangle 85"/>
            <p:cNvSpPr>
              <a:spLocks noChangeArrowheads="1"/>
            </p:cNvSpPr>
            <p:nvPr/>
          </p:nvSpPr>
          <p:spPr bwMode="auto">
            <a:xfrm>
              <a:off x="4714845" y="2398988"/>
              <a:ext cx="22225" cy="33338"/>
            </a:xfrm>
            <a:prstGeom prst="rect">
              <a:avLst/>
            </a:prstGeom>
            <a:noFill/>
            <a:ln w="7">
              <a:solidFill>
                <a:srgbClr val="000000"/>
              </a:solidFill>
              <a:miter lim="800000"/>
              <a:headEnd/>
              <a:tailEnd/>
            </a:ln>
          </p:spPr>
          <p:txBody>
            <a:bodyPr/>
            <a:lstStyle/>
            <a:p>
              <a:endParaRPr lang="en-US"/>
            </a:p>
          </p:txBody>
        </p:sp>
        <p:sp>
          <p:nvSpPr>
            <p:cNvPr id="17485" name="Rectangle 86"/>
            <p:cNvSpPr>
              <a:spLocks noChangeArrowheads="1"/>
            </p:cNvSpPr>
            <p:nvPr/>
          </p:nvSpPr>
          <p:spPr bwMode="auto">
            <a:xfrm>
              <a:off x="4759295" y="2398988"/>
              <a:ext cx="22225" cy="33338"/>
            </a:xfrm>
            <a:prstGeom prst="rect">
              <a:avLst/>
            </a:prstGeom>
            <a:solidFill>
              <a:srgbClr val="000000"/>
            </a:solidFill>
            <a:ln w="9525">
              <a:noFill/>
              <a:miter lim="800000"/>
              <a:headEnd/>
              <a:tailEnd/>
            </a:ln>
          </p:spPr>
          <p:txBody>
            <a:bodyPr/>
            <a:lstStyle/>
            <a:p>
              <a:endParaRPr lang="en-US"/>
            </a:p>
          </p:txBody>
        </p:sp>
        <p:sp>
          <p:nvSpPr>
            <p:cNvPr id="17486" name="Rectangle 87"/>
            <p:cNvSpPr>
              <a:spLocks noChangeArrowheads="1"/>
            </p:cNvSpPr>
            <p:nvPr/>
          </p:nvSpPr>
          <p:spPr bwMode="auto">
            <a:xfrm>
              <a:off x="4759295" y="2398988"/>
              <a:ext cx="22225" cy="33338"/>
            </a:xfrm>
            <a:prstGeom prst="rect">
              <a:avLst/>
            </a:prstGeom>
            <a:noFill/>
            <a:ln w="7">
              <a:solidFill>
                <a:srgbClr val="000000"/>
              </a:solidFill>
              <a:miter lim="800000"/>
              <a:headEnd/>
              <a:tailEnd/>
            </a:ln>
          </p:spPr>
          <p:txBody>
            <a:bodyPr/>
            <a:lstStyle/>
            <a:p>
              <a:endParaRPr lang="en-US"/>
            </a:p>
          </p:txBody>
        </p:sp>
        <p:sp>
          <p:nvSpPr>
            <p:cNvPr id="17487" name="Rectangle 88"/>
            <p:cNvSpPr>
              <a:spLocks noChangeArrowheads="1"/>
            </p:cNvSpPr>
            <p:nvPr/>
          </p:nvSpPr>
          <p:spPr bwMode="auto">
            <a:xfrm>
              <a:off x="4803745" y="2398988"/>
              <a:ext cx="23812" cy="33338"/>
            </a:xfrm>
            <a:prstGeom prst="rect">
              <a:avLst/>
            </a:prstGeom>
            <a:solidFill>
              <a:srgbClr val="000000"/>
            </a:solidFill>
            <a:ln w="9525">
              <a:noFill/>
              <a:miter lim="800000"/>
              <a:headEnd/>
              <a:tailEnd/>
            </a:ln>
          </p:spPr>
          <p:txBody>
            <a:bodyPr/>
            <a:lstStyle/>
            <a:p>
              <a:endParaRPr lang="en-US"/>
            </a:p>
          </p:txBody>
        </p:sp>
        <p:sp>
          <p:nvSpPr>
            <p:cNvPr id="17488" name="Rectangle 89"/>
            <p:cNvSpPr>
              <a:spLocks noChangeArrowheads="1"/>
            </p:cNvSpPr>
            <p:nvPr/>
          </p:nvSpPr>
          <p:spPr bwMode="auto">
            <a:xfrm>
              <a:off x="4803745" y="2398988"/>
              <a:ext cx="23812" cy="33338"/>
            </a:xfrm>
            <a:prstGeom prst="rect">
              <a:avLst/>
            </a:prstGeom>
            <a:noFill/>
            <a:ln w="7">
              <a:solidFill>
                <a:srgbClr val="000000"/>
              </a:solidFill>
              <a:miter lim="800000"/>
              <a:headEnd/>
              <a:tailEnd/>
            </a:ln>
          </p:spPr>
          <p:txBody>
            <a:bodyPr/>
            <a:lstStyle/>
            <a:p>
              <a:endParaRPr lang="en-US"/>
            </a:p>
          </p:txBody>
        </p:sp>
        <p:sp>
          <p:nvSpPr>
            <p:cNvPr id="17489" name="Rectangle 90"/>
            <p:cNvSpPr>
              <a:spLocks noChangeArrowheads="1"/>
            </p:cNvSpPr>
            <p:nvPr/>
          </p:nvSpPr>
          <p:spPr bwMode="auto">
            <a:xfrm>
              <a:off x="4849782" y="2398988"/>
              <a:ext cx="22225" cy="33338"/>
            </a:xfrm>
            <a:prstGeom prst="rect">
              <a:avLst/>
            </a:prstGeom>
            <a:solidFill>
              <a:srgbClr val="000000"/>
            </a:solidFill>
            <a:ln w="9525">
              <a:noFill/>
              <a:miter lim="800000"/>
              <a:headEnd/>
              <a:tailEnd/>
            </a:ln>
          </p:spPr>
          <p:txBody>
            <a:bodyPr/>
            <a:lstStyle/>
            <a:p>
              <a:endParaRPr lang="en-US"/>
            </a:p>
          </p:txBody>
        </p:sp>
        <p:sp>
          <p:nvSpPr>
            <p:cNvPr id="17490" name="Rectangle 91"/>
            <p:cNvSpPr>
              <a:spLocks noChangeArrowheads="1"/>
            </p:cNvSpPr>
            <p:nvPr/>
          </p:nvSpPr>
          <p:spPr bwMode="auto">
            <a:xfrm>
              <a:off x="4849782" y="2398988"/>
              <a:ext cx="22225" cy="33338"/>
            </a:xfrm>
            <a:prstGeom prst="rect">
              <a:avLst/>
            </a:prstGeom>
            <a:noFill/>
            <a:ln w="7">
              <a:solidFill>
                <a:srgbClr val="000000"/>
              </a:solidFill>
              <a:miter lim="800000"/>
              <a:headEnd/>
              <a:tailEnd/>
            </a:ln>
          </p:spPr>
          <p:txBody>
            <a:bodyPr/>
            <a:lstStyle/>
            <a:p>
              <a:endParaRPr lang="en-US"/>
            </a:p>
          </p:txBody>
        </p:sp>
        <p:sp>
          <p:nvSpPr>
            <p:cNvPr id="17491" name="Rectangle 92"/>
            <p:cNvSpPr>
              <a:spLocks noChangeArrowheads="1"/>
            </p:cNvSpPr>
            <p:nvPr/>
          </p:nvSpPr>
          <p:spPr bwMode="auto">
            <a:xfrm>
              <a:off x="4894232" y="2398988"/>
              <a:ext cx="33337" cy="33338"/>
            </a:xfrm>
            <a:prstGeom prst="rect">
              <a:avLst/>
            </a:prstGeom>
            <a:solidFill>
              <a:srgbClr val="000000"/>
            </a:solidFill>
            <a:ln w="9525">
              <a:noFill/>
              <a:miter lim="800000"/>
              <a:headEnd/>
              <a:tailEnd/>
            </a:ln>
          </p:spPr>
          <p:txBody>
            <a:bodyPr/>
            <a:lstStyle/>
            <a:p>
              <a:endParaRPr lang="en-US"/>
            </a:p>
          </p:txBody>
        </p:sp>
        <p:sp>
          <p:nvSpPr>
            <p:cNvPr id="17492" name="Rectangle 93"/>
            <p:cNvSpPr>
              <a:spLocks noChangeArrowheads="1"/>
            </p:cNvSpPr>
            <p:nvPr/>
          </p:nvSpPr>
          <p:spPr bwMode="auto">
            <a:xfrm>
              <a:off x="4894232" y="2398988"/>
              <a:ext cx="33337" cy="33338"/>
            </a:xfrm>
            <a:prstGeom prst="rect">
              <a:avLst/>
            </a:prstGeom>
            <a:noFill/>
            <a:ln w="7">
              <a:solidFill>
                <a:srgbClr val="000000"/>
              </a:solidFill>
              <a:miter lim="800000"/>
              <a:headEnd/>
              <a:tailEnd/>
            </a:ln>
          </p:spPr>
          <p:txBody>
            <a:bodyPr/>
            <a:lstStyle/>
            <a:p>
              <a:endParaRPr lang="en-US"/>
            </a:p>
          </p:txBody>
        </p:sp>
        <p:sp>
          <p:nvSpPr>
            <p:cNvPr id="17493" name="Rectangle 94"/>
            <p:cNvSpPr>
              <a:spLocks noChangeArrowheads="1"/>
            </p:cNvSpPr>
            <p:nvPr/>
          </p:nvSpPr>
          <p:spPr bwMode="auto">
            <a:xfrm>
              <a:off x="4940270" y="2398988"/>
              <a:ext cx="33337" cy="33338"/>
            </a:xfrm>
            <a:prstGeom prst="rect">
              <a:avLst/>
            </a:prstGeom>
            <a:solidFill>
              <a:srgbClr val="000000"/>
            </a:solidFill>
            <a:ln w="9525">
              <a:noFill/>
              <a:miter lim="800000"/>
              <a:headEnd/>
              <a:tailEnd/>
            </a:ln>
          </p:spPr>
          <p:txBody>
            <a:bodyPr/>
            <a:lstStyle/>
            <a:p>
              <a:endParaRPr lang="en-US"/>
            </a:p>
          </p:txBody>
        </p:sp>
        <p:sp>
          <p:nvSpPr>
            <p:cNvPr id="17494" name="Rectangle 95"/>
            <p:cNvSpPr>
              <a:spLocks noChangeArrowheads="1"/>
            </p:cNvSpPr>
            <p:nvPr/>
          </p:nvSpPr>
          <p:spPr bwMode="auto">
            <a:xfrm>
              <a:off x="4940270" y="2398988"/>
              <a:ext cx="33337" cy="33338"/>
            </a:xfrm>
            <a:prstGeom prst="rect">
              <a:avLst/>
            </a:prstGeom>
            <a:noFill/>
            <a:ln w="7">
              <a:solidFill>
                <a:srgbClr val="000000"/>
              </a:solidFill>
              <a:miter lim="800000"/>
              <a:headEnd/>
              <a:tailEnd/>
            </a:ln>
          </p:spPr>
          <p:txBody>
            <a:bodyPr/>
            <a:lstStyle/>
            <a:p>
              <a:endParaRPr lang="en-US"/>
            </a:p>
          </p:txBody>
        </p:sp>
        <p:sp>
          <p:nvSpPr>
            <p:cNvPr id="86" name="Rectangle 96"/>
            <p:cNvSpPr>
              <a:spLocks noChangeArrowheads="1"/>
            </p:cNvSpPr>
            <p:nvPr/>
          </p:nvSpPr>
          <p:spPr bwMode="auto">
            <a:xfrm>
              <a:off x="4005669" y="1533801"/>
              <a:ext cx="1081252" cy="842962"/>
            </a:xfrm>
            <a:prstGeom prst="rect">
              <a:avLst/>
            </a:prstGeom>
            <a:solidFill>
              <a:srgbClr val="FFFFFF"/>
            </a:solidFill>
            <a:ln w="9525">
              <a:noFill/>
              <a:miter lim="800000"/>
              <a:headEnd/>
              <a:tailEnd/>
            </a:ln>
            <a:effectLst>
              <a:outerShdw blurRad="50800" dist="38100" dir="2700000" algn="tl" rotWithShape="0">
                <a:prstClr val="black">
                  <a:alpha val="40000"/>
                </a:prstClr>
              </a:outerShdw>
            </a:effectLst>
          </p:spPr>
          <p:txBody>
            <a:bodyPr/>
            <a:lstStyle/>
            <a:p>
              <a:pPr>
                <a:defRPr/>
              </a:pPr>
              <a:endParaRPr lang="en-US" dirty="0"/>
            </a:p>
          </p:txBody>
        </p:sp>
        <p:sp>
          <p:nvSpPr>
            <p:cNvPr id="17496" name="Rectangle 97"/>
            <p:cNvSpPr>
              <a:spLocks noChangeArrowheads="1"/>
            </p:cNvSpPr>
            <p:nvPr/>
          </p:nvSpPr>
          <p:spPr bwMode="auto">
            <a:xfrm>
              <a:off x="4005232" y="1533801"/>
              <a:ext cx="1081087" cy="842963"/>
            </a:xfrm>
            <a:prstGeom prst="rect">
              <a:avLst/>
            </a:prstGeom>
            <a:noFill/>
            <a:ln w="7">
              <a:solidFill>
                <a:srgbClr val="000000"/>
              </a:solidFill>
              <a:miter lim="800000"/>
              <a:headEnd/>
              <a:tailEnd/>
            </a:ln>
          </p:spPr>
          <p:txBody>
            <a:bodyPr/>
            <a:lstStyle/>
            <a:p>
              <a:endParaRPr lang="en-US"/>
            </a:p>
          </p:txBody>
        </p:sp>
        <p:sp>
          <p:nvSpPr>
            <p:cNvPr id="17497" name="Rectangle 98"/>
            <p:cNvSpPr>
              <a:spLocks noChangeArrowheads="1"/>
            </p:cNvSpPr>
            <p:nvPr/>
          </p:nvSpPr>
          <p:spPr bwMode="auto">
            <a:xfrm>
              <a:off x="4129057" y="1602063"/>
              <a:ext cx="123825" cy="258763"/>
            </a:xfrm>
            <a:prstGeom prst="rect">
              <a:avLst/>
            </a:prstGeom>
            <a:noFill/>
            <a:ln w="9525">
              <a:noFill/>
              <a:miter lim="800000"/>
              <a:headEnd/>
              <a:tailEnd/>
            </a:ln>
          </p:spPr>
          <p:txBody>
            <a:bodyPr wrap="none" lIns="0" tIns="0" rIns="0" bIns="0">
              <a:spAutoFit/>
            </a:bodyPr>
            <a:lstStyle/>
            <a:p>
              <a:pPr algn="l" eaLnBrk="0" hangingPunct="0"/>
              <a:r>
                <a:rPr lang="en-US" sz="1500">
                  <a:solidFill>
                    <a:srgbClr val="000000"/>
                  </a:solidFill>
                  <a:latin typeface="Times New Roman" pitchFamily="18" charset="0"/>
                </a:rPr>
                <a:t> </a:t>
              </a:r>
              <a:endParaRPr lang="en-US" sz="2000" b="1">
                <a:latin typeface="Arial Narrow" pitchFamily="34" charset="0"/>
              </a:endParaRPr>
            </a:p>
          </p:txBody>
        </p:sp>
        <p:sp>
          <p:nvSpPr>
            <p:cNvPr id="17498" name="Rectangle 99"/>
            <p:cNvSpPr>
              <a:spLocks noChangeArrowheads="1"/>
            </p:cNvSpPr>
            <p:nvPr/>
          </p:nvSpPr>
          <p:spPr bwMode="auto">
            <a:xfrm>
              <a:off x="4105863" y="1633182"/>
              <a:ext cx="867224" cy="553998"/>
            </a:xfrm>
            <a:prstGeom prst="rect">
              <a:avLst/>
            </a:prstGeom>
            <a:noFill/>
            <a:ln w="9525">
              <a:noFill/>
              <a:miter lim="800000"/>
              <a:headEnd/>
              <a:tailEnd/>
            </a:ln>
          </p:spPr>
          <p:txBody>
            <a:bodyPr wrap="none" lIns="0" tIns="0" rIns="0" bIns="0">
              <a:spAutoFit/>
            </a:bodyPr>
            <a:lstStyle/>
            <a:p>
              <a:pPr eaLnBrk="0" hangingPunct="0"/>
              <a:r>
                <a:rPr lang="en-US">
                  <a:solidFill>
                    <a:srgbClr val="000000"/>
                  </a:solidFill>
                  <a:latin typeface="Calibri" pitchFamily="34" charset="0"/>
                </a:rPr>
                <a:t>28nm </a:t>
              </a:r>
            </a:p>
            <a:p>
              <a:pPr eaLnBrk="0" hangingPunct="0"/>
              <a:r>
                <a:rPr lang="en-US">
                  <a:solidFill>
                    <a:srgbClr val="000000"/>
                  </a:solidFill>
                  <a:latin typeface="Calibri" pitchFamily="34" charset="0"/>
                </a:rPr>
                <a:t>FPGA Die</a:t>
              </a:r>
              <a:endParaRPr lang="en-US" b="1">
                <a:latin typeface="Calibri" pitchFamily="34" charset="0"/>
              </a:endParaRPr>
            </a:p>
          </p:txBody>
        </p:sp>
        <p:sp>
          <p:nvSpPr>
            <p:cNvPr id="17499" name="Rectangle 100"/>
            <p:cNvSpPr>
              <a:spLocks noChangeArrowheads="1"/>
            </p:cNvSpPr>
            <p:nvPr/>
          </p:nvSpPr>
          <p:spPr bwMode="auto">
            <a:xfrm>
              <a:off x="4916457" y="1848126"/>
              <a:ext cx="180975" cy="371475"/>
            </a:xfrm>
            <a:prstGeom prst="rect">
              <a:avLst/>
            </a:prstGeom>
            <a:noFill/>
            <a:ln w="9525">
              <a:noFill/>
              <a:miter lim="800000"/>
              <a:headEnd/>
              <a:tailEnd/>
            </a:ln>
          </p:spPr>
          <p:txBody>
            <a:bodyPr wrap="none" lIns="0" tIns="0" rIns="0" bIns="0">
              <a:spAutoFit/>
            </a:bodyPr>
            <a:lstStyle/>
            <a:p>
              <a:pPr algn="l" eaLnBrk="0" hangingPunct="0"/>
              <a:r>
                <a:rPr lang="en-US" sz="2000">
                  <a:solidFill>
                    <a:srgbClr val="000000"/>
                  </a:solidFill>
                  <a:latin typeface="Times New Roman" pitchFamily="18" charset="0"/>
                </a:rPr>
                <a:t> </a:t>
              </a:r>
              <a:endParaRPr lang="en-US" sz="2000" b="1">
                <a:latin typeface="Arial Narrow" pitchFamily="34" charset="0"/>
              </a:endParaRPr>
            </a:p>
          </p:txBody>
        </p:sp>
        <p:sp>
          <p:nvSpPr>
            <p:cNvPr id="17500" name="Rectangle 101"/>
            <p:cNvSpPr>
              <a:spLocks noChangeArrowheads="1"/>
            </p:cNvSpPr>
            <p:nvPr/>
          </p:nvSpPr>
          <p:spPr bwMode="auto">
            <a:xfrm>
              <a:off x="4005232" y="2310088"/>
              <a:ext cx="1081087" cy="88900"/>
            </a:xfrm>
            <a:prstGeom prst="rect">
              <a:avLst/>
            </a:prstGeom>
            <a:solidFill>
              <a:srgbClr val="99CCFF"/>
            </a:solidFill>
            <a:ln w="9525">
              <a:noFill/>
              <a:miter lim="800000"/>
              <a:headEnd/>
              <a:tailEnd/>
            </a:ln>
          </p:spPr>
          <p:txBody>
            <a:bodyPr/>
            <a:lstStyle/>
            <a:p>
              <a:endParaRPr lang="en-US"/>
            </a:p>
          </p:txBody>
        </p:sp>
        <p:sp>
          <p:nvSpPr>
            <p:cNvPr id="17501" name="Rectangle 102"/>
            <p:cNvSpPr>
              <a:spLocks noChangeArrowheads="1"/>
            </p:cNvSpPr>
            <p:nvPr/>
          </p:nvSpPr>
          <p:spPr bwMode="auto">
            <a:xfrm>
              <a:off x="4005232" y="2310088"/>
              <a:ext cx="1081087" cy="88900"/>
            </a:xfrm>
            <a:prstGeom prst="rect">
              <a:avLst/>
            </a:prstGeom>
            <a:noFill/>
            <a:ln w="7">
              <a:solidFill>
                <a:srgbClr val="000000"/>
              </a:solidFill>
              <a:miter lim="800000"/>
              <a:headEnd/>
              <a:tailEnd/>
            </a:ln>
          </p:spPr>
          <p:txBody>
            <a:bodyPr/>
            <a:lstStyle/>
            <a:p>
              <a:endParaRPr lang="en-US"/>
            </a:p>
          </p:txBody>
        </p:sp>
        <p:sp>
          <p:nvSpPr>
            <p:cNvPr id="17502" name="Rectangle 103"/>
            <p:cNvSpPr>
              <a:spLocks noChangeArrowheads="1"/>
            </p:cNvSpPr>
            <p:nvPr/>
          </p:nvSpPr>
          <p:spPr bwMode="auto">
            <a:xfrm>
              <a:off x="5683220" y="2410101"/>
              <a:ext cx="22225" cy="34925"/>
            </a:xfrm>
            <a:prstGeom prst="rect">
              <a:avLst/>
            </a:prstGeom>
            <a:solidFill>
              <a:srgbClr val="000000"/>
            </a:solidFill>
            <a:ln w="9525">
              <a:noFill/>
              <a:miter lim="800000"/>
              <a:headEnd/>
              <a:tailEnd/>
            </a:ln>
          </p:spPr>
          <p:txBody>
            <a:bodyPr/>
            <a:lstStyle/>
            <a:p>
              <a:endParaRPr lang="en-US"/>
            </a:p>
          </p:txBody>
        </p:sp>
        <p:sp>
          <p:nvSpPr>
            <p:cNvPr id="17503" name="Rectangle 104"/>
            <p:cNvSpPr>
              <a:spLocks noChangeArrowheads="1"/>
            </p:cNvSpPr>
            <p:nvPr/>
          </p:nvSpPr>
          <p:spPr bwMode="auto">
            <a:xfrm>
              <a:off x="5683220" y="2410101"/>
              <a:ext cx="22225" cy="34925"/>
            </a:xfrm>
            <a:prstGeom prst="rect">
              <a:avLst/>
            </a:prstGeom>
            <a:noFill/>
            <a:ln w="7">
              <a:solidFill>
                <a:srgbClr val="000000"/>
              </a:solidFill>
              <a:miter lim="800000"/>
              <a:headEnd/>
              <a:tailEnd/>
            </a:ln>
          </p:spPr>
          <p:txBody>
            <a:bodyPr/>
            <a:lstStyle/>
            <a:p>
              <a:endParaRPr lang="en-US"/>
            </a:p>
          </p:txBody>
        </p:sp>
        <p:sp>
          <p:nvSpPr>
            <p:cNvPr id="17504" name="Rectangle 105"/>
            <p:cNvSpPr>
              <a:spLocks noChangeArrowheads="1"/>
            </p:cNvSpPr>
            <p:nvPr/>
          </p:nvSpPr>
          <p:spPr bwMode="auto">
            <a:xfrm>
              <a:off x="5727670" y="2410101"/>
              <a:ext cx="22225" cy="34925"/>
            </a:xfrm>
            <a:prstGeom prst="rect">
              <a:avLst/>
            </a:prstGeom>
            <a:solidFill>
              <a:srgbClr val="000000"/>
            </a:solidFill>
            <a:ln w="9525">
              <a:noFill/>
              <a:miter lim="800000"/>
              <a:headEnd/>
              <a:tailEnd/>
            </a:ln>
          </p:spPr>
          <p:txBody>
            <a:bodyPr/>
            <a:lstStyle/>
            <a:p>
              <a:endParaRPr lang="en-US"/>
            </a:p>
          </p:txBody>
        </p:sp>
        <p:sp>
          <p:nvSpPr>
            <p:cNvPr id="17505" name="Rectangle 106"/>
            <p:cNvSpPr>
              <a:spLocks noChangeArrowheads="1"/>
            </p:cNvSpPr>
            <p:nvPr/>
          </p:nvSpPr>
          <p:spPr bwMode="auto">
            <a:xfrm>
              <a:off x="5727670" y="2410101"/>
              <a:ext cx="22225" cy="34925"/>
            </a:xfrm>
            <a:prstGeom prst="rect">
              <a:avLst/>
            </a:prstGeom>
            <a:noFill/>
            <a:ln w="7">
              <a:solidFill>
                <a:srgbClr val="000000"/>
              </a:solidFill>
              <a:miter lim="800000"/>
              <a:headEnd/>
              <a:tailEnd/>
            </a:ln>
          </p:spPr>
          <p:txBody>
            <a:bodyPr/>
            <a:lstStyle/>
            <a:p>
              <a:endParaRPr lang="en-US"/>
            </a:p>
          </p:txBody>
        </p:sp>
        <p:sp>
          <p:nvSpPr>
            <p:cNvPr id="17506" name="Rectangle 107"/>
            <p:cNvSpPr>
              <a:spLocks noChangeArrowheads="1"/>
            </p:cNvSpPr>
            <p:nvPr/>
          </p:nvSpPr>
          <p:spPr bwMode="auto">
            <a:xfrm>
              <a:off x="5773707" y="2410101"/>
              <a:ext cx="33337" cy="34925"/>
            </a:xfrm>
            <a:prstGeom prst="rect">
              <a:avLst/>
            </a:prstGeom>
            <a:solidFill>
              <a:srgbClr val="000000"/>
            </a:solidFill>
            <a:ln w="9525">
              <a:noFill/>
              <a:miter lim="800000"/>
              <a:headEnd/>
              <a:tailEnd/>
            </a:ln>
          </p:spPr>
          <p:txBody>
            <a:bodyPr/>
            <a:lstStyle/>
            <a:p>
              <a:endParaRPr lang="en-US"/>
            </a:p>
          </p:txBody>
        </p:sp>
        <p:sp>
          <p:nvSpPr>
            <p:cNvPr id="17507" name="Rectangle 108"/>
            <p:cNvSpPr>
              <a:spLocks noChangeArrowheads="1"/>
            </p:cNvSpPr>
            <p:nvPr/>
          </p:nvSpPr>
          <p:spPr bwMode="auto">
            <a:xfrm>
              <a:off x="5773707" y="2410101"/>
              <a:ext cx="33337" cy="34925"/>
            </a:xfrm>
            <a:prstGeom prst="rect">
              <a:avLst/>
            </a:prstGeom>
            <a:noFill/>
            <a:ln w="7">
              <a:solidFill>
                <a:srgbClr val="000000"/>
              </a:solidFill>
              <a:miter lim="800000"/>
              <a:headEnd/>
              <a:tailEnd/>
            </a:ln>
          </p:spPr>
          <p:txBody>
            <a:bodyPr/>
            <a:lstStyle/>
            <a:p>
              <a:endParaRPr lang="en-US"/>
            </a:p>
          </p:txBody>
        </p:sp>
        <p:sp>
          <p:nvSpPr>
            <p:cNvPr id="17508" name="Rectangle 109"/>
            <p:cNvSpPr>
              <a:spLocks noChangeArrowheads="1"/>
            </p:cNvSpPr>
            <p:nvPr/>
          </p:nvSpPr>
          <p:spPr bwMode="auto">
            <a:xfrm>
              <a:off x="5818157" y="2410101"/>
              <a:ext cx="33337" cy="34925"/>
            </a:xfrm>
            <a:prstGeom prst="rect">
              <a:avLst/>
            </a:prstGeom>
            <a:solidFill>
              <a:srgbClr val="000000"/>
            </a:solidFill>
            <a:ln w="9525">
              <a:noFill/>
              <a:miter lim="800000"/>
              <a:headEnd/>
              <a:tailEnd/>
            </a:ln>
          </p:spPr>
          <p:txBody>
            <a:bodyPr/>
            <a:lstStyle/>
            <a:p>
              <a:endParaRPr lang="en-US"/>
            </a:p>
          </p:txBody>
        </p:sp>
        <p:sp>
          <p:nvSpPr>
            <p:cNvPr id="17509" name="Rectangle 110"/>
            <p:cNvSpPr>
              <a:spLocks noChangeArrowheads="1"/>
            </p:cNvSpPr>
            <p:nvPr/>
          </p:nvSpPr>
          <p:spPr bwMode="auto">
            <a:xfrm>
              <a:off x="5818157" y="2410101"/>
              <a:ext cx="33337" cy="34925"/>
            </a:xfrm>
            <a:prstGeom prst="rect">
              <a:avLst/>
            </a:prstGeom>
            <a:noFill/>
            <a:ln w="7">
              <a:solidFill>
                <a:srgbClr val="000000"/>
              </a:solidFill>
              <a:miter lim="800000"/>
              <a:headEnd/>
              <a:tailEnd/>
            </a:ln>
          </p:spPr>
          <p:txBody>
            <a:bodyPr/>
            <a:lstStyle/>
            <a:p>
              <a:endParaRPr lang="en-US"/>
            </a:p>
          </p:txBody>
        </p:sp>
        <p:sp>
          <p:nvSpPr>
            <p:cNvPr id="17510" name="Rectangle 111"/>
            <p:cNvSpPr>
              <a:spLocks noChangeArrowheads="1"/>
            </p:cNvSpPr>
            <p:nvPr/>
          </p:nvSpPr>
          <p:spPr bwMode="auto">
            <a:xfrm>
              <a:off x="5862607" y="2410101"/>
              <a:ext cx="34925" cy="34925"/>
            </a:xfrm>
            <a:prstGeom prst="rect">
              <a:avLst/>
            </a:prstGeom>
            <a:solidFill>
              <a:srgbClr val="000000"/>
            </a:solidFill>
            <a:ln w="9525">
              <a:noFill/>
              <a:miter lim="800000"/>
              <a:headEnd/>
              <a:tailEnd/>
            </a:ln>
          </p:spPr>
          <p:txBody>
            <a:bodyPr/>
            <a:lstStyle/>
            <a:p>
              <a:endParaRPr lang="en-US"/>
            </a:p>
          </p:txBody>
        </p:sp>
        <p:sp>
          <p:nvSpPr>
            <p:cNvPr id="17511" name="Rectangle 112"/>
            <p:cNvSpPr>
              <a:spLocks noChangeArrowheads="1"/>
            </p:cNvSpPr>
            <p:nvPr/>
          </p:nvSpPr>
          <p:spPr bwMode="auto">
            <a:xfrm>
              <a:off x="5862607" y="2410101"/>
              <a:ext cx="34925" cy="34925"/>
            </a:xfrm>
            <a:prstGeom prst="rect">
              <a:avLst/>
            </a:prstGeom>
            <a:noFill/>
            <a:ln w="7">
              <a:solidFill>
                <a:srgbClr val="000000"/>
              </a:solidFill>
              <a:miter lim="800000"/>
              <a:headEnd/>
              <a:tailEnd/>
            </a:ln>
          </p:spPr>
          <p:txBody>
            <a:bodyPr/>
            <a:lstStyle/>
            <a:p>
              <a:endParaRPr lang="en-US"/>
            </a:p>
          </p:txBody>
        </p:sp>
        <p:sp>
          <p:nvSpPr>
            <p:cNvPr id="17512" name="Rectangle 113"/>
            <p:cNvSpPr>
              <a:spLocks noChangeArrowheads="1"/>
            </p:cNvSpPr>
            <p:nvPr/>
          </p:nvSpPr>
          <p:spPr bwMode="auto">
            <a:xfrm>
              <a:off x="5908645" y="2410101"/>
              <a:ext cx="33337" cy="34925"/>
            </a:xfrm>
            <a:prstGeom prst="rect">
              <a:avLst/>
            </a:prstGeom>
            <a:solidFill>
              <a:srgbClr val="000000"/>
            </a:solidFill>
            <a:ln w="9525">
              <a:noFill/>
              <a:miter lim="800000"/>
              <a:headEnd/>
              <a:tailEnd/>
            </a:ln>
          </p:spPr>
          <p:txBody>
            <a:bodyPr/>
            <a:lstStyle/>
            <a:p>
              <a:endParaRPr lang="en-US"/>
            </a:p>
          </p:txBody>
        </p:sp>
        <p:sp>
          <p:nvSpPr>
            <p:cNvPr id="17513" name="Rectangle 114"/>
            <p:cNvSpPr>
              <a:spLocks noChangeArrowheads="1"/>
            </p:cNvSpPr>
            <p:nvPr/>
          </p:nvSpPr>
          <p:spPr bwMode="auto">
            <a:xfrm>
              <a:off x="5908645" y="2410101"/>
              <a:ext cx="33337" cy="34925"/>
            </a:xfrm>
            <a:prstGeom prst="rect">
              <a:avLst/>
            </a:prstGeom>
            <a:noFill/>
            <a:ln w="7">
              <a:solidFill>
                <a:srgbClr val="000000"/>
              </a:solidFill>
              <a:miter lim="800000"/>
              <a:headEnd/>
              <a:tailEnd/>
            </a:ln>
          </p:spPr>
          <p:txBody>
            <a:bodyPr/>
            <a:lstStyle/>
            <a:p>
              <a:endParaRPr lang="en-US"/>
            </a:p>
          </p:txBody>
        </p:sp>
        <p:sp>
          <p:nvSpPr>
            <p:cNvPr id="17514" name="Rectangle 115"/>
            <p:cNvSpPr>
              <a:spLocks noChangeArrowheads="1"/>
            </p:cNvSpPr>
            <p:nvPr/>
          </p:nvSpPr>
          <p:spPr bwMode="auto">
            <a:xfrm>
              <a:off x="5378420" y="2398988"/>
              <a:ext cx="22225" cy="33338"/>
            </a:xfrm>
            <a:prstGeom prst="rect">
              <a:avLst/>
            </a:prstGeom>
            <a:solidFill>
              <a:srgbClr val="000000"/>
            </a:solidFill>
            <a:ln w="9525">
              <a:noFill/>
              <a:miter lim="800000"/>
              <a:headEnd/>
              <a:tailEnd/>
            </a:ln>
          </p:spPr>
          <p:txBody>
            <a:bodyPr/>
            <a:lstStyle/>
            <a:p>
              <a:endParaRPr lang="en-US"/>
            </a:p>
          </p:txBody>
        </p:sp>
        <p:sp>
          <p:nvSpPr>
            <p:cNvPr id="17515" name="Rectangle 116"/>
            <p:cNvSpPr>
              <a:spLocks noChangeArrowheads="1"/>
            </p:cNvSpPr>
            <p:nvPr/>
          </p:nvSpPr>
          <p:spPr bwMode="auto">
            <a:xfrm>
              <a:off x="5378420" y="2398988"/>
              <a:ext cx="22225" cy="33338"/>
            </a:xfrm>
            <a:prstGeom prst="rect">
              <a:avLst/>
            </a:prstGeom>
            <a:noFill/>
            <a:ln w="7">
              <a:solidFill>
                <a:srgbClr val="000000"/>
              </a:solidFill>
              <a:miter lim="800000"/>
              <a:headEnd/>
              <a:tailEnd/>
            </a:ln>
          </p:spPr>
          <p:txBody>
            <a:bodyPr/>
            <a:lstStyle/>
            <a:p>
              <a:endParaRPr lang="en-US"/>
            </a:p>
          </p:txBody>
        </p:sp>
        <p:sp>
          <p:nvSpPr>
            <p:cNvPr id="17516" name="Rectangle 117"/>
            <p:cNvSpPr>
              <a:spLocks noChangeArrowheads="1"/>
            </p:cNvSpPr>
            <p:nvPr/>
          </p:nvSpPr>
          <p:spPr bwMode="auto">
            <a:xfrm>
              <a:off x="5424457" y="2398988"/>
              <a:ext cx="22225" cy="33338"/>
            </a:xfrm>
            <a:prstGeom prst="rect">
              <a:avLst/>
            </a:prstGeom>
            <a:solidFill>
              <a:srgbClr val="000000"/>
            </a:solidFill>
            <a:ln w="9525">
              <a:noFill/>
              <a:miter lim="800000"/>
              <a:headEnd/>
              <a:tailEnd/>
            </a:ln>
          </p:spPr>
          <p:txBody>
            <a:bodyPr/>
            <a:lstStyle/>
            <a:p>
              <a:endParaRPr lang="en-US"/>
            </a:p>
          </p:txBody>
        </p:sp>
        <p:sp>
          <p:nvSpPr>
            <p:cNvPr id="17517" name="Rectangle 118"/>
            <p:cNvSpPr>
              <a:spLocks noChangeArrowheads="1"/>
            </p:cNvSpPr>
            <p:nvPr/>
          </p:nvSpPr>
          <p:spPr bwMode="auto">
            <a:xfrm>
              <a:off x="5424457" y="2398988"/>
              <a:ext cx="22225" cy="33338"/>
            </a:xfrm>
            <a:prstGeom prst="rect">
              <a:avLst/>
            </a:prstGeom>
            <a:noFill/>
            <a:ln w="7">
              <a:solidFill>
                <a:srgbClr val="000000"/>
              </a:solidFill>
              <a:miter lim="800000"/>
              <a:headEnd/>
              <a:tailEnd/>
            </a:ln>
          </p:spPr>
          <p:txBody>
            <a:bodyPr/>
            <a:lstStyle/>
            <a:p>
              <a:endParaRPr lang="en-US"/>
            </a:p>
          </p:txBody>
        </p:sp>
        <p:sp>
          <p:nvSpPr>
            <p:cNvPr id="17518" name="Rectangle 119"/>
            <p:cNvSpPr>
              <a:spLocks noChangeArrowheads="1"/>
            </p:cNvSpPr>
            <p:nvPr/>
          </p:nvSpPr>
          <p:spPr bwMode="auto">
            <a:xfrm>
              <a:off x="5468907" y="2398988"/>
              <a:ext cx="33337" cy="33338"/>
            </a:xfrm>
            <a:prstGeom prst="rect">
              <a:avLst/>
            </a:prstGeom>
            <a:solidFill>
              <a:srgbClr val="000000"/>
            </a:solidFill>
            <a:ln w="9525">
              <a:noFill/>
              <a:miter lim="800000"/>
              <a:headEnd/>
              <a:tailEnd/>
            </a:ln>
          </p:spPr>
          <p:txBody>
            <a:bodyPr/>
            <a:lstStyle/>
            <a:p>
              <a:endParaRPr lang="en-US"/>
            </a:p>
          </p:txBody>
        </p:sp>
        <p:sp>
          <p:nvSpPr>
            <p:cNvPr id="17519" name="Rectangle 120"/>
            <p:cNvSpPr>
              <a:spLocks noChangeArrowheads="1"/>
            </p:cNvSpPr>
            <p:nvPr/>
          </p:nvSpPr>
          <p:spPr bwMode="auto">
            <a:xfrm>
              <a:off x="5468907" y="2398988"/>
              <a:ext cx="33337" cy="33338"/>
            </a:xfrm>
            <a:prstGeom prst="rect">
              <a:avLst/>
            </a:prstGeom>
            <a:noFill/>
            <a:ln w="7">
              <a:solidFill>
                <a:srgbClr val="000000"/>
              </a:solidFill>
              <a:miter lim="800000"/>
              <a:headEnd/>
              <a:tailEnd/>
            </a:ln>
          </p:spPr>
          <p:txBody>
            <a:bodyPr/>
            <a:lstStyle/>
            <a:p>
              <a:endParaRPr lang="en-US"/>
            </a:p>
          </p:txBody>
        </p:sp>
        <p:sp>
          <p:nvSpPr>
            <p:cNvPr id="17520" name="Rectangle 121"/>
            <p:cNvSpPr>
              <a:spLocks noChangeArrowheads="1"/>
            </p:cNvSpPr>
            <p:nvPr/>
          </p:nvSpPr>
          <p:spPr bwMode="auto">
            <a:xfrm>
              <a:off x="5513357" y="2398988"/>
              <a:ext cx="34925" cy="33338"/>
            </a:xfrm>
            <a:prstGeom prst="rect">
              <a:avLst/>
            </a:prstGeom>
            <a:solidFill>
              <a:srgbClr val="000000"/>
            </a:solidFill>
            <a:ln w="9525">
              <a:noFill/>
              <a:miter lim="800000"/>
              <a:headEnd/>
              <a:tailEnd/>
            </a:ln>
          </p:spPr>
          <p:txBody>
            <a:bodyPr/>
            <a:lstStyle/>
            <a:p>
              <a:endParaRPr lang="en-US"/>
            </a:p>
          </p:txBody>
        </p:sp>
        <p:sp>
          <p:nvSpPr>
            <p:cNvPr id="17521" name="Rectangle 122"/>
            <p:cNvSpPr>
              <a:spLocks noChangeArrowheads="1"/>
            </p:cNvSpPr>
            <p:nvPr/>
          </p:nvSpPr>
          <p:spPr bwMode="auto">
            <a:xfrm>
              <a:off x="5513357" y="2398988"/>
              <a:ext cx="34925" cy="33338"/>
            </a:xfrm>
            <a:prstGeom prst="rect">
              <a:avLst/>
            </a:prstGeom>
            <a:noFill/>
            <a:ln w="7">
              <a:solidFill>
                <a:srgbClr val="000000"/>
              </a:solidFill>
              <a:miter lim="800000"/>
              <a:headEnd/>
              <a:tailEnd/>
            </a:ln>
          </p:spPr>
          <p:txBody>
            <a:bodyPr/>
            <a:lstStyle/>
            <a:p>
              <a:endParaRPr lang="en-US"/>
            </a:p>
          </p:txBody>
        </p:sp>
        <p:sp>
          <p:nvSpPr>
            <p:cNvPr id="17522" name="Rectangle 123"/>
            <p:cNvSpPr>
              <a:spLocks noChangeArrowheads="1"/>
            </p:cNvSpPr>
            <p:nvPr/>
          </p:nvSpPr>
          <p:spPr bwMode="auto">
            <a:xfrm>
              <a:off x="5559395" y="2398988"/>
              <a:ext cx="33337" cy="33338"/>
            </a:xfrm>
            <a:prstGeom prst="rect">
              <a:avLst/>
            </a:prstGeom>
            <a:solidFill>
              <a:srgbClr val="000000"/>
            </a:solidFill>
            <a:ln w="9525">
              <a:noFill/>
              <a:miter lim="800000"/>
              <a:headEnd/>
              <a:tailEnd/>
            </a:ln>
          </p:spPr>
          <p:txBody>
            <a:bodyPr/>
            <a:lstStyle/>
            <a:p>
              <a:endParaRPr lang="en-US"/>
            </a:p>
          </p:txBody>
        </p:sp>
        <p:sp>
          <p:nvSpPr>
            <p:cNvPr id="17523" name="Rectangle 124"/>
            <p:cNvSpPr>
              <a:spLocks noChangeArrowheads="1"/>
            </p:cNvSpPr>
            <p:nvPr/>
          </p:nvSpPr>
          <p:spPr bwMode="auto">
            <a:xfrm>
              <a:off x="5559395" y="2398988"/>
              <a:ext cx="33337" cy="33338"/>
            </a:xfrm>
            <a:prstGeom prst="rect">
              <a:avLst/>
            </a:prstGeom>
            <a:noFill/>
            <a:ln w="7">
              <a:solidFill>
                <a:srgbClr val="000000"/>
              </a:solidFill>
              <a:miter lim="800000"/>
              <a:headEnd/>
              <a:tailEnd/>
            </a:ln>
          </p:spPr>
          <p:txBody>
            <a:bodyPr/>
            <a:lstStyle/>
            <a:p>
              <a:endParaRPr lang="en-US"/>
            </a:p>
          </p:txBody>
        </p:sp>
        <p:sp>
          <p:nvSpPr>
            <p:cNvPr id="17524" name="Rectangle 125"/>
            <p:cNvSpPr>
              <a:spLocks noChangeArrowheads="1"/>
            </p:cNvSpPr>
            <p:nvPr/>
          </p:nvSpPr>
          <p:spPr bwMode="auto">
            <a:xfrm>
              <a:off x="5603845" y="2398988"/>
              <a:ext cx="33337" cy="33338"/>
            </a:xfrm>
            <a:prstGeom prst="rect">
              <a:avLst/>
            </a:prstGeom>
            <a:solidFill>
              <a:srgbClr val="000000"/>
            </a:solidFill>
            <a:ln w="9525">
              <a:noFill/>
              <a:miter lim="800000"/>
              <a:headEnd/>
              <a:tailEnd/>
            </a:ln>
          </p:spPr>
          <p:txBody>
            <a:bodyPr/>
            <a:lstStyle/>
            <a:p>
              <a:endParaRPr lang="en-US"/>
            </a:p>
          </p:txBody>
        </p:sp>
        <p:sp>
          <p:nvSpPr>
            <p:cNvPr id="17525" name="Rectangle 126"/>
            <p:cNvSpPr>
              <a:spLocks noChangeArrowheads="1"/>
            </p:cNvSpPr>
            <p:nvPr/>
          </p:nvSpPr>
          <p:spPr bwMode="auto">
            <a:xfrm>
              <a:off x="5603845" y="2398988"/>
              <a:ext cx="33337" cy="33338"/>
            </a:xfrm>
            <a:prstGeom prst="rect">
              <a:avLst/>
            </a:prstGeom>
            <a:noFill/>
            <a:ln w="7">
              <a:solidFill>
                <a:srgbClr val="000000"/>
              </a:solidFill>
              <a:miter lim="800000"/>
              <a:headEnd/>
              <a:tailEnd/>
            </a:ln>
          </p:spPr>
          <p:txBody>
            <a:bodyPr/>
            <a:lstStyle/>
            <a:p>
              <a:endParaRPr lang="en-US"/>
            </a:p>
          </p:txBody>
        </p:sp>
        <p:sp>
          <p:nvSpPr>
            <p:cNvPr id="17526" name="Rectangle 127"/>
            <p:cNvSpPr>
              <a:spLocks noChangeArrowheads="1"/>
            </p:cNvSpPr>
            <p:nvPr/>
          </p:nvSpPr>
          <p:spPr bwMode="auto">
            <a:xfrm>
              <a:off x="6010245" y="2398988"/>
              <a:ext cx="22225" cy="33338"/>
            </a:xfrm>
            <a:prstGeom prst="rect">
              <a:avLst/>
            </a:prstGeom>
            <a:solidFill>
              <a:srgbClr val="000000"/>
            </a:solidFill>
            <a:ln w="9525">
              <a:noFill/>
              <a:miter lim="800000"/>
              <a:headEnd/>
              <a:tailEnd/>
            </a:ln>
          </p:spPr>
          <p:txBody>
            <a:bodyPr/>
            <a:lstStyle/>
            <a:p>
              <a:endParaRPr lang="en-US"/>
            </a:p>
          </p:txBody>
        </p:sp>
        <p:sp>
          <p:nvSpPr>
            <p:cNvPr id="17527" name="Rectangle 128"/>
            <p:cNvSpPr>
              <a:spLocks noChangeArrowheads="1"/>
            </p:cNvSpPr>
            <p:nvPr/>
          </p:nvSpPr>
          <p:spPr bwMode="auto">
            <a:xfrm>
              <a:off x="6010245" y="2398988"/>
              <a:ext cx="22225" cy="33338"/>
            </a:xfrm>
            <a:prstGeom prst="rect">
              <a:avLst/>
            </a:prstGeom>
            <a:noFill/>
            <a:ln w="7">
              <a:solidFill>
                <a:srgbClr val="000000"/>
              </a:solidFill>
              <a:miter lim="800000"/>
              <a:headEnd/>
              <a:tailEnd/>
            </a:ln>
          </p:spPr>
          <p:txBody>
            <a:bodyPr/>
            <a:lstStyle/>
            <a:p>
              <a:endParaRPr lang="en-US"/>
            </a:p>
          </p:txBody>
        </p:sp>
        <p:sp>
          <p:nvSpPr>
            <p:cNvPr id="17528" name="Rectangle 129"/>
            <p:cNvSpPr>
              <a:spLocks noChangeArrowheads="1"/>
            </p:cNvSpPr>
            <p:nvPr/>
          </p:nvSpPr>
          <p:spPr bwMode="auto">
            <a:xfrm>
              <a:off x="6054695" y="2398988"/>
              <a:ext cx="33337" cy="33338"/>
            </a:xfrm>
            <a:prstGeom prst="rect">
              <a:avLst/>
            </a:prstGeom>
            <a:solidFill>
              <a:srgbClr val="000000"/>
            </a:solidFill>
            <a:ln w="9525">
              <a:noFill/>
              <a:miter lim="800000"/>
              <a:headEnd/>
              <a:tailEnd/>
            </a:ln>
          </p:spPr>
          <p:txBody>
            <a:bodyPr/>
            <a:lstStyle/>
            <a:p>
              <a:endParaRPr lang="en-US"/>
            </a:p>
          </p:txBody>
        </p:sp>
        <p:sp>
          <p:nvSpPr>
            <p:cNvPr id="17529" name="Rectangle 130"/>
            <p:cNvSpPr>
              <a:spLocks noChangeArrowheads="1"/>
            </p:cNvSpPr>
            <p:nvPr/>
          </p:nvSpPr>
          <p:spPr bwMode="auto">
            <a:xfrm>
              <a:off x="6054695" y="2398988"/>
              <a:ext cx="33337" cy="33338"/>
            </a:xfrm>
            <a:prstGeom prst="rect">
              <a:avLst/>
            </a:prstGeom>
            <a:noFill/>
            <a:ln w="7">
              <a:solidFill>
                <a:srgbClr val="000000"/>
              </a:solidFill>
              <a:miter lim="800000"/>
              <a:headEnd/>
              <a:tailEnd/>
            </a:ln>
          </p:spPr>
          <p:txBody>
            <a:bodyPr/>
            <a:lstStyle/>
            <a:p>
              <a:endParaRPr lang="en-US"/>
            </a:p>
          </p:txBody>
        </p:sp>
        <p:sp>
          <p:nvSpPr>
            <p:cNvPr id="17530" name="Rectangle 131"/>
            <p:cNvSpPr>
              <a:spLocks noChangeArrowheads="1"/>
            </p:cNvSpPr>
            <p:nvPr/>
          </p:nvSpPr>
          <p:spPr bwMode="auto">
            <a:xfrm>
              <a:off x="6099145" y="2398988"/>
              <a:ext cx="34925" cy="33338"/>
            </a:xfrm>
            <a:prstGeom prst="rect">
              <a:avLst/>
            </a:prstGeom>
            <a:solidFill>
              <a:srgbClr val="000000"/>
            </a:solidFill>
            <a:ln w="9525">
              <a:noFill/>
              <a:miter lim="800000"/>
              <a:headEnd/>
              <a:tailEnd/>
            </a:ln>
          </p:spPr>
          <p:txBody>
            <a:bodyPr/>
            <a:lstStyle/>
            <a:p>
              <a:endParaRPr lang="en-US"/>
            </a:p>
          </p:txBody>
        </p:sp>
        <p:sp>
          <p:nvSpPr>
            <p:cNvPr id="17531" name="Rectangle 132"/>
            <p:cNvSpPr>
              <a:spLocks noChangeArrowheads="1"/>
            </p:cNvSpPr>
            <p:nvPr/>
          </p:nvSpPr>
          <p:spPr bwMode="auto">
            <a:xfrm>
              <a:off x="6099145" y="2398988"/>
              <a:ext cx="34925" cy="33338"/>
            </a:xfrm>
            <a:prstGeom prst="rect">
              <a:avLst/>
            </a:prstGeom>
            <a:noFill/>
            <a:ln w="7">
              <a:solidFill>
                <a:srgbClr val="000000"/>
              </a:solidFill>
              <a:miter lim="800000"/>
              <a:headEnd/>
              <a:tailEnd/>
            </a:ln>
          </p:spPr>
          <p:txBody>
            <a:bodyPr/>
            <a:lstStyle/>
            <a:p>
              <a:endParaRPr lang="en-US"/>
            </a:p>
          </p:txBody>
        </p:sp>
        <p:sp>
          <p:nvSpPr>
            <p:cNvPr id="17532" name="Rectangle 133"/>
            <p:cNvSpPr>
              <a:spLocks noChangeArrowheads="1"/>
            </p:cNvSpPr>
            <p:nvPr/>
          </p:nvSpPr>
          <p:spPr bwMode="auto">
            <a:xfrm>
              <a:off x="6145182" y="2398988"/>
              <a:ext cx="33337" cy="33338"/>
            </a:xfrm>
            <a:prstGeom prst="rect">
              <a:avLst/>
            </a:prstGeom>
            <a:solidFill>
              <a:srgbClr val="000000"/>
            </a:solidFill>
            <a:ln w="9525">
              <a:noFill/>
              <a:miter lim="800000"/>
              <a:headEnd/>
              <a:tailEnd/>
            </a:ln>
          </p:spPr>
          <p:txBody>
            <a:bodyPr/>
            <a:lstStyle/>
            <a:p>
              <a:endParaRPr lang="en-US"/>
            </a:p>
          </p:txBody>
        </p:sp>
        <p:sp>
          <p:nvSpPr>
            <p:cNvPr id="17533" name="Rectangle 134"/>
            <p:cNvSpPr>
              <a:spLocks noChangeArrowheads="1"/>
            </p:cNvSpPr>
            <p:nvPr/>
          </p:nvSpPr>
          <p:spPr bwMode="auto">
            <a:xfrm>
              <a:off x="6145182" y="2398988"/>
              <a:ext cx="33337" cy="33338"/>
            </a:xfrm>
            <a:prstGeom prst="rect">
              <a:avLst/>
            </a:prstGeom>
            <a:noFill/>
            <a:ln w="7">
              <a:solidFill>
                <a:srgbClr val="000000"/>
              </a:solidFill>
              <a:miter lim="800000"/>
              <a:headEnd/>
              <a:tailEnd/>
            </a:ln>
          </p:spPr>
          <p:txBody>
            <a:bodyPr/>
            <a:lstStyle/>
            <a:p>
              <a:endParaRPr lang="en-US"/>
            </a:p>
          </p:txBody>
        </p:sp>
        <p:sp>
          <p:nvSpPr>
            <p:cNvPr id="17534" name="Rectangle 135"/>
            <p:cNvSpPr>
              <a:spLocks noChangeArrowheads="1"/>
            </p:cNvSpPr>
            <p:nvPr/>
          </p:nvSpPr>
          <p:spPr bwMode="auto">
            <a:xfrm>
              <a:off x="6189632" y="2398988"/>
              <a:ext cx="33337" cy="33338"/>
            </a:xfrm>
            <a:prstGeom prst="rect">
              <a:avLst/>
            </a:prstGeom>
            <a:solidFill>
              <a:srgbClr val="000000"/>
            </a:solidFill>
            <a:ln w="9525">
              <a:noFill/>
              <a:miter lim="800000"/>
              <a:headEnd/>
              <a:tailEnd/>
            </a:ln>
          </p:spPr>
          <p:txBody>
            <a:bodyPr/>
            <a:lstStyle/>
            <a:p>
              <a:endParaRPr lang="en-US"/>
            </a:p>
          </p:txBody>
        </p:sp>
        <p:sp>
          <p:nvSpPr>
            <p:cNvPr id="17535" name="Rectangle 136"/>
            <p:cNvSpPr>
              <a:spLocks noChangeArrowheads="1"/>
            </p:cNvSpPr>
            <p:nvPr/>
          </p:nvSpPr>
          <p:spPr bwMode="auto">
            <a:xfrm>
              <a:off x="6189632" y="2398988"/>
              <a:ext cx="33337" cy="33338"/>
            </a:xfrm>
            <a:prstGeom prst="rect">
              <a:avLst/>
            </a:prstGeom>
            <a:noFill/>
            <a:ln w="7">
              <a:solidFill>
                <a:srgbClr val="000000"/>
              </a:solidFill>
              <a:miter lim="800000"/>
              <a:headEnd/>
              <a:tailEnd/>
            </a:ln>
          </p:spPr>
          <p:txBody>
            <a:bodyPr/>
            <a:lstStyle/>
            <a:p>
              <a:endParaRPr lang="en-US"/>
            </a:p>
          </p:txBody>
        </p:sp>
        <p:sp>
          <p:nvSpPr>
            <p:cNvPr id="17536" name="Rectangle 137"/>
            <p:cNvSpPr>
              <a:spLocks noChangeArrowheads="1"/>
            </p:cNvSpPr>
            <p:nvPr/>
          </p:nvSpPr>
          <p:spPr bwMode="auto">
            <a:xfrm>
              <a:off x="6246782" y="2398988"/>
              <a:ext cx="22225" cy="33338"/>
            </a:xfrm>
            <a:prstGeom prst="rect">
              <a:avLst/>
            </a:prstGeom>
            <a:solidFill>
              <a:srgbClr val="000000"/>
            </a:solidFill>
            <a:ln w="9525">
              <a:noFill/>
              <a:miter lim="800000"/>
              <a:headEnd/>
              <a:tailEnd/>
            </a:ln>
          </p:spPr>
          <p:txBody>
            <a:bodyPr/>
            <a:lstStyle/>
            <a:p>
              <a:endParaRPr lang="en-US"/>
            </a:p>
          </p:txBody>
        </p:sp>
        <p:sp>
          <p:nvSpPr>
            <p:cNvPr id="17537" name="Rectangle 138"/>
            <p:cNvSpPr>
              <a:spLocks noChangeArrowheads="1"/>
            </p:cNvSpPr>
            <p:nvPr/>
          </p:nvSpPr>
          <p:spPr bwMode="auto">
            <a:xfrm>
              <a:off x="6246782" y="2398988"/>
              <a:ext cx="22225" cy="33338"/>
            </a:xfrm>
            <a:prstGeom prst="rect">
              <a:avLst/>
            </a:prstGeom>
            <a:noFill/>
            <a:ln w="7">
              <a:solidFill>
                <a:srgbClr val="000000"/>
              </a:solidFill>
              <a:miter lim="800000"/>
              <a:headEnd/>
              <a:tailEnd/>
            </a:ln>
          </p:spPr>
          <p:txBody>
            <a:bodyPr/>
            <a:lstStyle/>
            <a:p>
              <a:endParaRPr lang="en-US"/>
            </a:p>
          </p:txBody>
        </p:sp>
        <p:sp>
          <p:nvSpPr>
            <p:cNvPr id="129" name="Rectangle 139"/>
            <p:cNvSpPr>
              <a:spLocks noChangeArrowheads="1"/>
            </p:cNvSpPr>
            <p:nvPr/>
          </p:nvSpPr>
          <p:spPr bwMode="auto">
            <a:xfrm>
              <a:off x="5301266" y="1533801"/>
              <a:ext cx="1079664" cy="842962"/>
            </a:xfrm>
            <a:prstGeom prst="rect">
              <a:avLst/>
            </a:prstGeom>
            <a:solidFill>
              <a:srgbClr val="FFFFFF"/>
            </a:solidFill>
            <a:ln w="9525">
              <a:noFill/>
              <a:miter lim="800000"/>
              <a:headEnd/>
              <a:tailEnd/>
            </a:ln>
            <a:effectLst>
              <a:outerShdw blurRad="50800" dist="38100" dir="2700000" algn="tl" rotWithShape="0">
                <a:prstClr val="black">
                  <a:alpha val="40000"/>
                </a:prstClr>
              </a:outerShdw>
            </a:effectLst>
          </p:spPr>
          <p:txBody>
            <a:bodyPr/>
            <a:lstStyle/>
            <a:p>
              <a:pPr>
                <a:defRPr/>
              </a:pPr>
              <a:endParaRPr lang="en-US" dirty="0"/>
            </a:p>
          </p:txBody>
        </p:sp>
        <p:sp>
          <p:nvSpPr>
            <p:cNvPr id="17539" name="Rectangle 140"/>
            <p:cNvSpPr>
              <a:spLocks noChangeArrowheads="1"/>
            </p:cNvSpPr>
            <p:nvPr/>
          </p:nvSpPr>
          <p:spPr bwMode="auto">
            <a:xfrm>
              <a:off x="5300632" y="1533801"/>
              <a:ext cx="1081087" cy="842963"/>
            </a:xfrm>
            <a:prstGeom prst="rect">
              <a:avLst/>
            </a:prstGeom>
            <a:noFill/>
            <a:ln w="7">
              <a:solidFill>
                <a:srgbClr val="000000"/>
              </a:solidFill>
              <a:miter lim="800000"/>
              <a:headEnd/>
              <a:tailEnd/>
            </a:ln>
          </p:spPr>
          <p:txBody>
            <a:bodyPr/>
            <a:lstStyle/>
            <a:p>
              <a:endParaRPr lang="en-US"/>
            </a:p>
          </p:txBody>
        </p:sp>
        <p:sp>
          <p:nvSpPr>
            <p:cNvPr id="17540" name="Rectangle 141"/>
            <p:cNvSpPr>
              <a:spLocks noChangeArrowheads="1"/>
            </p:cNvSpPr>
            <p:nvPr/>
          </p:nvSpPr>
          <p:spPr bwMode="auto">
            <a:xfrm>
              <a:off x="5424457" y="1602063"/>
              <a:ext cx="123825" cy="258763"/>
            </a:xfrm>
            <a:prstGeom prst="rect">
              <a:avLst/>
            </a:prstGeom>
            <a:noFill/>
            <a:ln w="9525">
              <a:noFill/>
              <a:miter lim="800000"/>
              <a:headEnd/>
              <a:tailEnd/>
            </a:ln>
          </p:spPr>
          <p:txBody>
            <a:bodyPr wrap="none" lIns="0" tIns="0" rIns="0" bIns="0">
              <a:spAutoFit/>
            </a:bodyPr>
            <a:lstStyle/>
            <a:p>
              <a:pPr algn="l" eaLnBrk="0" hangingPunct="0"/>
              <a:r>
                <a:rPr lang="en-US" sz="1500">
                  <a:solidFill>
                    <a:srgbClr val="000000"/>
                  </a:solidFill>
                  <a:latin typeface="Times New Roman" pitchFamily="18" charset="0"/>
                </a:rPr>
                <a:t> </a:t>
              </a:r>
              <a:endParaRPr lang="en-US" sz="2000" b="1">
                <a:latin typeface="Arial Narrow" pitchFamily="34" charset="0"/>
              </a:endParaRPr>
            </a:p>
          </p:txBody>
        </p:sp>
        <p:sp>
          <p:nvSpPr>
            <p:cNvPr id="17541" name="Rectangle 142"/>
            <p:cNvSpPr>
              <a:spLocks noChangeArrowheads="1"/>
            </p:cNvSpPr>
            <p:nvPr/>
          </p:nvSpPr>
          <p:spPr bwMode="auto">
            <a:xfrm>
              <a:off x="5401263" y="1633182"/>
              <a:ext cx="867224" cy="553998"/>
            </a:xfrm>
            <a:prstGeom prst="rect">
              <a:avLst/>
            </a:prstGeom>
            <a:noFill/>
            <a:ln w="9525">
              <a:noFill/>
              <a:miter lim="800000"/>
              <a:headEnd/>
              <a:tailEnd/>
            </a:ln>
          </p:spPr>
          <p:txBody>
            <a:bodyPr wrap="none" lIns="0" tIns="0" rIns="0" bIns="0">
              <a:spAutoFit/>
            </a:bodyPr>
            <a:lstStyle/>
            <a:p>
              <a:pPr eaLnBrk="0" hangingPunct="0"/>
              <a:r>
                <a:rPr lang="en-US">
                  <a:solidFill>
                    <a:srgbClr val="000000"/>
                  </a:solidFill>
                  <a:latin typeface="Calibri" pitchFamily="34" charset="0"/>
                </a:rPr>
                <a:t>28nm</a:t>
              </a:r>
            </a:p>
            <a:p>
              <a:pPr eaLnBrk="0" hangingPunct="0"/>
              <a:r>
                <a:rPr lang="en-US">
                  <a:solidFill>
                    <a:srgbClr val="000000"/>
                  </a:solidFill>
                  <a:latin typeface="Calibri" pitchFamily="34" charset="0"/>
                </a:rPr>
                <a:t>FPGA Die</a:t>
              </a:r>
              <a:endParaRPr lang="en-US" b="1">
                <a:latin typeface="Calibri" pitchFamily="34" charset="0"/>
              </a:endParaRPr>
            </a:p>
          </p:txBody>
        </p:sp>
        <p:sp>
          <p:nvSpPr>
            <p:cNvPr id="17542" name="Rectangle 143"/>
            <p:cNvSpPr>
              <a:spLocks noChangeArrowheads="1"/>
            </p:cNvSpPr>
            <p:nvPr/>
          </p:nvSpPr>
          <p:spPr bwMode="auto">
            <a:xfrm>
              <a:off x="6211857" y="1848126"/>
              <a:ext cx="180975" cy="371475"/>
            </a:xfrm>
            <a:prstGeom prst="rect">
              <a:avLst/>
            </a:prstGeom>
            <a:noFill/>
            <a:ln w="9525">
              <a:noFill/>
              <a:miter lim="800000"/>
              <a:headEnd/>
              <a:tailEnd/>
            </a:ln>
          </p:spPr>
          <p:txBody>
            <a:bodyPr wrap="none" lIns="0" tIns="0" rIns="0" bIns="0">
              <a:spAutoFit/>
            </a:bodyPr>
            <a:lstStyle/>
            <a:p>
              <a:pPr algn="l" eaLnBrk="0" hangingPunct="0"/>
              <a:r>
                <a:rPr lang="en-US" sz="2000">
                  <a:solidFill>
                    <a:srgbClr val="000000"/>
                  </a:solidFill>
                  <a:latin typeface="Times New Roman" pitchFamily="18" charset="0"/>
                </a:rPr>
                <a:t> </a:t>
              </a:r>
              <a:endParaRPr lang="en-US" sz="2000" b="1">
                <a:latin typeface="Arial Narrow" pitchFamily="34" charset="0"/>
              </a:endParaRPr>
            </a:p>
          </p:txBody>
        </p:sp>
        <p:sp>
          <p:nvSpPr>
            <p:cNvPr id="17543" name="Rectangle 144"/>
            <p:cNvSpPr>
              <a:spLocks noChangeArrowheads="1"/>
            </p:cNvSpPr>
            <p:nvPr/>
          </p:nvSpPr>
          <p:spPr bwMode="auto">
            <a:xfrm>
              <a:off x="5300632" y="2310088"/>
              <a:ext cx="1081087" cy="88900"/>
            </a:xfrm>
            <a:prstGeom prst="rect">
              <a:avLst/>
            </a:prstGeom>
            <a:solidFill>
              <a:srgbClr val="99CCFF"/>
            </a:solidFill>
            <a:ln w="9525">
              <a:noFill/>
              <a:miter lim="800000"/>
              <a:headEnd/>
              <a:tailEnd/>
            </a:ln>
          </p:spPr>
          <p:txBody>
            <a:bodyPr/>
            <a:lstStyle/>
            <a:p>
              <a:endParaRPr lang="en-US"/>
            </a:p>
          </p:txBody>
        </p:sp>
        <p:sp>
          <p:nvSpPr>
            <p:cNvPr id="17544" name="Rectangle 145"/>
            <p:cNvSpPr>
              <a:spLocks noChangeArrowheads="1"/>
            </p:cNvSpPr>
            <p:nvPr/>
          </p:nvSpPr>
          <p:spPr bwMode="auto">
            <a:xfrm>
              <a:off x="5300632" y="2310088"/>
              <a:ext cx="1081087" cy="88900"/>
            </a:xfrm>
            <a:prstGeom prst="rect">
              <a:avLst/>
            </a:prstGeom>
            <a:noFill/>
            <a:ln w="7">
              <a:solidFill>
                <a:srgbClr val="000000"/>
              </a:solidFill>
              <a:miter lim="800000"/>
              <a:headEnd/>
              <a:tailEnd/>
            </a:ln>
          </p:spPr>
          <p:txBody>
            <a:bodyPr/>
            <a:lstStyle/>
            <a:p>
              <a:endParaRPr lang="en-US"/>
            </a:p>
          </p:txBody>
        </p:sp>
        <p:sp>
          <p:nvSpPr>
            <p:cNvPr id="136" name="Rectangle 146"/>
            <p:cNvSpPr>
              <a:spLocks noChangeArrowheads="1"/>
            </p:cNvSpPr>
            <p:nvPr/>
          </p:nvSpPr>
          <p:spPr bwMode="auto">
            <a:xfrm>
              <a:off x="1252526" y="2432326"/>
              <a:ext cx="5409434" cy="495300"/>
            </a:xfrm>
            <a:prstGeom prst="rect">
              <a:avLst/>
            </a:prstGeom>
            <a:solidFill>
              <a:srgbClr val="FFFFFF"/>
            </a:solidFill>
            <a:ln w="9525">
              <a:noFill/>
              <a:miter lim="800000"/>
              <a:headEnd/>
              <a:tailEnd/>
            </a:ln>
            <a:effectLst>
              <a:outerShdw blurRad="50800" dist="38100" dir="2700000" algn="tl" rotWithShape="0">
                <a:prstClr val="black">
                  <a:alpha val="40000"/>
                </a:prstClr>
              </a:outerShdw>
            </a:effectLst>
          </p:spPr>
          <p:txBody>
            <a:bodyPr/>
            <a:lstStyle/>
            <a:p>
              <a:pPr>
                <a:defRPr/>
              </a:pPr>
              <a:endParaRPr lang="en-US" dirty="0"/>
            </a:p>
          </p:txBody>
        </p:sp>
        <p:sp>
          <p:nvSpPr>
            <p:cNvPr id="17546" name="Rectangle 147"/>
            <p:cNvSpPr>
              <a:spLocks noChangeArrowheads="1"/>
            </p:cNvSpPr>
            <p:nvPr/>
          </p:nvSpPr>
          <p:spPr bwMode="auto">
            <a:xfrm>
              <a:off x="1239807" y="2432326"/>
              <a:ext cx="5422900" cy="495300"/>
            </a:xfrm>
            <a:prstGeom prst="rect">
              <a:avLst/>
            </a:prstGeom>
            <a:noFill/>
            <a:ln w="7">
              <a:solidFill>
                <a:srgbClr val="000000"/>
              </a:solidFill>
              <a:miter lim="800000"/>
              <a:headEnd/>
              <a:tailEnd/>
            </a:ln>
          </p:spPr>
          <p:txBody>
            <a:bodyPr/>
            <a:lstStyle/>
            <a:p>
              <a:endParaRPr lang="en-US"/>
            </a:p>
          </p:txBody>
        </p:sp>
        <p:sp>
          <p:nvSpPr>
            <p:cNvPr id="17547" name="Rectangle 148"/>
            <p:cNvSpPr>
              <a:spLocks noChangeArrowheads="1"/>
            </p:cNvSpPr>
            <p:nvPr/>
          </p:nvSpPr>
          <p:spPr bwMode="auto">
            <a:xfrm>
              <a:off x="2495520" y="2511701"/>
              <a:ext cx="123825" cy="258763"/>
            </a:xfrm>
            <a:prstGeom prst="rect">
              <a:avLst/>
            </a:prstGeom>
            <a:noFill/>
            <a:ln w="9525">
              <a:noFill/>
              <a:miter lim="800000"/>
              <a:headEnd/>
              <a:tailEnd/>
            </a:ln>
          </p:spPr>
          <p:txBody>
            <a:bodyPr wrap="none" lIns="0" tIns="0" rIns="0" bIns="0">
              <a:spAutoFit/>
            </a:bodyPr>
            <a:lstStyle/>
            <a:p>
              <a:pPr algn="l" eaLnBrk="0" hangingPunct="0"/>
              <a:r>
                <a:rPr lang="en-US" sz="1500">
                  <a:solidFill>
                    <a:srgbClr val="000000"/>
                  </a:solidFill>
                  <a:latin typeface="Times New Roman" pitchFamily="18" charset="0"/>
                </a:rPr>
                <a:t> </a:t>
              </a:r>
              <a:endParaRPr lang="en-US" sz="2000" b="1">
                <a:latin typeface="Arial Narrow" pitchFamily="34" charset="0"/>
              </a:endParaRPr>
            </a:p>
          </p:txBody>
        </p:sp>
        <p:sp>
          <p:nvSpPr>
            <p:cNvPr id="17548" name="Rectangle 149"/>
            <p:cNvSpPr>
              <a:spLocks noChangeArrowheads="1"/>
            </p:cNvSpPr>
            <p:nvPr/>
          </p:nvSpPr>
          <p:spPr bwMode="auto">
            <a:xfrm>
              <a:off x="1239807" y="2432326"/>
              <a:ext cx="5422900" cy="158750"/>
            </a:xfrm>
            <a:prstGeom prst="rect">
              <a:avLst/>
            </a:prstGeom>
            <a:solidFill>
              <a:srgbClr val="99CCFF"/>
            </a:solidFill>
            <a:ln w="9525">
              <a:noFill/>
              <a:miter lim="800000"/>
              <a:headEnd/>
              <a:tailEnd/>
            </a:ln>
          </p:spPr>
          <p:txBody>
            <a:bodyPr/>
            <a:lstStyle/>
            <a:p>
              <a:endParaRPr lang="en-US"/>
            </a:p>
          </p:txBody>
        </p:sp>
        <p:sp>
          <p:nvSpPr>
            <p:cNvPr id="17549" name="Rectangle 150"/>
            <p:cNvSpPr>
              <a:spLocks noChangeArrowheads="1"/>
            </p:cNvSpPr>
            <p:nvPr/>
          </p:nvSpPr>
          <p:spPr bwMode="auto">
            <a:xfrm>
              <a:off x="1239807" y="2432326"/>
              <a:ext cx="5422900" cy="158750"/>
            </a:xfrm>
            <a:prstGeom prst="rect">
              <a:avLst/>
            </a:prstGeom>
            <a:noFill/>
            <a:ln w="7">
              <a:solidFill>
                <a:srgbClr val="000000"/>
              </a:solidFill>
              <a:miter lim="800000"/>
              <a:headEnd/>
              <a:tailEnd/>
            </a:ln>
          </p:spPr>
          <p:txBody>
            <a:bodyPr/>
            <a:lstStyle/>
            <a:p>
              <a:endParaRPr lang="en-US"/>
            </a:p>
          </p:txBody>
        </p:sp>
        <p:sp>
          <p:nvSpPr>
            <p:cNvPr id="17550" name="Line 154"/>
            <p:cNvSpPr>
              <a:spLocks noChangeShapeType="1"/>
            </p:cNvSpPr>
            <p:nvPr/>
          </p:nvSpPr>
          <p:spPr bwMode="auto">
            <a:xfrm>
              <a:off x="5749895" y="2478363"/>
              <a:ext cx="744537" cy="1588"/>
            </a:xfrm>
            <a:prstGeom prst="line">
              <a:avLst/>
            </a:prstGeom>
            <a:noFill/>
            <a:ln w="7">
              <a:solidFill>
                <a:srgbClr val="000000"/>
              </a:solidFill>
              <a:round/>
              <a:headEnd/>
              <a:tailEnd/>
            </a:ln>
          </p:spPr>
          <p:txBody>
            <a:bodyPr/>
            <a:lstStyle/>
            <a:p>
              <a:endParaRPr lang="en-US"/>
            </a:p>
          </p:txBody>
        </p:sp>
        <p:sp>
          <p:nvSpPr>
            <p:cNvPr id="17551" name="Freeform 155"/>
            <p:cNvSpPr>
              <a:spLocks noEditPoints="1"/>
            </p:cNvSpPr>
            <p:nvPr/>
          </p:nvSpPr>
          <p:spPr bwMode="auto">
            <a:xfrm>
              <a:off x="5761007" y="2511701"/>
              <a:ext cx="720725" cy="11113"/>
            </a:xfrm>
            <a:custGeom>
              <a:avLst/>
              <a:gdLst>
                <a:gd name="T0" fmla="*/ 2147483647 w 454"/>
                <a:gd name="T1" fmla="*/ 0 h 7"/>
                <a:gd name="T2" fmla="*/ 2147483647 w 454"/>
                <a:gd name="T3" fmla="*/ 2147483647 h 7"/>
                <a:gd name="T4" fmla="*/ 2147483647 w 454"/>
                <a:gd name="T5" fmla="*/ 2147483647 h 7"/>
                <a:gd name="T6" fmla="*/ 0 w 454"/>
                <a:gd name="T7" fmla="*/ 2147483647 h 7"/>
                <a:gd name="T8" fmla="*/ 0 w 454"/>
                <a:gd name="T9" fmla="*/ 0 h 7"/>
                <a:gd name="T10" fmla="*/ 2147483647 w 454"/>
                <a:gd name="T11" fmla="*/ 0 h 7"/>
                <a:gd name="T12" fmla="*/ 2147483647 w 454"/>
                <a:gd name="T13" fmla="*/ 0 h 7"/>
                <a:gd name="T14" fmla="*/ 2147483647 w 454"/>
                <a:gd name="T15" fmla="*/ 2147483647 h 7"/>
                <a:gd name="T16" fmla="*/ 2147483647 w 454"/>
                <a:gd name="T17" fmla="*/ 2147483647 h 7"/>
                <a:gd name="T18" fmla="*/ 2147483647 w 454"/>
                <a:gd name="T19" fmla="*/ 2147483647 h 7"/>
                <a:gd name="T20" fmla="*/ 2147483647 w 454"/>
                <a:gd name="T21" fmla="*/ 0 h 7"/>
                <a:gd name="T22" fmla="*/ 2147483647 w 454"/>
                <a:gd name="T23" fmla="*/ 0 h 7"/>
                <a:gd name="T24" fmla="*/ 2147483647 w 454"/>
                <a:gd name="T25" fmla="*/ 0 h 7"/>
                <a:gd name="T26" fmla="*/ 2147483647 w 454"/>
                <a:gd name="T27" fmla="*/ 2147483647 h 7"/>
                <a:gd name="T28" fmla="*/ 2147483647 w 454"/>
                <a:gd name="T29" fmla="*/ 2147483647 h 7"/>
                <a:gd name="T30" fmla="*/ 2147483647 w 454"/>
                <a:gd name="T31" fmla="*/ 2147483647 h 7"/>
                <a:gd name="T32" fmla="*/ 2147483647 w 454"/>
                <a:gd name="T33" fmla="*/ 0 h 7"/>
                <a:gd name="T34" fmla="*/ 2147483647 w 454"/>
                <a:gd name="T35" fmla="*/ 0 h 7"/>
                <a:gd name="T36" fmla="*/ 2147483647 w 454"/>
                <a:gd name="T37" fmla="*/ 0 h 7"/>
                <a:gd name="T38" fmla="*/ 2147483647 w 454"/>
                <a:gd name="T39" fmla="*/ 2147483647 h 7"/>
                <a:gd name="T40" fmla="*/ 2147483647 w 454"/>
                <a:gd name="T41" fmla="*/ 2147483647 h 7"/>
                <a:gd name="T42" fmla="*/ 2147483647 w 454"/>
                <a:gd name="T43" fmla="*/ 2147483647 h 7"/>
                <a:gd name="T44" fmla="*/ 2147483647 w 454"/>
                <a:gd name="T45" fmla="*/ 0 h 7"/>
                <a:gd name="T46" fmla="*/ 2147483647 w 454"/>
                <a:gd name="T47" fmla="*/ 0 h 7"/>
                <a:gd name="T48" fmla="*/ 2147483647 w 454"/>
                <a:gd name="T49" fmla="*/ 0 h 7"/>
                <a:gd name="T50" fmla="*/ 2147483647 w 454"/>
                <a:gd name="T51" fmla="*/ 2147483647 h 7"/>
                <a:gd name="T52" fmla="*/ 2147483647 w 454"/>
                <a:gd name="T53" fmla="*/ 2147483647 h 7"/>
                <a:gd name="T54" fmla="*/ 2147483647 w 454"/>
                <a:gd name="T55" fmla="*/ 2147483647 h 7"/>
                <a:gd name="T56" fmla="*/ 2147483647 w 454"/>
                <a:gd name="T57" fmla="*/ 0 h 7"/>
                <a:gd name="T58" fmla="*/ 2147483647 w 454"/>
                <a:gd name="T59" fmla="*/ 0 h 7"/>
                <a:gd name="T60" fmla="*/ 2147483647 w 454"/>
                <a:gd name="T61" fmla="*/ 0 h 7"/>
                <a:gd name="T62" fmla="*/ 2147483647 w 454"/>
                <a:gd name="T63" fmla="*/ 2147483647 h 7"/>
                <a:gd name="T64" fmla="*/ 2147483647 w 454"/>
                <a:gd name="T65" fmla="*/ 2147483647 h 7"/>
                <a:gd name="T66" fmla="*/ 2147483647 w 454"/>
                <a:gd name="T67" fmla="*/ 2147483647 h 7"/>
                <a:gd name="T68" fmla="*/ 2147483647 w 454"/>
                <a:gd name="T69" fmla="*/ 0 h 7"/>
                <a:gd name="T70" fmla="*/ 2147483647 w 454"/>
                <a:gd name="T71" fmla="*/ 0 h 7"/>
                <a:gd name="T72" fmla="*/ 2147483647 w 454"/>
                <a:gd name="T73" fmla="*/ 0 h 7"/>
                <a:gd name="T74" fmla="*/ 2147483647 w 454"/>
                <a:gd name="T75" fmla="*/ 2147483647 h 7"/>
                <a:gd name="T76" fmla="*/ 2147483647 w 454"/>
                <a:gd name="T77" fmla="*/ 2147483647 h 7"/>
                <a:gd name="T78" fmla="*/ 2147483647 w 454"/>
                <a:gd name="T79" fmla="*/ 2147483647 h 7"/>
                <a:gd name="T80" fmla="*/ 2147483647 w 454"/>
                <a:gd name="T81" fmla="*/ 0 h 7"/>
                <a:gd name="T82" fmla="*/ 2147483647 w 454"/>
                <a:gd name="T83" fmla="*/ 0 h 7"/>
                <a:gd name="T84" fmla="*/ 2147483647 w 454"/>
                <a:gd name="T85" fmla="*/ 0 h 7"/>
                <a:gd name="T86" fmla="*/ 2147483647 w 454"/>
                <a:gd name="T87" fmla="*/ 2147483647 h 7"/>
                <a:gd name="T88" fmla="*/ 2147483647 w 454"/>
                <a:gd name="T89" fmla="*/ 2147483647 h 7"/>
                <a:gd name="T90" fmla="*/ 2147483647 w 454"/>
                <a:gd name="T91" fmla="*/ 2147483647 h 7"/>
                <a:gd name="T92" fmla="*/ 2147483647 w 454"/>
                <a:gd name="T93" fmla="*/ 0 h 7"/>
                <a:gd name="T94" fmla="*/ 2147483647 w 454"/>
                <a:gd name="T95" fmla="*/ 0 h 7"/>
                <a:gd name="T96" fmla="*/ 2147483647 w 454"/>
                <a:gd name="T97" fmla="*/ 0 h 7"/>
                <a:gd name="T98" fmla="*/ 2147483647 w 454"/>
                <a:gd name="T99" fmla="*/ 2147483647 h 7"/>
                <a:gd name="T100" fmla="*/ 2147483647 w 454"/>
                <a:gd name="T101" fmla="*/ 2147483647 h 7"/>
                <a:gd name="T102" fmla="*/ 2147483647 w 454"/>
                <a:gd name="T103" fmla="*/ 2147483647 h 7"/>
                <a:gd name="T104" fmla="*/ 2147483647 w 454"/>
                <a:gd name="T105" fmla="*/ 0 h 7"/>
                <a:gd name="T106" fmla="*/ 2147483647 w 454"/>
                <a:gd name="T107" fmla="*/ 0 h 7"/>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454"/>
                <a:gd name="T163" fmla="*/ 0 h 7"/>
                <a:gd name="T164" fmla="*/ 454 w 454"/>
                <a:gd name="T165" fmla="*/ 7 h 7"/>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454" h="7">
                  <a:moveTo>
                    <a:pt x="8" y="0"/>
                  </a:moveTo>
                  <a:lnTo>
                    <a:pt x="29" y="0"/>
                  </a:lnTo>
                  <a:lnTo>
                    <a:pt x="29" y="7"/>
                  </a:lnTo>
                  <a:lnTo>
                    <a:pt x="8" y="7"/>
                  </a:lnTo>
                  <a:lnTo>
                    <a:pt x="0" y="7"/>
                  </a:lnTo>
                  <a:lnTo>
                    <a:pt x="0" y="0"/>
                  </a:lnTo>
                  <a:lnTo>
                    <a:pt x="8" y="0"/>
                  </a:lnTo>
                  <a:close/>
                  <a:moveTo>
                    <a:pt x="57" y="0"/>
                  </a:moveTo>
                  <a:lnTo>
                    <a:pt x="78" y="0"/>
                  </a:lnTo>
                  <a:lnTo>
                    <a:pt x="86" y="0"/>
                  </a:lnTo>
                  <a:lnTo>
                    <a:pt x="86" y="7"/>
                  </a:lnTo>
                  <a:lnTo>
                    <a:pt x="78" y="7"/>
                  </a:lnTo>
                  <a:lnTo>
                    <a:pt x="57" y="7"/>
                  </a:lnTo>
                  <a:lnTo>
                    <a:pt x="57" y="0"/>
                  </a:lnTo>
                  <a:close/>
                  <a:moveTo>
                    <a:pt x="114" y="0"/>
                  </a:moveTo>
                  <a:lnTo>
                    <a:pt x="135" y="0"/>
                  </a:lnTo>
                  <a:lnTo>
                    <a:pt x="135" y="7"/>
                  </a:lnTo>
                  <a:lnTo>
                    <a:pt x="114" y="7"/>
                  </a:lnTo>
                  <a:lnTo>
                    <a:pt x="107" y="7"/>
                  </a:lnTo>
                  <a:lnTo>
                    <a:pt x="107" y="0"/>
                  </a:lnTo>
                  <a:lnTo>
                    <a:pt x="114" y="0"/>
                  </a:lnTo>
                  <a:close/>
                  <a:moveTo>
                    <a:pt x="164" y="0"/>
                  </a:moveTo>
                  <a:lnTo>
                    <a:pt x="185" y="0"/>
                  </a:lnTo>
                  <a:lnTo>
                    <a:pt x="192" y="0"/>
                  </a:lnTo>
                  <a:lnTo>
                    <a:pt x="192" y="7"/>
                  </a:lnTo>
                  <a:lnTo>
                    <a:pt x="185" y="7"/>
                  </a:lnTo>
                  <a:lnTo>
                    <a:pt x="164" y="7"/>
                  </a:lnTo>
                  <a:lnTo>
                    <a:pt x="157" y="7"/>
                  </a:lnTo>
                  <a:lnTo>
                    <a:pt x="164" y="0"/>
                  </a:lnTo>
                  <a:close/>
                  <a:moveTo>
                    <a:pt x="213" y="0"/>
                  </a:moveTo>
                  <a:lnTo>
                    <a:pt x="242" y="0"/>
                  </a:lnTo>
                  <a:lnTo>
                    <a:pt x="242" y="7"/>
                  </a:lnTo>
                  <a:lnTo>
                    <a:pt x="213" y="7"/>
                  </a:lnTo>
                  <a:lnTo>
                    <a:pt x="213" y="0"/>
                  </a:lnTo>
                  <a:close/>
                  <a:moveTo>
                    <a:pt x="270" y="0"/>
                  </a:moveTo>
                  <a:lnTo>
                    <a:pt x="291" y="0"/>
                  </a:lnTo>
                  <a:lnTo>
                    <a:pt x="298" y="7"/>
                  </a:lnTo>
                  <a:lnTo>
                    <a:pt x="291" y="7"/>
                  </a:lnTo>
                  <a:lnTo>
                    <a:pt x="270" y="7"/>
                  </a:lnTo>
                  <a:lnTo>
                    <a:pt x="263" y="7"/>
                  </a:lnTo>
                  <a:lnTo>
                    <a:pt x="263" y="0"/>
                  </a:lnTo>
                  <a:lnTo>
                    <a:pt x="270" y="0"/>
                  </a:lnTo>
                  <a:close/>
                  <a:moveTo>
                    <a:pt x="320" y="0"/>
                  </a:moveTo>
                  <a:lnTo>
                    <a:pt x="341" y="0"/>
                  </a:lnTo>
                  <a:lnTo>
                    <a:pt x="348" y="0"/>
                  </a:lnTo>
                  <a:lnTo>
                    <a:pt x="348" y="7"/>
                  </a:lnTo>
                  <a:lnTo>
                    <a:pt x="341" y="7"/>
                  </a:lnTo>
                  <a:lnTo>
                    <a:pt x="320" y="7"/>
                  </a:lnTo>
                  <a:lnTo>
                    <a:pt x="320" y="0"/>
                  </a:lnTo>
                  <a:close/>
                  <a:moveTo>
                    <a:pt x="376" y="0"/>
                  </a:moveTo>
                  <a:lnTo>
                    <a:pt x="398" y="0"/>
                  </a:lnTo>
                  <a:lnTo>
                    <a:pt x="398" y="7"/>
                  </a:lnTo>
                  <a:lnTo>
                    <a:pt x="376" y="7"/>
                  </a:lnTo>
                  <a:lnTo>
                    <a:pt x="369" y="7"/>
                  </a:lnTo>
                  <a:lnTo>
                    <a:pt x="369" y="0"/>
                  </a:lnTo>
                  <a:lnTo>
                    <a:pt x="376" y="0"/>
                  </a:lnTo>
                  <a:close/>
                  <a:moveTo>
                    <a:pt x="426" y="0"/>
                  </a:moveTo>
                  <a:lnTo>
                    <a:pt x="447" y="0"/>
                  </a:lnTo>
                  <a:lnTo>
                    <a:pt x="454" y="0"/>
                  </a:lnTo>
                  <a:lnTo>
                    <a:pt x="454" y="7"/>
                  </a:lnTo>
                  <a:lnTo>
                    <a:pt x="447" y="7"/>
                  </a:lnTo>
                  <a:lnTo>
                    <a:pt x="426" y="7"/>
                  </a:lnTo>
                  <a:lnTo>
                    <a:pt x="426" y="0"/>
                  </a:lnTo>
                  <a:close/>
                </a:path>
              </a:pathLst>
            </a:custGeom>
            <a:solidFill>
              <a:srgbClr val="000000"/>
            </a:solidFill>
            <a:ln w="0">
              <a:solidFill>
                <a:srgbClr val="000000"/>
              </a:solidFill>
              <a:prstDash val="solid"/>
              <a:round/>
              <a:headEnd/>
              <a:tailEnd/>
            </a:ln>
          </p:spPr>
          <p:txBody>
            <a:bodyPr/>
            <a:lstStyle/>
            <a:p>
              <a:endParaRPr lang="en-US"/>
            </a:p>
          </p:txBody>
        </p:sp>
        <p:sp>
          <p:nvSpPr>
            <p:cNvPr id="17552" name="Line 156"/>
            <p:cNvSpPr>
              <a:spLocks noChangeShapeType="1"/>
            </p:cNvSpPr>
            <p:nvPr/>
          </p:nvSpPr>
          <p:spPr bwMode="auto">
            <a:xfrm>
              <a:off x="5727670" y="2556151"/>
              <a:ext cx="754062" cy="1588"/>
            </a:xfrm>
            <a:prstGeom prst="line">
              <a:avLst/>
            </a:prstGeom>
            <a:noFill/>
            <a:ln w="7">
              <a:solidFill>
                <a:srgbClr val="000000"/>
              </a:solidFill>
              <a:round/>
              <a:headEnd/>
              <a:tailEnd/>
            </a:ln>
          </p:spPr>
          <p:txBody>
            <a:bodyPr/>
            <a:lstStyle/>
            <a:p>
              <a:endParaRPr lang="en-US"/>
            </a:p>
          </p:txBody>
        </p:sp>
        <p:sp>
          <p:nvSpPr>
            <p:cNvPr id="17553" name="Line 157"/>
            <p:cNvSpPr>
              <a:spLocks noChangeShapeType="1"/>
            </p:cNvSpPr>
            <p:nvPr/>
          </p:nvSpPr>
          <p:spPr bwMode="auto">
            <a:xfrm>
              <a:off x="4387820" y="2478363"/>
              <a:ext cx="214312" cy="1588"/>
            </a:xfrm>
            <a:prstGeom prst="line">
              <a:avLst/>
            </a:prstGeom>
            <a:noFill/>
            <a:ln w="7">
              <a:solidFill>
                <a:srgbClr val="000000"/>
              </a:solidFill>
              <a:round/>
              <a:headEnd/>
              <a:tailEnd/>
            </a:ln>
          </p:spPr>
          <p:txBody>
            <a:bodyPr/>
            <a:lstStyle/>
            <a:p>
              <a:endParaRPr lang="en-US"/>
            </a:p>
          </p:txBody>
        </p:sp>
        <p:sp>
          <p:nvSpPr>
            <p:cNvPr id="17554" name="Freeform 158"/>
            <p:cNvSpPr>
              <a:spLocks noEditPoints="1"/>
            </p:cNvSpPr>
            <p:nvPr/>
          </p:nvSpPr>
          <p:spPr bwMode="auto">
            <a:xfrm>
              <a:off x="4376707" y="2511701"/>
              <a:ext cx="225425" cy="11113"/>
            </a:xfrm>
            <a:custGeom>
              <a:avLst/>
              <a:gdLst>
                <a:gd name="T0" fmla="*/ 2147483647 w 142"/>
                <a:gd name="T1" fmla="*/ 0 h 7"/>
                <a:gd name="T2" fmla="*/ 2147483647 w 142"/>
                <a:gd name="T3" fmla="*/ 0 h 7"/>
                <a:gd name="T4" fmla="*/ 2147483647 w 142"/>
                <a:gd name="T5" fmla="*/ 0 h 7"/>
                <a:gd name="T6" fmla="*/ 2147483647 w 142"/>
                <a:gd name="T7" fmla="*/ 2147483647 h 7"/>
                <a:gd name="T8" fmla="*/ 2147483647 w 142"/>
                <a:gd name="T9" fmla="*/ 2147483647 h 7"/>
                <a:gd name="T10" fmla="*/ 2147483647 w 142"/>
                <a:gd name="T11" fmla="*/ 2147483647 h 7"/>
                <a:gd name="T12" fmla="*/ 2147483647 w 142"/>
                <a:gd name="T13" fmla="*/ 2147483647 h 7"/>
                <a:gd name="T14" fmla="*/ 2147483647 w 142"/>
                <a:gd name="T15" fmla="*/ 2147483647 h 7"/>
                <a:gd name="T16" fmla="*/ 0 w 142"/>
                <a:gd name="T17" fmla="*/ 2147483647 h 7"/>
                <a:gd name="T18" fmla="*/ 2147483647 w 142"/>
                <a:gd name="T19" fmla="*/ 0 h 7"/>
                <a:gd name="T20" fmla="*/ 2147483647 w 142"/>
                <a:gd name="T21" fmla="*/ 0 h 7"/>
                <a:gd name="T22" fmla="*/ 2147483647 w 142"/>
                <a:gd name="T23" fmla="*/ 0 h 7"/>
                <a:gd name="T24" fmla="*/ 2147483647 w 142"/>
                <a:gd name="T25" fmla="*/ 0 h 7"/>
                <a:gd name="T26" fmla="*/ 2147483647 w 142"/>
                <a:gd name="T27" fmla="*/ 0 h 7"/>
                <a:gd name="T28" fmla="*/ 2147483647 w 142"/>
                <a:gd name="T29" fmla="*/ 0 h 7"/>
                <a:gd name="T30" fmla="*/ 2147483647 w 142"/>
                <a:gd name="T31" fmla="*/ 2147483647 h 7"/>
                <a:gd name="T32" fmla="*/ 2147483647 w 142"/>
                <a:gd name="T33" fmla="*/ 2147483647 h 7"/>
                <a:gd name="T34" fmla="*/ 2147483647 w 142"/>
                <a:gd name="T35" fmla="*/ 2147483647 h 7"/>
                <a:gd name="T36" fmla="*/ 2147483647 w 142"/>
                <a:gd name="T37" fmla="*/ 2147483647 h 7"/>
                <a:gd name="T38" fmla="*/ 2147483647 w 142"/>
                <a:gd name="T39" fmla="*/ 2147483647 h 7"/>
                <a:gd name="T40" fmla="*/ 2147483647 w 142"/>
                <a:gd name="T41" fmla="*/ 2147483647 h 7"/>
                <a:gd name="T42" fmla="*/ 2147483647 w 142"/>
                <a:gd name="T43" fmla="*/ 0 h 7"/>
                <a:gd name="T44" fmla="*/ 2147483647 w 142"/>
                <a:gd name="T45" fmla="*/ 0 h 7"/>
                <a:gd name="T46" fmla="*/ 2147483647 w 142"/>
                <a:gd name="T47" fmla="*/ 0 h 7"/>
                <a:gd name="T48" fmla="*/ 2147483647 w 142"/>
                <a:gd name="T49" fmla="*/ 0 h 7"/>
                <a:gd name="T50" fmla="*/ 2147483647 w 142"/>
                <a:gd name="T51" fmla="*/ 0 h 7"/>
                <a:gd name="T52" fmla="*/ 2147483647 w 142"/>
                <a:gd name="T53" fmla="*/ 0 h 7"/>
                <a:gd name="T54" fmla="*/ 2147483647 w 142"/>
                <a:gd name="T55" fmla="*/ 2147483647 h 7"/>
                <a:gd name="T56" fmla="*/ 2147483647 w 142"/>
                <a:gd name="T57" fmla="*/ 2147483647 h 7"/>
                <a:gd name="T58" fmla="*/ 2147483647 w 142"/>
                <a:gd name="T59" fmla="*/ 2147483647 h 7"/>
                <a:gd name="T60" fmla="*/ 2147483647 w 142"/>
                <a:gd name="T61" fmla="*/ 2147483647 h 7"/>
                <a:gd name="T62" fmla="*/ 2147483647 w 142"/>
                <a:gd name="T63" fmla="*/ 2147483647 h 7"/>
                <a:gd name="T64" fmla="*/ 2147483647 w 142"/>
                <a:gd name="T65" fmla="*/ 2147483647 h 7"/>
                <a:gd name="T66" fmla="*/ 2147483647 w 142"/>
                <a:gd name="T67" fmla="*/ 0 h 7"/>
                <a:gd name="T68" fmla="*/ 2147483647 w 142"/>
                <a:gd name="T69" fmla="*/ 0 h 7"/>
                <a:gd name="T70" fmla="*/ 2147483647 w 142"/>
                <a:gd name="T71" fmla="*/ 0 h 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42"/>
                <a:gd name="T109" fmla="*/ 0 h 7"/>
                <a:gd name="T110" fmla="*/ 142 w 142"/>
                <a:gd name="T111" fmla="*/ 7 h 7"/>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42" h="7">
                  <a:moveTo>
                    <a:pt x="7" y="0"/>
                  </a:moveTo>
                  <a:lnTo>
                    <a:pt x="28" y="0"/>
                  </a:lnTo>
                  <a:lnTo>
                    <a:pt x="35" y="0"/>
                  </a:lnTo>
                  <a:lnTo>
                    <a:pt x="35" y="7"/>
                  </a:lnTo>
                  <a:lnTo>
                    <a:pt x="28" y="7"/>
                  </a:lnTo>
                  <a:lnTo>
                    <a:pt x="7" y="7"/>
                  </a:lnTo>
                  <a:lnTo>
                    <a:pt x="0" y="7"/>
                  </a:lnTo>
                  <a:lnTo>
                    <a:pt x="7" y="0"/>
                  </a:lnTo>
                  <a:close/>
                  <a:moveTo>
                    <a:pt x="57" y="0"/>
                  </a:moveTo>
                  <a:lnTo>
                    <a:pt x="85" y="0"/>
                  </a:lnTo>
                  <a:lnTo>
                    <a:pt x="85" y="7"/>
                  </a:lnTo>
                  <a:lnTo>
                    <a:pt x="57" y="7"/>
                  </a:lnTo>
                  <a:lnTo>
                    <a:pt x="57" y="0"/>
                  </a:lnTo>
                  <a:close/>
                  <a:moveTo>
                    <a:pt x="113" y="0"/>
                  </a:moveTo>
                  <a:lnTo>
                    <a:pt x="135" y="0"/>
                  </a:lnTo>
                  <a:lnTo>
                    <a:pt x="142" y="7"/>
                  </a:lnTo>
                  <a:lnTo>
                    <a:pt x="135" y="7"/>
                  </a:lnTo>
                  <a:lnTo>
                    <a:pt x="113" y="7"/>
                  </a:lnTo>
                  <a:lnTo>
                    <a:pt x="106" y="7"/>
                  </a:lnTo>
                  <a:lnTo>
                    <a:pt x="106" y="0"/>
                  </a:lnTo>
                  <a:lnTo>
                    <a:pt x="113" y="0"/>
                  </a:lnTo>
                  <a:close/>
                </a:path>
              </a:pathLst>
            </a:custGeom>
            <a:solidFill>
              <a:srgbClr val="000000"/>
            </a:solidFill>
            <a:ln w="0">
              <a:solidFill>
                <a:srgbClr val="000000"/>
              </a:solidFill>
              <a:prstDash val="solid"/>
              <a:round/>
              <a:headEnd/>
              <a:tailEnd/>
            </a:ln>
          </p:spPr>
          <p:txBody>
            <a:bodyPr/>
            <a:lstStyle/>
            <a:p>
              <a:endParaRPr lang="en-US"/>
            </a:p>
          </p:txBody>
        </p:sp>
        <p:sp>
          <p:nvSpPr>
            <p:cNvPr id="17555" name="Line 159"/>
            <p:cNvSpPr>
              <a:spLocks noChangeShapeType="1"/>
            </p:cNvSpPr>
            <p:nvPr/>
          </p:nvSpPr>
          <p:spPr bwMode="auto">
            <a:xfrm>
              <a:off x="4376707" y="2556151"/>
              <a:ext cx="225425" cy="1588"/>
            </a:xfrm>
            <a:prstGeom prst="line">
              <a:avLst/>
            </a:prstGeom>
            <a:noFill/>
            <a:ln w="7">
              <a:solidFill>
                <a:srgbClr val="000000"/>
              </a:solidFill>
              <a:round/>
              <a:headEnd/>
              <a:tailEnd/>
            </a:ln>
          </p:spPr>
          <p:txBody>
            <a:bodyPr/>
            <a:lstStyle/>
            <a:p>
              <a:endParaRPr lang="en-US"/>
            </a:p>
          </p:txBody>
        </p:sp>
        <p:sp>
          <p:nvSpPr>
            <p:cNvPr id="17556" name="Rectangle 160"/>
            <p:cNvSpPr>
              <a:spLocks noChangeArrowheads="1"/>
            </p:cNvSpPr>
            <p:nvPr/>
          </p:nvSpPr>
          <p:spPr bwMode="auto">
            <a:xfrm>
              <a:off x="2754282" y="2591076"/>
              <a:ext cx="79375" cy="347663"/>
            </a:xfrm>
            <a:prstGeom prst="rect">
              <a:avLst/>
            </a:prstGeom>
            <a:solidFill>
              <a:srgbClr val="000000"/>
            </a:solidFill>
            <a:ln w="9525">
              <a:noFill/>
              <a:miter lim="800000"/>
              <a:headEnd/>
              <a:tailEnd/>
            </a:ln>
          </p:spPr>
          <p:txBody>
            <a:bodyPr/>
            <a:lstStyle/>
            <a:p>
              <a:endParaRPr lang="en-US"/>
            </a:p>
          </p:txBody>
        </p:sp>
        <p:sp>
          <p:nvSpPr>
            <p:cNvPr id="17557" name="Rectangle 161"/>
            <p:cNvSpPr>
              <a:spLocks noChangeArrowheads="1"/>
            </p:cNvSpPr>
            <p:nvPr/>
          </p:nvSpPr>
          <p:spPr bwMode="auto">
            <a:xfrm>
              <a:off x="2754282" y="2591076"/>
              <a:ext cx="79375" cy="347663"/>
            </a:xfrm>
            <a:prstGeom prst="rect">
              <a:avLst/>
            </a:prstGeom>
            <a:noFill/>
            <a:ln w="7">
              <a:solidFill>
                <a:srgbClr val="C0C0C0"/>
              </a:solidFill>
              <a:miter lim="800000"/>
              <a:headEnd/>
              <a:tailEnd/>
            </a:ln>
          </p:spPr>
          <p:txBody>
            <a:bodyPr/>
            <a:lstStyle/>
            <a:p>
              <a:endParaRPr lang="en-US"/>
            </a:p>
          </p:txBody>
        </p:sp>
        <p:sp>
          <p:nvSpPr>
            <p:cNvPr id="17558" name="Rectangle 164"/>
            <p:cNvSpPr>
              <a:spLocks noChangeArrowheads="1"/>
            </p:cNvSpPr>
            <p:nvPr/>
          </p:nvSpPr>
          <p:spPr bwMode="auto">
            <a:xfrm>
              <a:off x="3441670" y="2591076"/>
              <a:ext cx="79375" cy="347663"/>
            </a:xfrm>
            <a:prstGeom prst="rect">
              <a:avLst/>
            </a:prstGeom>
            <a:solidFill>
              <a:srgbClr val="000000"/>
            </a:solidFill>
            <a:ln w="9525">
              <a:noFill/>
              <a:miter lim="800000"/>
              <a:headEnd/>
              <a:tailEnd/>
            </a:ln>
          </p:spPr>
          <p:txBody>
            <a:bodyPr/>
            <a:lstStyle/>
            <a:p>
              <a:endParaRPr lang="en-US"/>
            </a:p>
          </p:txBody>
        </p:sp>
        <p:sp>
          <p:nvSpPr>
            <p:cNvPr id="17559" name="Rectangle 165"/>
            <p:cNvSpPr>
              <a:spLocks noChangeArrowheads="1"/>
            </p:cNvSpPr>
            <p:nvPr/>
          </p:nvSpPr>
          <p:spPr bwMode="auto">
            <a:xfrm>
              <a:off x="3441670" y="2591076"/>
              <a:ext cx="79375" cy="347663"/>
            </a:xfrm>
            <a:prstGeom prst="rect">
              <a:avLst/>
            </a:prstGeom>
            <a:noFill/>
            <a:ln w="7">
              <a:solidFill>
                <a:srgbClr val="C0C0C0"/>
              </a:solidFill>
              <a:miter lim="800000"/>
              <a:headEnd/>
              <a:tailEnd/>
            </a:ln>
          </p:spPr>
          <p:txBody>
            <a:bodyPr/>
            <a:lstStyle/>
            <a:p>
              <a:endParaRPr lang="en-US"/>
            </a:p>
          </p:txBody>
        </p:sp>
        <p:sp>
          <p:nvSpPr>
            <p:cNvPr id="17560" name="Rectangle 168"/>
            <p:cNvSpPr>
              <a:spLocks noChangeArrowheads="1"/>
            </p:cNvSpPr>
            <p:nvPr/>
          </p:nvSpPr>
          <p:spPr bwMode="auto">
            <a:xfrm>
              <a:off x="4129057" y="2591076"/>
              <a:ext cx="77787" cy="347663"/>
            </a:xfrm>
            <a:prstGeom prst="rect">
              <a:avLst/>
            </a:prstGeom>
            <a:solidFill>
              <a:srgbClr val="000000"/>
            </a:solidFill>
            <a:ln w="9525">
              <a:noFill/>
              <a:miter lim="800000"/>
              <a:headEnd/>
              <a:tailEnd/>
            </a:ln>
          </p:spPr>
          <p:txBody>
            <a:bodyPr/>
            <a:lstStyle/>
            <a:p>
              <a:endParaRPr lang="en-US"/>
            </a:p>
          </p:txBody>
        </p:sp>
        <p:sp>
          <p:nvSpPr>
            <p:cNvPr id="17561" name="Rectangle 169"/>
            <p:cNvSpPr>
              <a:spLocks noChangeArrowheads="1"/>
            </p:cNvSpPr>
            <p:nvPr/>
          </p:nvSpPr>
          <p:spPr bwMode="auto">
            <a:xfrm>
              <a:off x="4129057" y="2591076"/>
              <a:ext cx="77787" cy="347663"/>
            </a:xfrm>
            <a:prstGeom prst="rect">
              <a:avLst/>
            </a:prstGeom>
            <a:noFill/>
            <a:ln w="7">
              <a:solidFill>
                <a:srgbClr val="C0C0C0"/>
              </a:solidFill>
              <a:miter lim="800000"/>
              <a:headEnd/>
              <a:tailEnd/>
            </a:ln>
          </p:spPr>
          <p:txBody>
            <a:bodyPr/>
            <a:lstStyle/>
            <a:p>
              <a:endParaRPr lang="en-US"/>
            </a:p>
          </p:txBody>
        </p:sp>
        <p:sp>
          <p:nvSpPr>
            <p:cNvPr id="17562" name="Rectangle 172"/>
            <p:cNvSpPr>
              <a:spLocks noChangeArrowheads="1"/>
            </p:cNvSpPr>
            <p:nvPr/>
          </p:nvSpPr>
          <p:spPr bwMode="auto">
            <a:xfrm>
              <a:off x="4816445" y="2591076"/>
              <a:ext cx="77787" cy="347663"/>
            </a:xfrm>
            <a:prstGeom prst="rect">
              <a:avLst/>
            </a:prstGeom>
            <a:solidFill>
              <a:srgbClr val="000000"/>
            </a:solidFill>
            <a:ln w="9525">
              <a:noFill/>
              <a:miter lim="800000"/>
              <a:headEnd/>
              <a:tailEnd/>
            </a:ln>
          </p:spPr>
          <p:txBody>
            <a:bodyPr/>
            <a:lstStyle/>
            <a:p>
              <a:endParaRPr lang="en-US"/>
            </a:p>
          </p:txBody>
        </p:sp>
        <p:sp>
          <p:nvSpPr>
            <p:cNvPr id="17563" name="Rectangle 173"/>
            <p:cNvSpPr>
              <a:spLocks noChangeArrowheads="1"/>
            </p:cNvSpPr>
            <p:nvPr/>
          </p:nvSpPr>
          <p:spPr bwMode="auto">
            <a:xfrm>
              <a:off x="4816445" y="2591076"/>
              <a:ext cx="77787" cy="347663"/>
            </a:xfrm>
            <a:prstGeom prst="rect">
              <a:avLst/>
            </a:prstGeom>
            <a:noFill/>
            <a:ln w="7">
              <a:solidFill>
                <a:srgbClr val="C0C0C0"/>
              </a:solidFill>
              <a:miter lim="800000"/>
              <a:headEnd/>
              <a:tailEnd/>
            </a:ln>
          </p:spPr>
          <p:txBody>
            <a:bodyPr/>
            <a:lstStyle/>
            <a:p>
              <a:endParaRPr lang="en-US"/>
            </a:p>
          </p:txBody>
        </p:sp>
        <p:sp>
          <p:nvSpPr>
            <p:cNvPr id="17564" name="Rectangle 176"/>
            <p:cNvSpPr>
              <a:spLocks noChangeArrowheads="1"/>
            </p:cNvSpPr>
            <p:nvPr/>
          </p:nvSpPr>
          <p:spPr bwMode="auto">
            <a:xfrm>
              <a:off x="5502245" y="2591076"/>
              <a:ext cx="79375" cy="347663"/>
            </a:xfrm>
            <a:prstGeom prst="rect">
              <a:avLst/>
            </a:prstGeom>
            <a:solidFill>
              <a:srgbClr val="000000"/>
            </a:solidFill>
            <a:ln w="9525">
              <a:noFill/>
              <a:miter lim="800000"/>
              <a:headEnd/>
              <a:tailEnd/>
            </a:ln>
          </p:spPr>
          <p:txBody>
            <a:bodyPr/>
            <a:lstStyle/>
            <a:p>
              <a:endParaRPr lang="en-US"/>
            </a:p>
          </p:txBody>
        </p:sp>
        <p:sp>
          <p:nvSpPr>
            <p:cNvPr id="17565" name="Rectangle 177"/>
            <p:cNvSpPr>
              <a:spLocks noChangeArrowheads="1"/>
            </p:cNvSpPr>
            <p:nvPr/>
          </p:nvSpPr>
          <p:spPr bwMode="auto">
            <a:xfrm>
              <a:off x="5502245" y="2591076"/>
              <a:ext cx="79375" cy="347663"/>
            </a:xfrm>
            <a:prstGeom prst="rect">
              <a:avLst/>
            </a:prstGeom>
            <a:noFill/>
            <a:ln w="7">
              <a:solidFill>
                <a:srgbClr val="C0C0C0"/>
              </a:solidFill>
              <a:miter lim="800000"/>
              <a:headEnd/>
              <a:tailEnd/>
            </a:ln>
          </p:spPr>
          <p:txBody>
            <a:bodyPr/>
            <a:lstStyle/>
            <a:p>
              <a:endParaRPr lang="en-US"/>
            </a:p>
          </p:txBody>
        </p:sp>
        <p:sp>
          <p:nvSpPr>
            <p:cNvPr id="17566" name="Rectangle 180"/>
            <p:cNvSpPr>
              <a:spLocks noChangeArrowheads="1"/>
            </p:cNvSpPr>
            <p:nvPr/>
          </p:nvSpPr>
          <p:spPr bwMode="auto">
            <a:xfrm>
              <a:off x="6189632" y="2591076"/>
              <a:ext cx="79375" cy="347663"/>
            </a:xfrm>
            <a:prstGeom prst="rect">
              <a:avLst/>
            </a:prstGeom>
            <a:solidFill>
              <a:srgbClr val="000000"/>
            </a:solidFill>
            <a:ln w="9525">
              <a:noFill/>
              <a:miter lim="800000"/>
              <a:headEnd/>
              <a:tailEnd/>
            </a:ln>
          </p:spPr>
          <p:txBody>
            <a:bodyPr/>
            <a:lstStyle/>
            <a:p>
              <a:endParaRPr lang="en-US"/>
            </a:p>
          </p:txBody>
        </p:sp>
        <p:sp>
          <p:nvSpPr>
            <p:cNvPr id="17567" name="Rectangle 181"/>
            <p:cNvSpPr>
              <a:spLocks noChangeArrowheads="1"/>
            </p:cNvSpPr>
            <p:nvPr/>
          </p:nvSpPr>
          <p:spPr bwMode="auto">
            <a:xfrm>
              <a:off x="6189632" y="2591076"/>
              <a:ext cx="79375" cy="347663"/>
            </a:xfrm>
            <a:prstGeom prst="rect">
              <a:avLst/>
            </a:prstGeom>
            <a:noFill/>
            <a:ln w="7">
              <a:solidFill>
                <a:srgbClr val="C0C0C0"/>
              </a:solidFill>
              <a:miter lim="800000"/>
              <a:headEnd/>
              <a:tailEnd/>
            </a:ln>
          </p:spPr>
          <p:txBody>
            <a:bodyPr/>
            <a:lstStyle/>
            <a:p>
              <a:endParaRPr lang="en-US"/>
            </a:p>
          </p:txBody>
        </p:sp>
        <p:sp>
          <p:nvSpPr>
            <p:cNvPr id="17568" name="Line 204"/>
            <p:cNvSpPr>
              <a:spLocks noChangeShapeType="1"/>
            </p:cNvSpPr>
            <p:nvPr/>
          </p:nvSpPr>
          <p:spPr bwMode="auto">
            <a:xfrm>
              <a:off x="3655982" y="2478363"/>
              <a:ext cx="528637" cy="1588"/>
            </a:xfrm>
            <a:prstGeom prst="line">
              <a:avLst/>
            </a:prstGeom>
            <a:noFill/>
            <a:ln w="7">
              <a:solidFill>
                <a:srgbClr val="000000"/>
              </a:solidFill>
              <a:round/>
              <a:headEnd/>
              <a:tailEnd/>
            </a:ln>
          </p:spPr>
          <p:txBody>
            <a:bodyPr/>
            <a:lstStyle/>
            <a:p>
              <a:endParaRPr lang="en-US"/>
            </a:p>
          </p:txBody>
        </p:sp>
        <p:sp>
          <p:nvSpPr>
            <p:cNvPr id="17569" name="Line 205"/>
            <p:cNvSpPr>
              <a:spLocks noChangeShapeType="1"/>
            </p:cNvSpPr>
            <p:nvPr/>
          </p:nvSpPr>
          <p:spPr bwMode="auto">
            <a:xfrm>
              <a:off x="3609945" y="2511701"/>
              <a:ext cx="530225" cy="1588"/>
            </a:xfrm>
            <a:prstGeom prst="line">
              <a:avLst/>
            </a:prstGeom>
            <a:noFill/>
            <a:ln w="7">
              <a:solidFill>
                <a:srgbClr val="000000"/>
              </a:solidFill>
              <a:round/>
              <a:headEnd/>
              <a:tailEnd/>
            </a:ln>
          </p:spPr>
          <p:txBody>
            <a:bodyPr/>
            <a:lstStyle/>
            <a:p>
              <a:endParaRPr lang="en-US"/>
            </a:p>
          </p:txBody>
        </p:sp>
        <p:sp>
          <p:nvSpPr>
            <p:cNvPr id="17570" name="Line 206"/>
            <p:cNvSpPr>
              <a:spLocks noChangeShapeType="1"/>
            </p:cNvSpPr>
            <p:nvPr/>
          </p:nvSpPr>
          <p:spPr bwMode="auto">
            <a:xfrm>
              <a:off x="3576607" y="2545038"/>
              <a:ext cx="530225" cy="1588"/>
            </a:xfrm>
            <a:prstGeom prst="line">
              <a:avLst/>
            </a:prstGeom>
            <a:noFill/>
            <a:ln w="7">
              <a:solidFill>
                <a:srgbClr val="000000"/>
              </a:solidFill>
              <a:round/>
              <a:headEnd/>
              <a:tailEnd/>
            </a:ln>
          </p:spPr>
          <p:txBody>
            <a:bodyPr/>
            <a:lstStyle/>
            <a:p>
              <a:endParaRPr lang="en-US"/>
            </a:p>
          </p:txBody>
        </p:sp>
        <p:sp>
          <p:nvSpPr>
            <p:cNvPr id="17571" name="Line 207"/>
            <p:cNvSpPr>
              <a:spLocks noChangeShapeType="1"/>
            </p:cNvSpPr>
            <p:nvPr/>
          </p:nvSpPr>
          <p:spPr bwMode="auto">
            <a:xfrm flipV="1">
              <a:off x="3667095" y="2432326"/>
              <a:ext cx="1587" cy="46038"/>
            </a:xfrm>
            <a:prstGeom prst="line">
              <a:avLst/>
            </a:prstGeom>
            <a:noFill/>
            <a:ln w="7">
              <a:solidFill>
                <a:srgbClr val="808080"/>
              </a:solidFill>
              <a:round/>
              <a:headEnd/>
              <a:tailEnd/>
            </a:ln>
          </p:spPr>
          <p:txBody>
            <a:bodyPr/>
            <a:lstStyle/>
            <a:p>
              <a:endParaRPr lang="en-US"/>
            </a:p>
          </p:txBody>
        </p:sp>
        <p:sp>
          <p:nvSpPr>
            <p:cNvPr id="17572" name="Line 208"/>
            <p:cNvSpPr>
              <a:spLocks noChangeShapeType="1"/>
            </p:cNvSpPr>
            <p:nvPr/>
          </p:nvSpPr>
          <p:spPr bwMode="auto">
            <a:xfrm flipV="1">
              <a:off x="4184620" y="2432326"/>
              <a:ext cx="1587" cy="46038"/>
            </a:xfrm>
            <a:prstGeom prst="line">
              <a:avLst/>
            </a:prstGeom>
            <a:noFill/>
            <a:ln w="7">
              <a:solidFill>
                <a:srgbClr val="808080"/>
              </a:solidFill>
              <a:round/>
              <a:headEnd/>
              <a:tailEnd/>
            </a:ln>
          </p:spPr>
          <p:txBody>
            <a:bodyPr/>
            <a:lstStyle/>
            <a:p>
              <a:endParaRPr lang="en-US"/>
            </a:p>
          </p:txBody>
        </p:sp>
        <p:sp>
          <p:nvSpPr>
            <p:cNvPr id="17573" name="Line 209"/>
            <p:cNvSpPr>
              <a:spLocks noChangeShapeType="1"/>
            </p:cNvSpPr>
            <p:nvPr/>
          </p:nvSpPr>
          <p:spPr bwMode="auto">
            <a:xfrm flipV="1">
              <a:off x="3609945" y="2445026"/>
              <a:ext cx="1587" cy="77788"/>
            </a:xfrm>
            <a:prstGeom prst="line">
              <a:avLst/>
            </a:prstGeom>
            <a:noFill/>
            <a:ln w="7">
              <a:solidFill>
                <a:srgbClr val="808080"/>
              </a:solidFill>
              <a:round/>
              <a:headEnd/>
              <a:tailEnd/>
            </a:ln>
          </p:spPr>
          <p:txBody>
            <a:bodyPr/>
            <a:lstStyle/>
            <a:p>
              <a:endParaRPr lang="en-US"/>
            </a:p>
          </p:txBody>
        </p:sp>
        <p:sp>
          <p:nvSpPr>
            <p:cNvPr id="17574" name="Line 210"/>
            <p:cNvSpPr>
              <a:spLocks noChangeShapeType="1"/>
            </p:cNvSpPr>
            <p:nvPr/>
          </p:nvSpPr>
          <p:spPr bwMode="auto">
            <a:xfrm flipV="1">
              <a:off x="3576607" y="2445026"/>
              <a:ext cx="1587" cy="100013"/>
            </a:xfrm>
            <a:prstGeom prst="line">
              <a:avLst/>
            </a:prstGeom>
            <a:noFill/>
            <a:ln w="7">
              <a:solidFill>
                <a:srgbClr val="808080"/>
              </a:solidFill>
              <a:round/>
              <a:headEnd/>
              <a:tailEnd/>
            </a:ln>
          </p:spPr>
          <p:txBody>
            <a:bodyPr/>
            <a:lstStyle/>
            <a:p>
              <a:endParaRPr lang="en-US"/>
            </a:p>
          </p:txBody>
        </p:sp>
        <p:sp>
          <p:nvSpPr>
            <p:cNvPr id="17575" name="Line 211"/>
            <p:cNvSpPr>
              <a:spLocks noChangeShapeType="1"/>
            </p:cNvSpPr>
            <p:nvPr/>
          </p:nvSpPr>
          <p:spPr bwMode="auto">
            <a:xfrm flipV="1">
              <a:off x="4140170" y="2432326"/>
              <a:ext cx="1587" cy="79375"/>
            </a:xfrm>
            <a:prstGeom prst="line">
              <a:avLst/>
            </a:prstGeom>
            <a:noFill/>
            <a:ln w="7">
              <a:solidFill>
                <a:srgbClr val="808080"/>
              </a:solidFill>
              <a:round/>
              <a:headEnd/>
              <a:tailEnd/>
            </a:ln>
          </p:spPr>
          <p:txBody>
            <a:bodyPr/>
            <a:lstStyle/>
            <a:p>
              <a:endParaRPr lang="en-US"/>
            </a:p>
          </p:txBody>
        </p:sp>
        <p:sp>
          <p:nvSpPr>
            <p:cNvPr id="17576" name="Line 212"/>
            <p:cNvSpPr>
              <a:spLocks noChangeShapeType="1"/>
            </p:cNvSpPr>
            <p:nvPr/>
          </p:nvSpPr>
          <p:spPr bwMode="auto">
            <a:xfrm flipV="1">
              <a:off x="4094132" y="2445026"/>
              <a:ext cx="1587" cy="100013"/>
            </a:xfrm>
            <a:prstGeom prst="line">
              <a:avLst/>
            </a:prstGeom>
            <a:noFill/>
            <a:ln w="7">
              <a:solidFill>
                <a:srgbClr val="808080"/>
              </a:solidFill>
              <a:round/>
              <a:headEnd/>
              <a:tailEnd/>
            </a:ln>
          </p:spPr>
          <p:txBody>
            <a:bodyPr/>
            <a:lstStyle/>
            <a:p>
              <a:endParaRPr lang="en-US"/>
            </a:p>
          </p:txBody>
        </p:sp>
        <p:sp>
          <p:nvSpPr>
            <p:cNvPr id="17577" name="Line 213"/>
            <p:cNvSpPr>
              <a:spLocks noChangeShapeType="1"/>
            </p:cNvSpPr>
            <p:nvPr/>
          </p:nvSpPr>
          <p:spPr bwMode="auto">
            <a:xfrm>
              <a:off x="4951382" y="2478363"/>
              <a:ext cx="539750" cy="1588"/>
            </a:xfrm>
            <a:prstGeom prst="line">
              <a:avLst/>
            </a:prstGeom>
            <a:noFill/>
            <a:ln w="7">
              <a:solidFill>
                <a:srgbClr val="000000"/>
              </a:solidFill>
              <a:round/>
              <a:headEnd/>
              <a:tailEnd/>
            </a:ln>
          </p:spPr>
          <p:txBody>
            <a:bodyPr/>
            <a:lstStyle/>
            <a:p>
              <a:endParaRPr lang="en-US"/>
            </a:p>
          </p:txBody>
        </p:sp>
        <p:sp>
          <p:nvSpPr>
            <p:cNvPr id="17578" name="Line 214"/>
            <p:cNvSpPr>
              <a:spLocks noChangeShapeType="1"/>
            </p:cNvSpPr>
            <p:nvPr/>
          </p:nvSpPr>
          <p:spPr bwMode="auto">
            <a:xfrm>
              <a:off x="4905345" y="2522813"/>
              <a:ext cx="530225" cy="1588"/>
            </a:xfrm>
            <a:prstGeom prst="line">
              <a:avLst/>
            </a:prstGeom>
            <a:noFill/>
            <a:ln w="7">
              <a:solidFill>
                <a:srgbClr val="000000"/>
              </a:solidFill>
              <a:round/>
              <a:headEnd/>
              <a:tailEnd/>
            </a:ln>
          </p:spPr>
          <p:txBody>
            <a:bodyPr/>
            <a:lstStyle/>
            <a:p>
              <a:endParaRPr lang="en-US"/>
            </a:p>
          </p:txBody>
        </p:sp>
        <p:sp>
          <p:nvSpPr>
            <p:cNvPr id="17579" name="Line 215"/>
            <p:cNvSpPr>
              <a:spLocks noChangeShapeType="1"/>
            </p:cNvSpPr>
            <p:nvPr/>
          </p:nvSpPr>
          <p:spPr bwMode="auto">
            <a:xfrm>
              <a:off x="4872007" y="2556151"/>
              <a:ext cx="528637" cy="1588"/>
            </a:xfrm>
            <a:prstGeom prst="line">
              <a:avLst/>
            </a:prstGeom>
            <a:noFill/>
            <a:ln w="7">
              <a:solidFill>
                <a:srgbClr val="000000"/>
              </a:solidFill>
              <a:round/>
              <a:headEnd/>
              <a:tailEnd/>
            </a:ln>
          </p:spPr>
          <p:txBody>
            <a:bodyPr/>
            <a:lstStyle/>
            <a:p>
              <a:endParaRPr lang="en-US"/>
            </a:p>
          </p:txBody>
        </p:sp>
        <p:sp>
          <p:nvSpPr>
            <p:cNvPr id="17580" name="Line 217"/>
            <p:cNvSpPr>
              <a:spLocks noChangeShapeType="1"/>
            </p:cNvSpPr>
            <p:nvPr/>
          </p:nvSpPr>
          <p:spPr bwMode="auto">
            <a:xfrm flipV="1">
              <a:off x="4962495" y="2445026"/>
              <a:ext cx="1587" cy="33338"/>
            </a:xfrm>
            <a:prstGeom prst="line">
              <a:avLst/>
            </a:prstGeom>
            <a:noFill/>
            <a:ln w="7">
              <a:solidFill>
                <a:srgbClr val="808080"/>
              </a:solidFill>
              <a:round/>
              <a:headEnd/>
              <a:tailEnd/>
            </a:ln>
          </p:spPr>
          <p:txBody>
            <a:bodyPr/>
            <a:lstStyle/>
            <a:p>
              <a:endParaRPr lang="en-US"/>
            </a:p>
          </p:txBody>
        </p:sp>
        <p:sp>
          <p:nvSpPr>
            <p:cNvPr id="17581" name="Line 218"/>
            <p:cNvSpPr>
              <a:spLocks noChangeShapeType="1"/>
            </p:cNvSpPr>
            <p:nvPr/>
          </p:nvSpPr>
          <p:spPr bwMode="auto">
            <a:xfrm flipV="1">
              <a:off x="5491132" y="2445026"/>
              <a:ext cx="1587" cy="33338"/>
            </a:xfrm>
            <a:prstGeom prst="line">
              <a:avLst/>
            </a:prstGeom>
            <a:noFill/>
            <a:ln w="7">
              <a:solidFill>
                <a:srgbClr val="808080"/>
              </a:solidFill>
              <a:round/>
              <a:headEnd/>
              <a:tailEnd/>
            </a:ln>
          </p:spPr>
          <p:txBody>
            <a:bodyPr/>
            <a:lstStyle/>
            <a:p>
              <a:endParaRPr lang="en-US"/>
            </a:p>
          </p:txBody>
        </p:sp>
        <p:sp>
          <p:nvSpPr>
            <p:cNvPr id="17582" name="Line 219"/>
            <p:cNvSpPr>
              <a:spLocks noChangeShapeType="1"/>
            </p:cNvSpPr>
            <p:nvPr/>
          </p:nvSpPr>
          <p:spPr bwMode="auto">
            <a:xfrm flipV="1">
              <a:off x="4905345" y="2445026"/>
              <a:ext cx="1587" cy="77788"/>
            </a:xfrm>
            <a:prstGeom prst="line">
              <a:avLst/>
            </a:prstGeom>
            <a:noFill/>
            <a:ln w="7">
              <a:solidFill>
                <a:srgbClr val="808080"/>
              </a:solidFill>
              <a:round/>
              <a:headEnd/>
              <a:tailEnd/>
            </a:ln>
          </p:spPr>
          <p:txBody>
            <a:bodyPr/>
            <a:lstStyle/>
            <a:p>
              <a:endParaRPr lang="en-US"/>
            </a:p>
          </p:txBody>
        </p:sp>
        <p:sp>
          <p:nvSpPr>
            <p:cNvPr id="17583" name="Line 220"/>
            <p:cNvSpPr>
              <a:spLocks noChangeShapeType="1"/>
            </p:cNvSpPr>
            <p:nvPr/>
          </p:nvSpPr>
          <p:spPr bwMode="auto">
            <a:xfrm flipV="1">
              <a:off x="4872007" y="2445026"/>
              <a:ext cx="1587" cy="111125"/>
            </a:xfrm>
            <a:prstGeom prst="line">
              <a:avLst/>
            </a:prstGeom>
            <a:noFill/>
            <a:ln w="7">
              <a:solidFill>
                <a:srgbClr val="808080"/>
              </a:solidFill>
              <a:round/>
              <a:headEnd/>
              <a:tailEnd/>
            </a:ln>
          </p:spPr>
          <p:txBody>
            <a:bodyPr/>
            <a:lstStyle/>
            <a:p>
              <a:endParaRPr lang="en-US"/>
            </a:p>
          </p:txBody>
        </p:sp>
        <p:sp>
          <p:nvSpPr>
            <p:cNvPr id="17584" name="Line 221"/>
            <p:cNvSpPr>
              <a:spLocks noChangeShapeType="1"/>
            </p:cNvSpPr>
            <p:nvPr/>
          </p:nvSpPr>
          <p:spPr bwMode="auto">
            <a:xfrm flipV="1">
              <a:off x="5435570" y="2445026"/>
              <a:ext cx="1587" cy="77788"/>
            </a:xfrm>
            <a:prstGeom prst="line">
              <a:avLst/>
            </a:prstGeom>
            <a:noFill/>
            <a:ln w="7">
              <a:solidFill>
                <a:srgbClr val="808080"/>
              </a:solidFill>
              <a:round/>
              <a:headEnd/>
              <a:tailEnd/>
            </a:ln>
          </p:spPr>
          <p:txBody>
            <a:bodyPr/>
            <a:lstStyle/>
            <a:p>
              <a:endParaRPr lang="en-US"/>
            </a:p>
          </p:txBody>
        </p:sp>
        <p:sp>
          <p:nvSpPr>
            <p:cNvPr id="17585" name="Line 222"/>
            <p:cNvSpPr>
              <a:spLocks noChangeShapeType="1"/>
            </p:cNvSpPr>
            <p:nvPr/>
          </p:nvSpPr>
          <p:spPr bwMode="auto">
            <a:xfrm flipV="1">
              <a:off x="5389532" y="2445026"/>
              <a:ext cx="1587" cy="100013"/>
            </a:xfrm>
            <a:prstGeom prst="line">
              <a:avLst/>
            </a:prstGeom>
            <a:noFill/>
            <a:ln w="7">
              <a:solidFill>
                <a:srgbClr val="808080"/>
              </a:solidFill>
              <a:round/>
              <a:headEnd/>
              <a:tailEnd/>
            </a:ln>
          </p:spPr>
          <p:txBody>
            <a:bodyPr/>
            <a:lstStyle/>
            <a:p>
              <a:endParaRPr lang="en-US"/>
            </a:p>
          </p:txBody>
        </p:sp>
        <p:grpSp>
          <p:nvGrpSpPr>
            <p:cNvPr id="3" name="Group 237"/>
            <p:cNvGrpSpPr/>
            <p:nvPr/>
          </p:nvGrpSpPr>
          <p:grpSpPr>
            <a:xfrm>
              <a:off x="2613242" y="2923910"/>
              <a:ext cx="380391" cy="308245"/>
              <a:chOff x="4089199" y="2999232"/>
              <a:chExt cx="380391" cy="308245"/>
            </a:xfrm>
            <a:gradFill flip="none" rotWithShape="1">
              <a:gsLst>
                <a:gs pos="0">
                  <a:srgbClr val="D6B19C"/>
                </a:gs>
                <a:gs pos="30000">
                  <a:srgbClr val="D49E6C"/>
                </a:gs>
                <a:gs pos="70000">
                  <a:srgbClr val="A65528"/>
                </a:gs>
                <a:gs pos="100000">
                  <a:srgbClr val="663012"/>
                </a:gs>
              </a:gsLst>
              <a:lin ang="16200000" scaled="1"/>
              <a:tileRect/>
            </a:gradFill>
          </p:grpSpPr>
          <p:sp>
            <p:nvSpPr>
              <p:cNvPr id="178" name="Oval 177"/>
              <p:cNvSpPr/>
              <p:nvPr/>
            </p:nvSpPr>
            <p:spPr bwMode="auto">
              <a:xfrm>
                <a:off x="4089199" y="2999232"/>
                <a:ext cx="380391" cy="308245"/>
              </a:xfrm>
              <a:prstGeom prst="ellipse">
                <a:avLst/>
              </a:prstGeom>
              <a:grpFill/>
              <a:ln w="12700" cap="flat" cmpd="sng" algn="ctr">
                <a:noFill/>
                <a:prstDash val="solid"/>
                <a:round/>
                <a:headEnd type="none" w="med" len="med"/>
                <a:tailEnd type="none" w="med" len="med"/>
              </a:ln>
              <a:effectLst/>
            </p:spPr>
            <p:txBody>
              <a:bodyPr/>
              <a:lstStyle/>
              <a:p>
                <a:pPr algn="l" eaLnBrk="0" hangingPunct="0">
                  <a:defRPr/>
                </a:pPr>
                <a:endParaRPr lang="en-US" sz="2000" b="1" dirty="0">
                  <a:latin typeface="Arial Narrow" pitchFamily="34" charset="0"/>
                </a:endParaRPr>
              </a:p>
            </p:txBody>
          </p:sp>
          <p:sp>
            <p:nvSpPr>
              <p:cNvPr id="179" name="Rounded Rectangle 178"/>
              <p:cNvSpPr/>
              <p:nvPr/>
            </p:nvSpPr>
            <p:spPr bwMode="auto">
              <a:xfrm>
                <a:off x="4153891" y="3004943"/>
                <a:ext cx="248146" cy="258343"/>
              </a:xfrm>
              <a:prstGeom prst="roundRect">
                <a:avLst/>
              </a:prstGeom>
              <a:grpFill/>
              <a:ln w="12700" cap="flat" cmpd="sng" algn="ctr">
                <a:noFill/>
                <a:prstDash val="solid"/>
                <a:round/>
                <a:headEnd type="none" w="med" len="med"/>
                <a:tailEnd type="none" w="med" len="med"/>
              </a:ln>
              <a:effectLst/>
            </p:spPr>
            <p:txBody>
              <a:bodyPr>
                <a:spAutoFit/>
              </a:bodyPr>
              <a:lstStyle/>
              <a:p>
                <a:pPr algn="l" eaLnBrk="0" hangingPunct="0">
                  <a:defRPr/>
                </a:pPr>
                <a:endParaRPr lang="en-US" sz="2000" b="1" dirty="0">
                  <a:latin typeface="Arial Narrow" pitchFamily="34" charset="0"/>
                </a:endParaRPr>
              </a:p>
            </p:txBody>
          </p:sp>
        </p:grpSp>
        <p:sp>
          <p:nvSpPr>
            <p:cNvPr id="180" name="Line 6"/>
            <p:cNvSpPr>
              <a:spLocks noChangeShapeType="1"/>
            </p:cNvSpPr>
            <p:nvPr/>
          </p:nvSpPr>
          <p:spPr bwMode="auto">
            <a:xfrm flipH="1">
              <a:off x="6117365" y="2079901"/>
              <a:ext cx="990750" cy="341312"/>
            </a:xfrm>
            <a:prstGeom prst="line">
              <a:avLst/>
            </a:prstGeom>
            <a:noFill/>
            <a:ln w="25400">
              <a:solidFill>
                <a:schemeClr val="tx2"/>
              </a:solidFill>
              <a:round/>
              <a:headEnd/>
              <a:tailEnd type="triangle" w="med" len="lg"/>
            </a:ln>
            <a:effectLst>
              <a:outerShdw blurRad="50800" dist="38100" dir="2700000" algn="tl" rotWithShape="0">
                <a:prstClr val="black">
                  <a:alpha val="40000"/>
                </a:prstClr>
              </a:outerShdw>
            </a:effectLst>
          </p:spPr>
          <p:txBody>
            <a:bodyPr>
              <a:spAutoFit/>
            </a:bodyPr>
            <a:lstStyle/>
            <a:p>
              <a:pPr>
                <a:defRPr/>
              </a:pPr>
              <a:endParaRPr lang="en-US" dirty="0"/>
            </a:p>
          </p:txBody>
        </p:sp>
        <p:grpSp>
          <p:nvGrpSpPr>
            <p:cNvPr id="5" name="Group 237"/>
            <p:cNvGrpSpPr/>
            <p:nvPr/>
          </p:nvGrpSpPr>
          <p:grpSpPr>
            <a:xfrm>
              <a:off x="3299876" y="2923910"/>
              <a:ext cx="380391" cy="308245"/>
              <a:chOff x="4089199" y="2999232"/>
              <a:chExt cx="380391" cy="308245"/>
            </a:xfrm>
            <a:gradFill flip="none" rotWithShape="1">
              <a:gsLst>
                <a:gs pos="0">
                  <a:srgbClr val="D6B19C"/>
                </a:gs>
                <a:gs pos="30000">
                  <a:srgbClr val="D49E6C"/>
                </a:gs>
                <a:gs pos="70000">
                  <a:srgbClr val="A65528"/>
                </a:gs>
                <a:gs pos="100000">
                  <a:srgbClr val="663012"/>
                </a:gs>
              </a:gsLst>
              <a:lin ang="16200000" scaled="1"/>
              <a:tileRect/>
            </a:gradFill>
          </p:grpSpPr>
          <p:sp>
            <p:nvSpPr>
              <p:cNvPr id="182" name="Oval 181"/>
              <p:cNvSpPr/>
              <p:nvPr/>
            </p:nvSpPr>
            <p:spPr bwMode="auto">
              <a:xfrm>
                <a:off x="4089199" y="2999232"/>
                <a:ext cx="380391" cy="308245"/>
              </a:xfrm>
              <a:prstGeom prst="ellipse">
                <a:avLst/>
              </a:prstGeom>
              <a:grpFill/>
              <a:ln w="12700" cap="flat" cmpd="sng" algn="ctr">
                <a:noFill/>
                <a:prstDash val="solid"/>
                <a:round/>
                <a:headEnd type="none" w="med" len="med"/>
                <a:tailEnd type="none" w="med" len="med"/>
              </a:ln>
              <a:effectLst/>
            </p:spPr>
            <p:txBody>
              <a:bodyPr/>
              <a:lstStyle/>
              <a:p>
                <a:pPr algn="l" eaLnBrk="0" hangingPunct="0">
                  <a:defRPr/>
                </a:pPr>
                <a:endParaRPr lang="en-US" sz="2000" b="1" dirty="0">
                  <a:latin typeface="Arial Narrow" pitchFamily="34" charset="0"/>
                </a:endParaRPr>
              </a:p>
            </p:txBody>
          </p:sp>
          <p:sp>
            <p:nvSpPr>
              <p:cNvPr id="183" name="Rounded Rectangle 182"/>
              <p:cNvSpPr/>
              <p:nvPr/>
            </p:nvSpPr>
            <p:spPr bwMode="auto">
              <a:xfrm>
                <a:off x="4153891" y="3004943"/>
                <a:ext cx="248146" cy="258343"/>
              </a:xfrm>
              <a:prstGeom prst="roundRect">
                <a:avLst/>
              </a:prstGeom>
              <a:grpFill/>
              <a:ln w="12700" cap="flat" cmpd="sng" algn="ctr">
                <a:noFill/>
                <a:prstDash val="solid"/>
                <a:round/>
                <a:headEnd type="none" w="med" len="med"/>
                <a:tailEnd type="none" w="med" len="med"/>
              </a:ln>
              <a:effectLst/>
            </p:spPr>
            <p:txBody>
              <a:bodyPr>
                <a:spAutoFit/>
              </a:bodyPr>
              <a:lstStyle/>
              <a:p>
                <a:pPr algn="l" eaLnBrk="0" hangingPunct="0">
                  <a:defRPr/>
                </a:pPr>
                <a:endParaRPr lang="en-US" sz="2000" b="1" dirty="0">
                  <a:latin typeface="Arial Narrow" pitchFamily="34" charset="0"/>
                </a:endParaRPr>
              </a:p>
            </p:txBody>
          </p:sp>
        </p:grpSp>
        <p:grpSp>
          <p:nvGrpSpPr>
            <p:cNvPr id="6" name="Group 237"/>
            <p:cNvGrpSpPr/>
            <p:nvPr/>
          </p:nvGrpSpPr>
          <p:grpSpPr>
            <a:xfrm>
              <a:off x="3994739" y="2923910"/>
              <a:ext cx="380391" cy="308245"/>
              <a:chOff x="4089199" y="2999232"/>
              <a:chExt cx="380391" cy="308245"/>
            </a:xfrm>
            <a:gradFill flip="none" rotWithShape="1">
              <a:gsLst>
                <a:gs pos="0">
                  <a:srgbClr val="D6B19C"/>
                </a:gs>
                <a:gs pos="30000">
                  <a:srgbClr val="D49E6C"/>
                </a:gs>
                <a:gs pos="70000">
                  <a:srgbClr val="A65528"/>
                </a:gs>
                <a:gs pos="100000">
                  <a:srgbClr val="663012"/>
                </a:gs>
              </a:gsLst>
              <a:lin ang="16200000" scaled="1"/>
              <a:tileRect/>
            </a:gradFill>
          </p:grpSpPr>
          <p:sp>
            <p:nvSpPr>
              <p:cNvPr id="185" name="Oval 184"/>
              <p:cNvSpPr/>
              <p:nvPr/>
            </p:nvSpPr>
            <p:spPr bwMode="auto">
              <a:xfrm>
                <a:off x="4089199" y="2999232"/>
                <a:ext cx="380391" cy="308245"/>
              </a:xfrm>
              <a:prstGeom prst="ellipse">
                <a:avLst/>
              </a:prstGeom>
              <a:grpFill/>
              <a:ln w="12700" cap="flat" cmpd="sng" algn="ctr">
                <a:noFill/>
                <a:prstDash val="solid"/>
                <a:round/>
                <a:headEnd type="none" w="med" len="med"/>
                <a:tailEnd type="none" w="med" len="med"/>
              </a:ln>
              <a:effectLst/>
            </p:spPr>
            <p:txBody>
              <a:bodyPr/>
              <a:lstStyle/>
              <a:p>
                <a:pPr algn="l" eaLnBrk="0" hangingPunct="0">
                  <a:defRPr/>
                </a:pPr>
                <a:endParaRPr lang="en-US" sz="2000" b="1" dirty="0">
                  <a:latin typeface="Arial Narrow" pitchFamily="34" charset="0"/>
                </a:endParaRPr>
              </a:p>
            </p:txBody>
          </p:sp>
          <p:sp>
            <p:nvSpPr>
              <p:cNvPr id="186" name="Rounded Rectangle 185"/>
              <p:cNvSpPr/>
              <p:nvPr/>
            </p:nvSpPr>
            <p:spPr bwMode="auto">
              <a:xfrm>
                <a:off x="4153891" y="3004943"/>
                <a:ext cx="248146" cy="258343"/>
              </a:xfrm>
              <a:prstGeom prst="roundRect">
                <a:avLst/>
              </a:prstGeom>
              <a:grpFill/>
              <a:ln w="12700" cap="flat" cmpd="sng" algn="ctr">
                <a:noFill/>
                <a:prstDash val="solid"/>
                <a:round/>
                <a:headEnd type="none" w="med" len="med"/>
                <a:tailEnd type="none" w="med" len="med"/>
              </a:ln>
              <a:effectLst/>
            </p:spPr>
            <p:txBody>
              <a:bodyPr>
                <a:spAutoFit/>
              </a:bodyPr>
              <a:lstStyle/>
              <a:p>
                <a:pPr algn="l" eaLnBrk="0" hangingPunct="0">
                  <a:defRPr/>
                </a:pPr>
                <a:endParaRPr lang="en-US" sz="2000" b="1" dirty="0">
                  <a:latin typeface="Arial Narrow" pitchFamily="34" charset="0"/>
                </a:endParaRPr>
              </a:p>
            </p:txBody>
          </p:sp>
        </p:grpSp>
        <p:grpSp>
          <p:nvGrpSpPr>
            <p:cNvPr id="8" name="Group 237"/>
            <p:cNvGrpSpPr/>
            <p:nvPr/>
          </p:nvGrpSpPr>
          <p:grpSpPr>
            <a:xfrm>
              <a:off x="4681373" y="2923910"/>
              <a:ext cx="380391" cy="308245"/>
              <a:chOff x="4089199" y="2999232"/>
              <a:chExt cx="380391" cy="308245"/>
            </a:xfrm>
            <a:gradFill flip="none" rotWithShape="1">
              <a:gsLst>
                <a:gs pos="0">
                  <a:srgbClr val="D6B19C"/>
                </a:gs>
                <a:gs pos="30000">
                  <a:srgbClr val="D49E6C"/>
                </a:gs>
                <a:gs pos="70000">
                  <a:srgbClr val="A65528"/>
                </a:gs>
                <a:gs pos="100000">
                  <a:srgbClr val="663012"/>
                </a:gs>
              </a:gsLst>
              <a:lin ang="16200000" scaled="1"/>
              <a:tileRect/>
            </a:gradFill>
          </p:grpSpPr>
          <p:sp>
            <p:nvSpPr>
              <p:cNvPr id="188" name="Oval 187"/>
              <p:cNvSpPr/>
              <p:nvPr/>
            </p:nvSpPr>
            <p:spPr bwMode="auto">
              <a:xfrm>
                <a:off x="4089199" y="2999232"/>
                <a:ext cx="380391" cy="308245"/>
              </a:xfrm>
              <a:prstGeom prst="ellipse">
                <a:avLst/>
              </a:prstGeom>
              <a:grpFill/>
              <a:ln w="12700" cap="flat" cmpd="sng" algn="ctr">
                <a:noFill/>
                <a:prstDash val="solid"/>
                <a:round/>
                <a:headEnd type="none" w="med" len="med"/>
                <a:tailEnd type="none" w="med" len="med"/>
              </a:ln>
              <a:effectLst/>
            </p:spPr>
            <p:txBody>
              <a:bodyPr/>
              <a:lstStyle/>
              <a:p>
                <a:pPr algn="l" eaLnBrk="0" hangingPunct="0">
                  <a:defRPr/>
                </a:pPr>
                <a:endParaRPr lang="en-US" sz="2000" b="1" dirty="0">
                  <a:latin typeface="Arial Narrow" pitchFamily="34" charset="0"/>
                </a:endParaRPr>
              </a:p>
            </p:txBody>
          </p:sp>
          <p:sp>
            <p:nvSpPr>
              <p:cNvPr id="189" name="Rounded Rectangle 188"/>
              <p:cNvSpPr/>
              <p:nvPr/>
            </p:nvSpPr>
            <p:spPr bwMode="auto">
              <a:xfrm>
                <a:off x="4153891" y="3004943"/>
                <a:ext cx="248146" cy="258343"/>
              </a:xfrm>
              <a:prstGeom prst="roundRect">
                <a:avLst/>
              </a:prstGeom>
              <a:grpFill/>
              <a:ln w="12700" cap="flat" cmpd="sng" algn="ctr">
                <a:noFill/>
                <a:prstDash val="solid"/>
                <a:round/>
                <a:headEnd type="none" w="med" len="med"/>
                <a:tailEnd type="none" w="med" len="med"/>
              </a:ln>
              <a:effectLst/>
            </p:spPr>
            <p:txBody>
              <a:bodyPr>
                <a:spAutoFit/>
              </a:bodyPr>
              <a:lstStyle/>
              <a:p>
                <a:pPr algn="l" eaLnBrk="0" hangingPunct="0">
                  <a:defRPr/>
                </a:pPr>
                <a:endParaRPr lang="en-US" sz="2000" b="1" dirty="0">
                  <a:latin typeface="Arial Narrow" pitchFamily="34" charset="0"/>
                </a:endParaRPr>
              </a:p>
            </p:txBody>
          </p:sp>
        </p:grpSp>
        <p:grpSp>
          <p:nvGrpSpPr>
            <p:cNvPr id="9" name="Group 237"/>
            <p:cNvGrpSpPr/>
            <p:nvPr/>
          </p:nvGrpSpPr>
          <p:grpSpPr>
            <a:xfrm>
              <a:off x="5360400" y="2923910"/>
              <a:ext cx="380391" cy="308245"/>
              <a:chOff x="4089199" y="2999232"/>
              <a:chExt cx="380391" cy="308245"/>
            </a:xfrm>
            <a:gradFill flip="none" rotWithShape="1">
              <a:gsLst>
                <a:gs pos="0">
                  <a:srgbClr val="D6B19C"/>
                </a:gs>
                <a:gs pos="30000">
                  <a:srgbClr val="D49E6C"/>
                </a:gs>
                <a:gs pos="70000">
                  <a:srgbClr val="A65528"/>
                </a:gs>
                <a:gs pos="100000">
                  <a:srgbClr val="663012"/>
                </a:gs>
              </a:gsLst>
              <a:lin ang="16200000" scaled="1"/>
              <a:tileRect/>
            </a:gradFill>
          </p:grpSpPr>
          <p:sp>
            <p:nvSpPr>
              <p:cNvPr id="191" name="Oval 190"/>
              <p:cNvSpPr/>
              <p:nvPr/>
            </p:nvSpPr>
            <p:spPr bwMode="auto">
              <a:xfrm>
                <a:off x="4089199" y="2999232"/>
                <a:ext cx="380391" cy="308245"/>
              </a:xfrm>
              <a:prstGeom prst="ellipse">
                <a:avLst/>
              </a:prstGeom>
              <a:grpFill/>
              <a:ln w="12700" cap="flat" cmpd="sng" algn="ctr">
                <a:noFill/>
                <a:prstDash val="solid"/>
                <a:round/>
                <a:headEnd type="none" w="med" len="med"/>
                <a:tailEnd type="none" w="med" len="med"/>
              </a:ln>
              <a:effectLst/>
            </p:spPr>
            <p:txBody>
              <a:bodyPr/>
              <a:lstStyle/>
              <a:p>
                <a:pPr algn="l" eaLnBrk="0" hangingPunct="0">
                  <a:defRPr/>
                </a:pPr>
                <a:endParaRPr lang="en-US" sz="2000" b="1" dirty="0">
                  <a:latin typeface="Arial Narrow" pitchFamily="34" charset="0"/>
                </a:endParaRPr>
              </a:p>
            </p:txBody>
          </p:sp>
          <p:sp>
            <p:nvSpPr>
              <p:cNvPr id="192" name="Rounded Rectangle 191"/>
              <p:cNvSpPr/>
              <p:nvPr/>
            </p:nvSpPr>
            <p:spPr bwMode="auto">
              <a:xfrm>
                <a:off x="4153891" y="3004943"/>
                <a:ext cx="248146" cy="258343"/>
              </a:xfrm>
              <a:prstGeom prst="roundRect">
                <a:avLst/>
              </a:prstGeom>
              <a:grpFill/>
              <a:ln w="12700" cap="flat" cmpd="sng" algn="ctr">
                <a:noFill/>
                <a:prstDash val="solid"/>
                <a:round/>
                <a:headEnd type="none" w="med" len="med"/>
                <a:tailEnd type="none" w="med" len="med"/>
              </a:ln>
              <a:effectLst/>
            </p:spPr>
            <p:txBody>
              <a:bodyPr>
                <a:spAutoFit/>
              </a:bodyPr>
              <a:lstStyle/>
              <a:p>
                <a:pPr algn="l" eaLnBrk="0" hangingPunct="0">
                  <a:defRPr/>
                </a:pPr>
                <a:endParaRPr lang="en-US" sz="2000" b="1" dirty="0">
                  <a:latin typeface="Arial Narrow" pitchFamily="34" charset="0"/>
                </a:endParaRPr>
              </a:p>
            </p:txBody>
          </p:sp>
        </p:grpSp>
        <p:grpSp>
          <p:nvGrpSpPr>
            <p:cNvPr id="10" name="Group 237"/>
            <p:cNvGrpSpPr/>
            <p:nvPr/>
          </p:nvGrpSpPr>
          <p:grpSpPr>
            <a:xfrm>
              <a:off x="6047034" y="2923910"/>
              <a:ext cx="380391" cy="308245"/>
              <a:chOff x="4089199" y="2999232"/>
              <a:chExt cx="380391" cy="308245"/>
            </a:xfrm>
            <a:gradFill flip="none" rotWithShape="1">
              <a:gsLst>
                <a:gs pos="0">
                  <a:srgbClr val="D6B19C"/>
                </a:gs>
                <a:gs pos="30000">
                  <a:srgbClr val="D49E6C"/>
                </a:gs>
                <a:gs pos="70000">
                  <a:srgbClr val="A65528"/>
                </a:gs>
                <a:gs pos="100000">
                  <a:srgbClr val="663012"/>
                </a:gs>
              </a:gsLst>
              <a:lin ang="16200000" scaled="1"/>
              <a:tileRect/>
            </a:gradFill>
          </p:grpSpPr>
          <p:sp>
            <p:nvSpPr>
              <p:cNvPr id="194" name="Oval 193"/>
              <p:cNvSpPr/>
              <p:nvPr/>
            </p:nvSpPr>
            <p:spPr bwMode="auto">
              <a:xfrm>
                <a:off x="4089199" y="2999232"/>
                <a:ext cx="380391" cy="308245"/>
              </a:xfrm>
              <a:prstGeom prst="ellipse">
                <a:avLst/>
              </a:prstGeom>
              <a:grpFill/>
              <a:ln w="12700" cap="flat" cmpd="sng" algn="ctr">
                <a:noFill/>
                <a:prstDash val="solid"/>
                <a:round/>
                <a:headEnd type="none" w="med" len="med"/>
                <a:tailEnd type="none" w="med" len="med"/>
              </a:ln>
              <a:effectLst/>
            </p:spPr>
            <p:txBody>
              <a:bodyPr/>
              <a:lstStyle/>
              <a:p>
                <a:pPr algn="l" eaLnBrk="0" hangingPunct="0">
                  <a:defRPr/>
                </a:pPr>
                <a:endParaRPr lang="en-US" sz="2000" b="1" dirty="0">
                  <a:latin typeface="Arial Narrow" pitchFamily="34" charset="0"/>
                </a:endParaRPr>
              </a:p>
            </p:txBody>
          </p:sp>
          <p:sp>
            <p:nvSpPr>
              <p:cNvPr id="195" name="Rounded Rectangle 194"/>
              <p:cNvSpPr/>
              <p:nvPr/>
            </p:nvSpPr>
            <p:spPr bwMode="auto">
              <a:xfrm>
                <a:off x="4153891" y="3004943"/>
                <a:ext cx="248146" cy="258343"/>
              </a:xfrm>
              <a:prstGeom prst="roundRect">
                <a:avLst/>
              </a:prstGeom>
              <a:grpFill/>
              <a:ln w="12700" cap="flat" cmpd="sng" algn="ctr">
                <a:noFill/>
                <a:prstDash val="solid"/>
                <a:round/>
                <a:headEnd type="none" w="med" len="med"/>
                <a:tailEnd type="none" w="med" len="med"/>
              </a:ln>
              <a:effectLst/>
            </p:spPr>
            <p:txBody>
              <a:bodyPr>
                <a:spAutoFit/>
              </a:bodyPr>
              <a:lstStyle/>
              <a:p>
                <a:pPr algn="l" eaLnBrk="0" hangingPunct="0">
                  <a:defRPr/>
                </a:pPr>
                <a:endParaRPr lang="en-US" sz="2000" b="1" dirty="0">
                  <a:latin typeface="Arial Narrow" pitchFamily="34" charset="0"/>
                </a:endParaRPr>
              </a:p>
            </p:txBody>
          </p:sp>
        </p:grpSp>
        <p:sp>
          <p:nvSpPr>
            <p:cNvPr id="196" name="Line 6"/>
            <p:cNvSpPr>
              <a:spLocks noChangeShapeType="1"/>
            </p:cNvSpPr>
            <p:nvPr/>
          </p:nvSpPr>
          <p:spPr bwMode="auto">
            <a:xfrm flipH="1">
              <a:off x="6274551" y="2287863"/>
              <a:ext cx="1238438" cy="430213"/>
            </a:xfrm>
            <a:prstGeom prst="line">
              <a:avLst/>
            </a:prstGeom>
            <a:noFill/>
            <a:ln w="25400">
              <a:solidFill>
                <a:schemeClr val="tx2"/>
              </a:solidFill>
              <a:round/>
              <a:headEnd/>
              <a:tailEnd type="triangle" w="med" len="lg"/>
            </a:ln>
            <a:effectLst>
              <a:outerShdw blurRad="50800" dist="38100" dir="2700000" algn="tl" rotWithShape="0">
                <a:prstClr val="black">
                  <a:alpha val="40000"/>
                </a:prstClr>
              </a:outerShdw>
            </a:effectLst>
          </p:spPr>
          <p:txBody>
            <a:bodyPr>
              <a:spAutoFit/>
            </a:bodyPr>
            <a:lstStyle/>
            <a:p>
              <a:pPr>
                <a:defRPr/>
              </a:pPr>
              <a:endParaRPr lang="en-US" dirty="0"/>
            </a:p>
          </p:txBody>
        </p:sp>
        <p:sp>
          <p:nvSpPr>
            <p:cNvPr id="197" name="Line 6"/>
            <p:cNvSpPr>
              <a:spLocks noChangeShapeType="1"/>
            </p:cNvSpPr>
            <p:nvPr/>
          </p:nvSpPr>
          <p:spPr bwMode="auto">
            <a:xfrm flipH="1">
              <a:off x="6503186" y="2606951"/>
              <a:ext cx="620806" cy="212725"/>
            </a:xfrm>
            <a:prstGeom prst="line">
              <a:avLst/>
            </a:prstGeom>
            <a:noFill/>
            <a:ln w="25400">
              <a:solidFill>
                <a:schemeClr val="tx2"/>
              </a:solidFill>
              <a:round/>
              <a:headEnd/>
              <a:tailEnd type="triangle" w="med" len="lg"/>
            </a:ln>
            <a:effectLst>
              <a:outerShdw blurRad="50800" dist="38100" dir="2700000" algn="tl" rotWithShape="0">
                <a:prstClr val="black">
                  <a:alpha val="40000"/>
                </a:prstClr>
              </a:outerShdw>
            </a:effectLst>
          </p:spPr>
          <p:txBody>
            <a:bodyPr>
              <a:spAutoFit/>
            </a:bodyPr>
            <a:lstStyle/>
            <a:p>
              <a:pPr>
                <a:defRPr/>
              </a:pPr>
              <a:endParaRPr lang="en-US" dirty="0"/>
            </a:p>
          </p:txBody>
        </p:sp>
        <p:sp>
          <p:nvSpPr>
            <p:cNvPr id="198" name="Line 6"/>
            <p:cNvSpPr>
              <a:spLocks noChangeShapeType="1"/>
            </p:cNvSpPr>
            <p:nvPr/>
          </p:nvSpPr>
          <p:spPr bwMode="auto">
            <a:xfrm flipH="1">
              <a:off x="6350763" y="2856188"/>
              <a:ext cx="938354" cy="255588"/>
            </a:xfrm>
            <a:prstGeom prst="line">
              <a:avLst/>
            </a:prstGeom>
            <a:noFill/>
            <a:ln w="25400">
              <a:solidFill>
                <a:schemeClr val="tx2"/>
              </a:solidFill>
              <a:round/>
              <a:headEnd/>
              <a:tailEnd type="triangle" w="med" len="lg"/>
            </a:ln>
            <a:effectLst>
              <a:outerShdw blurRad="50800" dist="38100" dir="2700000" algn="tl" rotWithShape="0">
                <a:prstClr val="black">
                  <a:alpha val="40000"/>
                </a:prstClr>
              </a:outerShdw>
            </a:effectLst>
          </p:spPr>
          <p:txBody>
            <a:bodyPr>
              <a:spAutoFit/>
            </a:bodyPr>
            <a:lstStyle/>
            <a:p>
              <a:pPr>
                <a:defRPr/>
              </a:pPr>
              <a:endParaRPr lang="en-US" dirty="0"/>
            </a:p>
          </p:txBody>
        </p:sp>
        <p:sp>
          <p:nvSpPr>
            <p:cNvPr id="199" name="Rectangle 17"/>
            <p:cNvSpPr>
              <a:spLocks noChangeArrowheads="1"/>
            </p:cNvSpPr>
            <p:nvPr/>
          </p:nvSpPr>
          <p:spPr bwMode="auto">
            <a:xfrm>
              <a:off x="1435117" y="1533801"/>
              <a:ext cx="1070137" cy="842962"/>
            </a:xfrm>
            <a:prstGeom prst="rect">
              <a:avLst/>
            </a:prstGeom>
            <a:solidFill>
              <a:srgbClr val="FFFFFF"/>
            </a:solidFill>
            <a:ln w="9525">
              <a:noFill/>
              <a:miter lim="800000"/>
              <a:headEnd/>
              <a:tailEnd/>
            </a:ln>
            <a:effectLst>
              <a:outerShdw blurRad="50800" dist="38100" dir="2700000" algn="tl" rotWithShape="0">
                <a:prstClr val="black">
                  <a:alpha val="40000"/>
                </a:prstClr>
              </a:outerShdw>
            </a:effectLst>
          </p:spPr>
          <p:txBody>
            <a:bodyPr/>
            <a:lstStyle/>
            <a:p>
              <a:pPr>
                <a:defRPr/>
              </a:pPr>
              <a:endParaRPr lang="en-US" dirty="0"/>
            </a:p>
          </p:txBody>
        </p:sp>
        <p:sp>
          <p:nvSpPr>
            <p:cNvPr id="17597" name="Rectangle 18"/>
            <p:cNvSpPr>
              <a:spLocks noChangeArrowheads="1"/>
            </p:cNvSpPr>
            <p:nvPr/>
          </p:nvSpPr>
          <p:spPr bwMode="auto">
            <a:xfrm>
              <a:off x="1435070" y="1533801"/>
              <a:ext cx="1069975" cy="842963"/>
            </a:xfrm>
            <a:prstGeom prst="rect">
              <a:avLst/>
            </a:prstGeom>
            <a:noFill/>
            <a:ln w="7">
              <a:solidFill>
                <a:srgbClr val="000000"/>
              </a:solidFill>
              <a:miter lim="800000"/>
              <a:headEnd/>
              <a:tailEnd/>
            </a:ln>
          </p:spPr>
          <p:txBody>
            <a:bodyPr/>
            <a:lstStyle/>
            <a:p>
              <a:endParaRPr lang="en-US"/>
            </a:p>
          </p:txBody>
        </p:sp>
        <p:sp>
          <p:nvSpPr>
            <p:cNvPr id="17598" name="Rectangle 19"/>
            <p:cNvSpPr>
              <a:spLocks noChangeArrowheads="1"/>
            </p:cNvSpPr>
            <p:nvPr/>
          </p:nvSpPr>
          <p:spPr bwMode="auto">
            <a:xfrm>
              <a:off x="1547782" y="1602063"/>
              <a:ext cx="123825" cy="258763"/>
            </a:xfrm>
            <a:prstGeom prst="rect">
              <a:avLst/>
            </a:prstGeom>
            <a:noFill/>
            <a:ln w="9525">
              <a:noFill/>
              <a:miter lim="800000"/>
              <a:headEnd/>
              <a:tailEnd/>
            </a:ln>
          </p:spPr>
          <p:txBody>
            <a:bodyPr wrap="none" lIns="0" tIns="0" rIns="0" bIns="0">
              <a:spAutoFit/>
            </a:bodyPr>
            <a:lstStyle/>
            <a:p>
              <a:pPr algn="l" eaLnBrk="0" hangingPunct="0"/>
              <a:r>
                <a:rPr lang="en-US" sz="1500">
                  <a:solidFill>
                    <a:srgbClr val="000000"/>
                  </a:solidFill>
                  <a:latin typeface="Times New Roman" pitchFamily="18" charset="0"/>
                </a:rPr>
                <a:t> </a:t>
              </a:r>
              <a:endParaRPr lang="en-US" sz="2000" b="1">
                <a:latin typeface="Arial Narrow" pitchFamily="34" charset="0"/>
              </a:endParaRPr>
            </a:p>
          </p:txBody>
        </p:sp>
        <p:sp>
          <p:nvSpPr>
            <p:cNvPr id="17599" name="Rectangle 20"/>
            <p:cNvSpPr>
              <a:spLocks noChangeArrowheads="1"/>
            </p:cNvSpPr>
            <p:nvPr/>
          </p:nvSpPr>
          <p:spPr bwMode="auto">
            <a:xfrm>
              <a:off x="1457295" y="2387876"/>
              <a:ext cx="33337" cy="44450"/>
            </a:xfrm>
            <a:prstGeom prst="rect">
              <a:avLst/>
            </a:prstGeom>
            <a:solidFill>
              <a:srgbClr val="000000"/>
            </a:solidFill>
            <a:ln w="9525">
              <a:noFill/>
              <a:miter lim="800000"/>
              <a:headEnd/>
              <a:tailEnd/>
            </a:ln>
          </p:spPr>
          <p:txBody>
            <a:bodyPr/>
            <a:lstStyle/>
            <a:p>
              <a:endParaRPr lang="en-US"/>
            </a:p>
          </p:txBody>
        </p:sp>
        <p:sp>
          <p:nvSpPr>
            <p:cNvPr id="17600" name="Rectangle 21"/>
            <p:cNvSpPr>
              <a:spLocks noChangeArrowheads="1"/>
            </p:cNvSpPr>
            <p:nvPr/>
          </p:nvSpPr>
          <p:spPr bwMode="auto">
            <a:xfrm>
              <a:off x="1457295" y="2387876"/>
              <a:ext cx="33337" cy="44450"/>
            </a:xfrm>
            <a:prstGeom prst="rect">
              <a:avLst/>
            </a:prstGeom>
            <a:noFill/>
            <a:ln w="7">
              <a:solidFill>
                <a:srgbClr val="000000"/>
              </a:solidFill>
              <a:miter lim="800000"/>
              <a:headEnd/>
              <a:tailEnd/>
            </a:ln>
          </p:spPr>
          <p:txBody>
            <a:bodyPr/>
            <a:lstStyle/>
            <a:p>
              <a:endParaRPr lang="en-US"/>
            </a:p>
          </p:txBody>
        </p:sp>
        <p:sp>
          <p:nvSpPr>
            <p:cNvPr id="17601" name="Rectangle 22"/>
            <p:cNvSpPr>
              <a:spLocks noChangeArrowheads="1"/>
            </p:cNvSpPr>
            <p:nvPr/>
          </p:nvSpPr>
          <p:spPr bwMode="auto">
            <a:xfrm>
              <a:off x="1501745" y="2387876"/>
              <a:ext cx="34925" cy="44450"/>
            </a:xfrm>
            <a:prstGeom prst="rect">
              <a:avLst/>
            </a:prstGeom>
            <a:solidFill>
              <a:srgbClr val="000000"/>
            </a:solidFill>
            <a:ln w="9525">
              <a:noFill/>
              <a:miter lim="800000"/>
              <a:headEnd/>
              <a:tailEnd/>
            </a:ln>
          </p:spPr>
          <p:txBody>
            <a:bodyPr/>
            <a:lstStyle/>
            <a:p>
              <a:endParaRPr lang="en-US"/>
            </a:p>
          </p:txBody>
        </p:sp>
        <p:sp>
          <p:nvSpPr>
            <p:cNvPr id="17602" name="Rectangle 23"/>
            <p:cNvSpPr>
              <a:spLocks noChangeArrowheads="1"/>
            </p:cNvSpPr>
            <p:nvPr/>
          </p:nvSpPr>
          <p:spPr bwMode="auto">
            <a:xfrm>
              <a:off x="1501745" y="2387876"/>
              <a:ext cx="34925" cy="44450"/>
            </a:xfrm>
            <a:prstGeom prst="rect">
              <a:avLst/>
            </a:prstGeom>
            <a:noFill/>
            <a:ln w="7">
              <a:solidFill>
                <a:srgbClr val="000000"/>
              </a:solidFill>
              <a:miter lim="800000"/>
              <a:headEnd/>
              <a:tailEnd/>
            </a:ln>
          </p:spPr>
          <p:txBody>
            <a:bodyPr/>
            <a:lstStyle/>
            <a:p>
              <a:endParaRPr lang="en-US"/>
            </a:p>
          </p:txBody>
        </p:sp>
        <p:sp>
          <p:nvSpPr>
            <p:cNvPr id="17603" name="Rectangle 24"/>
            <p:cNvSpPr>
              <a:spLocks noChangeArrowheads="1"/>
            </p:cNvSpPr>
            <p:nvPr/>
          </p:nvSpPr>
          <p:spPr bwMode="auto">
            <a:xfrm>
              <a:off x="1558895" y="2387876"/>
              <a:ext cx="22225" cy="44450"/>
            </a:xfrm>
            <a:prstGeom prst="rect">
              <a:avLst/>
            </a:prstGeom>
            <a:solidFill>
              <a:srgbClr val="000000"/>
            </a:solidFill>
            <a:ln w="9525">
              <a:noFill/>
              <a:miter lim="800000"/>
              <a:headEnd/>
              <a:tailEnd/>
            </a:ln>
          </p:spPr>
          <p:txBody>
            <a:bodyPr/>
            <a:lstStyle/>
            <a:p>
              <a:endParaRPr lang="en-US"/>
            </a:p>
          </p:txBody>
        </p:sp>
        <p:sp>
          <p:nvSpPr>
            <p:cNvPr id="17604" name="Rectangle 25"/>
            <p:cNvSpPr>
              <a:spLocks noChangeArrowheads="1"/>
            </p:cNvSpPr>
            <p:nvPr/>
          </p:nvSpPr>
          <p:spPr bwMode="auto">
            <a:xfrm>
              <a:off x="1558895" y="2387876"/>
              <a:ext cx="22225" cy="44450"/>
            </a:xfrm>
            <a:prstGeom prst="rect">
              <a:avLst/>
            </a:prstGeom>
            <a:noFill/>
            <a:ln w="7">
              <a:solidFill>
                <a:srgbClr val="000000"/>
              </a:solidFill>
              <a:miter lim="800000"/>
              <a:headEnd/>
              <a:tailEnd/>
            </a:ln>
          </p:spPr>
          <p:txBody>
            <a:bodyPr/>
            <a:lstStyle/>
            <a:p>
              <a:endParaRPr lang="en-US"/>
            </a:p>
          </p:txBody>
        </p:sp>
        <p:sp>
          <p:nvSpPr>
            <p:cNvPr id="17605" name="Rectangle 26"/>
            <p:cNvSpPr>
              <a:spLocks noChangeArrowheads="1"/>
            </p:cNvSpPr>
            <p:nvPr/>
          </p:nvSpPr>
          <p:spPr bwMode="auto">
            <a:xfrm>
              <a:off x="1603345" y="2387876"/>
              <a:ext cx="23812" cy="44450"/>
            </a:xfrm>
            <a:prstGeom prst="rect">
              <a:avLst/>
            </a:prstGeom>
            <a:solidFill>
              <a:srgbClr val="000000"/>
            </a:solidFill>
            <a:ln w="9525">
              <a:noFill/>
              <a:miter lim="800000"/>
              <a:headEnd/>
              <a:tailEnd/>
            </a:ln>
          </p:spPr>
          <p:txBody>
            <a:bodyPr/>
            <a:lstStyle/>
            <a:p>
              <a:endParaRPr lang="en-US"/>
            </a:p>
          </p:txBody>
        </p:sp>
        <p:sp>
          <p:nvSpPr>
            <p:cNvPr id="17606" name="Rectangle 27"/>
            <p:cNvSpPr>
              <a:spLocks noChangeArrowheads="1"/>
            </p:cNvSpPr>
            <p:nvPr/>
          </p:nvSpPr>
          <p:spPr bwMode="auto">
            <a:xfrm>
              <a:off x="1603345" y="2387876"/>
              <a:ext cx="23812" cy="44450"/>
            </a:xfrm>
            <a:prstGeom prst="rect">
              <a:avLst/>
            </a:prstGeom>
            <a:noFill/>
            <a:ln w="7">
              <a:solidFill>
                <a:srgbClr val="000000"/>
              </a:solidFill>
              <a:miter lim="800000"/>
              <a:headEnd/>
              <a:tailEnd/>
            </a:ln>
          </p:spPr>
          <p:txBody>
            <a:bodyPr/>
            <a:lstStyle/>
            <a:p>
              <a:endParaRPr lang="en-US"/>
            </a:p>
          </p:txBody>
        </p:sp>
        <p:sp>
          <p:nvSpPr>
            <p:cNvPr id="17607" name="Rectangle 28"/>
            <p:cNvSpPr>
              <a:spLocks noChangeArrowheads="1"/>
            </p:cNvSpPr>
            <p:nvPr/>
          </p:nvSpPr>
          <p:spPr bwMode="auto">
            <a:xfrm>
              <a:off x="1649382" y="2387876"/>
              <a:ext cx="22225" cy="44450"/>
            </a:xfrm>
            <a:prstGeom prst="rect">
              <a:avLst/>
            </a:prstGeom>
            <a:solidFill>
              <a:srgbClr val="000000"/>
            </a:solidFill>
            <a:ln w="9525">
              <a:noFill/>
              <a:miter lim="800000"/>
              <a:headEnd/>
              <a:tailEnd/>
            </a:ln>
          </p:spPr>
          <p:txBody>
            <a:bodyPr/>
            <a:lstStyle/>
            <a:p>
              <a:endParaRPr lang="en-US"/>
            </a:p>
          </p:txBody>
        </p:sp>
        <p:sp>
          <p:nvSpPr>
            <p:cNvPr id="17608" name="Rectangle 29"/>
            <p:cNvSpPr>
              <a:spLocks noChangeArrowheads="1"/>
            </p:cNvSpPr>
            <p:nvPr/>
          </p:nvSpPr>
          <p:spPr bwMode="auto">
            <a:xfrm>
              <a:off x="1649382" y="2387876"/>
              <a:ext cx="22225" cy="44450"/>
            </a:xfrm>
            <a:prstGeom prst="rect">
              <a:avLst/>
            </a:prstGeom>
            <a:noFill/>
            <a:ln w="7">
              <a:solidFill>
                <a:srgbClr val="000000"/>
              </a:solidFill>
              <a:miter lim="800000"/>
              <a:headEnd/>
              <a:tailEnd/>
            </a:ln>
          </p:spPr>
          <p:txBody>
            <a:bodyPr/>
            <a:lstStyle/>
            <a:p>
              <a:endParaRPr lang="en-US"/>
            </a:p>
          </p:txBody>
        </p:sp>
        <p:sp>
          <p:nvSpPr>
            <p:cNvPr id="17609" name="Rectangle 30"/>
            <p:cNvSpPr>
              <a:spLocks noChangeArrowheads="1"/>
            </p:cNvSpPr>
            <p:nvPr/>
          </p:nvSpPr>
          <p:spPr bwMode="auto">
            <a:xfrm>
              <a:off x="1693832" y="2387876"/>
              <a:ext cx="22225" cy="44450"/>
            </a:xfrm>
            <a:prstGeom prst="rect">
              <a:avLst/>
            </a:prstGeom>
            <a:solidFill>
              <a:srgbClr val="000000"/>
            </a:solidFill>
            <a:ln w="9525">
              <a:noFill/>
              <a:miter lim="800000"/>
              <a:headEnd/>
              <a:tailEnd/>
            </a:ln>
          </p:spPr>
          <p:txBody>
            <a:bodyPr/>
            <a:lstStyle/>
            <a:p>
              <a:endParaRPr lang="en-US"/>
            </a:p>
          </p:txBody>
        </p:sp>
        <p:sp>
          <p:nvSpPr>
            <p:cNvPr id="17610" name="Rectangle 31"/>
            <p:cNvSpPr>
              <a:spLocks noChangeArrowheads="1"/>
            </p:cNvSpPr>
            <p:nvPr/>
          </p:nvSpPr>
          <p:spPr bwMode="auto">
            <a:xfrm>
              <a:off x="1693832" y="2387876"/>
              <a:ext cx="22225" cy="44450"/>
            </a:xfrm>
            <a:prstGeom prst="rect">
              <a:avLst/>
            </a:prstGeom>
            <a:noFill/>
            <a:ln w="7">
              <a:solidFill>
                <a:srgbClr val="000000"/>
              </a:solidFill>
              <a:miter lim="800000"/>
              <a:headEnd/>
              <a:tailEnd/>
            </a:ln>
          </p:spPr>
          <p:txBody>
            <a:bodyPr/>
            <a:lstStyle/>
            <a:p>
              <a:endParaRPr lang="en-US"/>
            </a:p>
          </p:txBody>
        </p:sp>
        <p:sp>
          <p:nvSpPr>
            <p:cNvPr id="17611" name="Rectangle 32"/>
            <p:cNvSpPr>
              <a:spLocks noChangeArrowheads="1"/>
            </p:cNvSpPr>
            <p:nvPr/>
          </p:nvSpPr>
          <p:spPr bwMode="auto">
            <a:xfrm>
              <a:off x="1795432" y="2398988"/>
              <a:ext cx="22225" cy="33338"/>
            </a:xfrm>
            <a:prstGeom prst="rect">
              <a:avLst/>
            </a:prstGeom>
            <a:solidFill>
              <a:srgbClr val="000000"/>
            </a:solidFill>
            <a:ln w="9525">
              <a:noFill/>
              <a:miter lim="800000"/>
              <a:headEnd/>
              <a:tailEnd/>
            </a:ln>
          </p:spPr>
          <p:txBody>
            <a:bodyPr/>
            <a:lstStyle/>
            <a:p>
              <a:endParaRPr lang="en-US"/>
            </a:p>
          </p:txBody>
        </p:sp>
        <p:sp>
          <p:nvSpPr>
            <p:cNvPr id="17612" name="Rectangle 33"/>
            <p:cNvSpPr>
              <a:spLocks noChangeArrowheads="1"/>
            </p:cNvSpPr>
            <p:nvPr/>
          </p:nvSpPr>
          <p:spPr bwMode="auto">
            <a:xfrm>
              <a:off x="1795432" y="2398988"/>
              <a:ext cx="22225" cy="33338"/>
            </a:xfrm>
            <a:prstGeom prst="rect">
              <a:avLst/>
            </a:prstGeom>
            <a:noFill/>
            <a:ln w="7">
              <a:solidFill>
                <a:srgbClr val="000000"/>
              </a:solidFill>
              <a:miter lim="800000"/>
              <a:headEnd/>
              <a:tailEnd/>
            </a:ln>
          </p:spPr>
          <p:txBody>
            <a:bodyPr/>
            <a:lstStyle/>
            <a:p>
              <a:endParaRPr lang="en-US"/>
            </a:p>
          </p:txBody>
        </p:sp>
        <p:sp>
          <p:nvSpPr>
            <p:cNvPr id="17613" name="Rectangle 34"/>
            <p:cNvSpPr>
              <a:spLocks noChangeArrowheads="1"/>
            </p:cNvSpPr>
            <p:nvPr/>
          </p:nvSpPr>
          <p:spPr bwMode="auto">
            <a:xfrm>
              <a:off x="1839882" y="2398988"/>
              <a:ext cx="23812" cy="33338"/>
            </a:xfrm>
            <a:prstGeom prst="rect">
              <a:avLst/>
            </a:prstGeom>
            <a:solidFill>
              <a:srgbClr val="000000"/>
            </a:solidFill>
            <a:ln w="9525">
              <a:noFill/>
              <a:miter lim="800000"/>
              <a:headEnd/>
              <a:tailEnd/>
            </a:ln>
          </p:spPr>
          <p:txBody>
            <a:bodyPr/>
            <a:lstStyle/>
            <a:p>
              <a:endParaRPr lang="en-US"/>
            </a:p>
          </p:txBody>
        </p:sp>
        <p:sp>
          <p:nvSpPr>
            <p:cNvPr id="17614" name="Rectangle 35"/>
            <p:cNvSpPr>
              <a:spLocks noChangeArrowheads="1"/>
            </p:cNvSpPr>
            <p:nvPr/>
          </p:nvSpPr>
          <p:spPr bwMode="auto">
            <a:xfrm>
              <a:off x="1839882" y="2398988"/>
              <a:ext cx="23812" cy="33338"/>
            </a:xfrm>
            <a:prstGeom prst="rect">
              <a:avLst/>
            </a:prstGeom>
            <a:noFill/>
            <a:ln w="7">
              <a:solidFill>
                <a:srgbClr val="000000"/>
              </a:solidFill>
              <a:miter lim="800000"/>
              <a:headEnd/>
              <a:tailEnd/>
            </a:ln>
          </p:spPr>
          <p:txBody>
            <a:bodyPr/>
            <a:lstStyle/>
            <a:p>
              <a:endParaRPr lang="en-US"/>
            </a:p>
          </p:txBody>
        </p:sp>
        <p:sp>
          <p:nvSpPr>
            <p:cNvPr id="17615" name="Rectangle 36"/>
            <p:cNvSpPr>
              <a:spLocks noChangeArrowheads="1"/>
            </p:cNvSpPr>
            <p:nvPr/>
          </p:nvSpPr>
          <p:spPr bwMode="auto">
            <a:xfrm>
              <a:off x="1885920" y="2398988"/>
              <a:ext cx="22225" cy="33338"/>
            </a:xfrm>
            <a:prstGeom prst="rect">
              <a:avLst/>
            </a:prstGeom>
            <a:solidFill>
              <a:srgbClr val="000000"/>
            </a:solidFill>
            <a:ln w="9525">
              <a:noFill/>
              <a:miter lim="800000"/>
              <a:headEnd/>
              <a:tailEnd/>
            </a:ln>
          </p:spPr>
          <p:txBody>
            <a:bodyPr/>
            <a:lstStyle/>
            <a:p>
              <a:endParaRPr lang="en-US"/>
            </a:p>
          </p:txBody>
        </p:sp>
        <p:sp>
          <p:nvSpPr>
            <p:cNvPr id="17616" name="Rectangle 37"/>
            <p:cNvSpPr>
              <a:spLocks noChangeArrowheads="1"/>
            </p:cNvSpPr>
            <p:nvPr/>
          </p:nvSpPr>
          <p:spPr bwMode="auto">
            <a:xfrm>
              <a:off x="1885920" y="2398988"/>
              <a:ext cx="22225" cy="33338"/>
            </a:xfrm>
            <a:prstGeom prst="rect">
              <a:avLst/>
            </a:prstGeom>
            <a:noFill/>
            <a:ln w="7">
              <a:solidFill>
                <a:srgbClr val="000000"/>
              </a:solidFill>
              <a:miter lim="800000"/>
              <a:headEnd/>
              <a:tailEnd/>
            </a:ln>
          </p:spPr>
          <p:txBody>
            <a:bodyPr/>
            <a:lstStyle/>
            <a:p>
              <a:endParaRPr lang="en-US"/>
            </a:p>
          </p:txBody>
        </p:sp>
        <p:sp>
          <p:nvSpPr>
            <p:cNvPr id="17617" name="Rectangle 38"/>
            <p:cNvSpPr>
              <a:spLocks noChangeArrowheads="1"/>
            </p:cNvSpPr>
            <p:nvPr/>
          </p:nvSpPr>
          <p:spPr bwMode="auto">
            <a:xfrm>
              <a:off x="1930370" y="2398988"/>
              <a:ext cx="22225" cy="33338"/>
            </a:xfrm>
            <a:prstGeom prst="rect">
              <a:avLst/>
            </a:prstGeom>
            <a:solidFill>
              <a:srgbClr val="000000"/>
            </a:solidFill>
            <a:ln w="9525">
              <a:noFill/>
              <a:miter lim="800000"/>
              <a:headEnd/>
              <a:tailEnd/>
            </a:ln>
          </p:spPr>
          <p:txBody>
            <a:bodyPr/>
            <a:lstStyle/>
            <a:p>
              <a:endParaRPr lang="en-US"/>
            </a:p>
          </p:txBody>
        </p:sp>
        <p:sp>
          <p:nvSpPr>
            <p:cNvPr id="17618" name="Rectangle 39"/>
            <p:cNvSpPr>
              <a:spLocks noChangeArrowheads="1"/>
            </p:cNvSpPr>
            <p:nvPr/>
          </p:nvSpPr>
          <p:spPr bwMode="auto">
            <a:xfrm>
              <a:off x="1930370" y="2398988"/>
              <a:ext cx="22225" cy="33338"/>
            </a:xfrm>
            <a:prstGeom prst="rect">
              <a:avLst/>
            </a:prstGeom>
            <a:noFill/>
            <a:ln w="7">
              <a:solidFill>
                <a:srgbClr val="000000"/>
              </a:solidFill>
              <a:miter lim="800000"/>
              <a:headEnd/>
              <a:tailEnd/>
            </a:ln>
          </p:spPr>
          <p:txBody>
            <a:bodyPr/>
            <a:lstStyle/>
            <a:p>
              <a:endParaRPr lang="en-US"/>
            </a:p>
          </p:txBody>
        </p:sp>
        <p:sp>
          <p:nvSpPr>
            <p:cNvPr id="17619" name="Rectangle 40"/>
            <p:cNvSpPr>
              <a:spLocks noChangeArrowheads="1"/>
            </p:cNvSpPr>
            <p:nvPr/>
          </p:nvSpPr>
          <p:spPr bwMode="auto">
            <a:xfrm>
              <a:off x="1974820" y="2398988"/>
              <a:ext cx="23812" cy="33338"/>
            </a:xfrm>
            <a:prstGeom prst="rect">
              <a:avLst/>
            </a:prstGeom>
            <a:solidFill>
              <a:srgbClr val="000000"/>
            </a:solidFill>
            <a:ln w="9525">
              <a:noFill/>
              <a:miter lim="800000"/>
              <a:headEnd/>
              <a:tailEnd/>
            </a:ln>
          </p:spPr>
          <p:txBody>
            <a:bodyPr/>
            <a:lstStyle/>
            <a:p>
              <a:endParaRPr lang="en-US"/>
            </a:p>
          </p:txBody>
        </p:sp>
        <p:sp>
          <p:nvSpPr>
            <p:cNvPr id="17620" name="Rectangle 41"/>
            <p:cNvSpPr>
              <a:spLocks noChangeArrowheads="1"/>
            </p:cNvSpPr>
            <p:nvPr/>
          </p:nvSpPr>
          <p:spPr bwMode="auto">
            <a:xfrm>
              <a:off x="1974820" y="2398988"/>
              <a:ext cx="23812" cy="33338"/>
            </a:xfrm>
            <a:prstGeom prst="rect">
              <a:avLst/>
            </a:prstGeom>
            <a:noFill/>
            <a:ln w="7">
              <a:solidFill>
                <a:srgbClr val="000000"/>
              </a:solidFill>
              <a:miter lim="800000"/>
              <a:headEnd/>
              <a:tailEnd/>
            </a:ln>
          </p:spPr>
          <p:txBody>
            <a:bodyPr/>
            <a:lstStyle/>
            <a:p>
              <a:endParaRPr lang="en-US"/>
            </a:p>
          </p:txBody>
        </p:sp>
        <p:sp>
          <p:nvSpPr>
            <p:cNvPr id="17621" name="Rectangle 42"/>
            <p:cNvSpPr>
              <a:spLocks noChangeArrowheads="1"/>
            </p:cNvSpPr>
            <p:nvPr/>
          </p:nvSpPr>
          <p:spPr bwMode="auto">
            <a:xfrm>
              <a:off x="2020857" y="2398988"/>
              <a:ext cx="33337" cy="33338"/>
            </a:xfrm>
            <a:prstGeom prst="rect">
              <a:avLst/>
            </a:prstGeom>
            <a:solidFill>
              <a:srgbClr val="000000"/>
            </a:solidFill>
            <a:ln w="9525">
              <a:noFill/>
              <a:miter lim="800000"/>
              <a:headEnd/>
              <a:tailEnd/>
            </a:ln>
          </p:spPr>
          <p:txBody>
            <a:bodyPr/>
            <a:lstStyle/>
            <a:p>
              <a:endParaRPr lang="en-US"/>
            </a:p>
          </p:txBody>
        </p:sp>
        <p:sp>
          <p:nvSpPr>
            <p:cNvPr id="17622" name="Rectangle 43"/>
            <p:cNvSpPr>
              <a:spLocks noChangeArrowheads="1"/>
            </p:cNvSpPr>
            <p:nvPr/>
          </p:nvSpPr>
          <p:spPr bwMode="auto">
            <a:xfrm>
              <a:off x="2020857" y="2398988"/>
              <a:ext cx="33337" cy="33338"/>
            </a:xfrm>
            <a:prstGeom prst="rect">
              <a:avLst/>
            </a:prstGeom>
            <a:noFill/>
            <a:ln w="7">
              <a:solidFill>
                <a:srgbClr val="000000"/>
              </a:solidFill>
              <a:miter lim="800000"/>
              <a:headEnd/>
              <a:tailEnd/>
            </a:ln>
          </p:spPr>
          <p:txBody>
            <a:bodyPr/>
            <a:lstStyle/>
            <a:p>
              <a:endParaRPr lang="en-US"/>
            </a:p>
          </p:txBody>
        </p:sp>
        <p:sp>
          <p:nvSpPr>
            <p:cNvPr id="17623" name="Rectangle 44"/>
            <p:cNvSpPr>
              <a:spLocks noChangeArrowheads="1"/>
            </p:cNvSpPr>
            <p:nvPr/>
          </p:nvSpPr>
          <p:spPr bwMode="auto">
            <a:xfrm>
              <a:off x="1535700" y="1633182"/>
              <a:ext cx="867224" cy="553998"/>
            </a:xfrm>
            <a:prstGeom prst="rect">
              <a:avLst/>
            </a:prstGeom>
            <a:noFill/>
            <a:ln w="9525">
              <a:noFill/>
              <a:miter lim="800000"/>
              <a:headEnd/>
              <a:tailEnd/>
            </a:ln>
          </p:spPr>
          <p:txBody>
            <a:bodyPr wrap="none" lIns="0" tIns="0" rIns="0" bIns="0">
              <a:spAutoFit/>
            </a:bodyPr>
            <a:lstStyle/>
            <a:p>
              <a:pPr eaLnBrk="0" hangingPunct="0"/>
              <a:r>
                <a:rPr lang="en-US">
                  <a:solidFill>
                    <a:srgbClr val="000000"/>
                  </a:solidFill>
                  <a:latin typeface="Calibri" pitchFamily="34" charset="0"/>
                </a:rPr>
                <a:t>28nm</a:t>
              </a:r>
            </a:p>
            <a:p>
              <a:pPr eaLnBrk="0" hangingPunct="0"/>
              <a:r>
                <a:rPr lang="en-US">
                  <a:solidFill>
                    <a:srgbClr val="000000"/>
                  </a:solidFill>
                  <a:latin typeface="Calibri" pitchFamily="34" charset="0"/>
                </a:rPr>
                <a:t>FPGA Die</a:t>
              </a:r>
              <a:endParaRPr lang="en-US" b="1">
                <a:latin typeface="Calibri" pitchFamily="34" charset="0"/>
              </a:endParaRPr>
            </a:p>
          </p:txBody>
        </p:sp>
        <p:sp>
          <p:nvSpPr>
            <p:cNvPr id="17624" name="Rectangle 45"/>
            <p:cNvSpPr>
              <a:spLocks noChangeArrowheads="1"/>
            </p:cNvSpPr>
            <p:nvPr/>
          </p:nvSpPr>
          <p:spPr bwMode="auto">
            <a:xfrm>
              <a:off x="2347882" y="1848126"/>
              <a:ext cx="180975" cy="371475"/>
            </a:xfrm>
            <a:prstGeom prst="rect">
              <a:avLst/>
            </a:prstGeom>
            <a:noFill/>
            <a:ln w="9525">
              <a:noFill/>
              <a:miter lim="800000"/>
              <a:headEnd/>
              <a:tailEnd/>
            </a:ln>
          </p:spPr>
          <p:txBody>
            <a:bodyPr wrap="none" lIns="0" tIns="0" rIns="0" bIns="0">
              <a:spAutoFit/>
            </a:bodyPr>
            <a:lstStyle/>
            <a:p>
              <a:pPr algn="l" eaLnBrk="0" hangingPunct="0"/>
              <a:r>
                <a:rPr lang="en-US" sz="2000">
                  <a:solidFill>
                    <a:srgbClr val="000000"/>
                  </a:solidFill>
                  <a:latin typeface="Times New Roman" pitchFamily="18" charset="0"/>
                </a:rPr>
                <a:t> </a:t>
              </a:r>
              <a:endParaRPr lang="en-US" sz="2000" b="1">
                <a:latin typeface="Arial Narrow" pitchFamily="34" charset="0"/>
              </a:endParaRPr>
            </a:p>
          </p:txBody>
        </p:sp>
        <p:sp>
          <p:nvSpPr>
            <p:cNvPr id="17625" name="Rectangle 46"/>
            <p:cNvSpPr>
              <a:spLocks noChangeArrowheads="1"/>
            </p:cNvSpPr>
            <p:nvPr/>
          </p:nvSpPr>
          <p:spPr bwMode="auto">
            <a:xfrm>
              <a:off x="1435070" y="2310088"/>
              <a:ext cx="1069975" cy="88900"/>
            </a:xfrm>
            <a:prstGeom prst="rect">
              <a:avLst/>
            </a:prstGeom>
            <a:solidFill>
              <a:srgbClr val="99CCFF"/>
            </a:solidFill>
            <a:ln w="9525">
              <a:noFill/>
              <a:miter lim="800000"/>
              <a:headEnd/>
              <a:tailEnd/>
            </a:ln>
          </p:spPr>
          <p:txBody>
            <a:bodyPr/>
            <a:lstStyle/>
            <a:p>
              <a:endParaRPr lang="en-US"/>
            </a:p>
          </p:txBody>
        </p:sp>
        <p:sp>
          <p:nvSpPr>
            <p:cNvPr id="17626" name="Rectangle 47"/>
            <p:cNvSpPr>
              <a:spLocks noChangeArrowheads="1"/>
            </p:cNvSpPr>
            <p:nvPr/>
          </p:nvSpPr>
          <p:spPr bwMode="auto">
            <a:xfrm>
              <a:off x="1435070" y="2310088"/>
              <a:ext cx="1069975" cy="88900"/>
            </a:xfrm>
            <a:prstGeom prst="rect">
              <a:avLst/>
            </a:prstGeom>
            <a:noFill/>
            <a:ln w="7">
              <a:solidFill>
                <a:srgbClr val="000000"/>
              </a:solidFill>
              <a:miter lim="800000"/>
              <a:headEnd/>
              <a:tailEnd/>
            </a:ln>
          </p:spPr>
          <p:txBody>
            <a:bodyPr/>
            <a:lstStyle/>
            <a:p>
              <a:endParaRPr lang="en-US"/>
            </a:p>
          </p:txBody>
        </p:sp>
        <p:sp>
          <p:nvSpPr>
            <p:cNvPr id="17627" name="Rectangle 60"/>
            <p:cNvSpPr>
              <a:spLocks noChangeArrowheads="1"/>
            </p:cNvSpPr>
            <p:nvPr/>
          </p:nvSpPr>
          <p:spPr bwMode="auto">
            <a:xfrm>
              <a:off x="2133570" y="2398988"/>
              <a:ext cx="33337" cy="33338"/>
            </a:xfrm>
            <a:prstGeom prst="rect">
              <a:avLst/>
            </a:prstGeom>
            <a:solidFill>
              <a:srgbClr val="000000"/>
            </a:solidFill>
            <a:ln w="9525">
              <a:noFill/>
              <a:miter lim="800000"/>
              <a:headEnd/>
              <a:tailEnd/>
            </a:ln>
          </p:spPr>
          <p:txBody>
            <a:bodyPr/>
            <a:lstStyle/>
            <a:p>
              <a:endParaRPr lang="en-US"/>
            </a:p>
          </p:txBody>
        </p:sp>
        <p:sp>
          <p:nvSpPr>
            <p:cNvPr id="17628" name="Rectangle 61"/>
            <p:cNvSpPr>
              <a:spLocks noChangeArrowheads="1"/>
            </p:cNvSpPr>
            <p:nvPr/>
          </p:nvSpPr>
          <p:spPr bwMode="auto">
            <a:xfrm>
              <a:off x="2133570" y="2398988"/>
              <a:ext cx="33337" cy="33338"/>
            </a:xfrm>
            <a:prstGeom prst="rect">
              <a:avLst/>
            </a:prstGeom>
            <a:noFill/>
            <a:ln w="7">
              <a:solidFill>
                <a:srgbClr val="000000"/>
              </a:solidFill>
              <a:miter lim="800000"/>
              <a:headEnd/>
              <a:tailEnd/>
            </a:ln>
          </p:spPr>
          <p:txBody>
            <a:bodyPr/>
            <a:lstStyle/>
            <a:p>
              <a:endParaRPr lang="en-US"/>
            </a:p>
          </p:txBody>
        </p:sp>
        <p:sp>
          <p:nvSpPr>
            <p:cNvPr id="17629" name="Rectangle 62"/>
            <p:cNvSpPr>
              <a:spLocks noChangeArrowheads="1"/>
            </p:cNvSpPr>
            <p:nvPr/>
          </p:nvSpPr>
          <p:spPr bwMode="auto">
            <a:xfrm>
              <a:off x="2178020" y="2398988"/>
              <a:ext cx="33337" cy="33338"/>
            </a:xfrm>
            <a:prstGeom prst="rect">
              <a:avLst/>
            </a:prstGeom>
            <a:solidFill>
              <a:srgbClr val="000000"/>
            </a:solidFill>
            <a:ln w="9525">
              <a:noFill/>
              <a:miter lim="800000"/>
              <a:headEnd/>
              <a:tailEnd/>
            </a:ln>
          </p:spPr>
          <p:txBody>
            <a:bodyPr/>
            <a:lstStyle/>
            <a:p>
              <a:endParaRPr lang="en-US"/>
            </a:p>
          </p:txBody>
        </p:sp>
        <p:sp>
          <p:nvSpPr>
            <p:cNvPr id="17630" name="Rectangle 63"/>
            <p:cNvSpPr>
              <a:spLocks noChangeArrowheads="1"/>
            </p:cNvSpPr>
            <p:nvPr/>
          </p:nvSpPr>
          <p:spPr bwMode="auto">
            <a:xfrm>
              <a:off x="2178020" y="2398988"/>
              <a:ext cx="33337" cy="33338"/>
            </a:xfrm>
            <a:prstGeom prst="rect">
              <a:avLst/>
            </a:prstGeom>
            <a:noFill/>
            <a:ln w="7">
              <a:solidFill>
                <a:srgbClr val="000000"/>
              </a:solidFill>
              <a:miter lim="800000"/>
              <a:headEnd/>
              <a:tailEnd/>
            </a:ln>
          </p:spPr>
          <p:txBody>
            <a:bodyPr/>
            <a:lstStyle/>
            <a:p>
              <a:endParaRPr lang="en-US"/>
            </a:p>
          </p:txBody>
        </p:sp>
        <p:sp>
          <p:nvSpPr>
            <p:cNvPr id="17631" name="Rectangle 64"/>
            <p:cNvSpPr>
              <a:spLocks noChangeArrowheads="1"/>
            </p:cNvSpPr>
            <p:nvPr/>
          </p:nvSpPr>
          <p:spPr bwMode="auto">
            <a:xfrm>
              <a:off x="2224057" y="2398988"/>
              <a:ext cx="33337" cy="33338"/>
            </a:xfrm>
            <a:prstGeom prst="rect">
              <a:avLst/>
            </a:prstGeom>
            <a:solidFill>
              <a:srgbClr val="000000"/>
            </a:solidFill>
            <a:ln w="9525">
              <a:noFill/>
              <a:miter lim="800000"/>
              <a:headEnd/>
              <a:tailEnd/>
            </a:ln>
          </p:spPr>
          <p:txBody>
            <a:bodyPr/>
            <a:lstStyle/>
            <a:p>
              <a:endParaRPr lang="en-US"/>
            </a:p>
          </p:txBody>
        </p:sp>
        <p:sp>
          <p:nvSpPr>
            <p:cNvPr id="17632" name="Rectangle 65"/>
            <p:cNvSpPr>
              <a:spLocks noChangeArrowheads="1"/>
            </p:cNvSpPr>
            <p:nvPr/>
          </p:nvSpPr>
          <p:spPr bwMode="auto">
            <a:xfrm>
              <a:off x="2224057" y="2398988"/>
              <a:ext cx="33337" cy="33338"/>
            </a:xfrm>
            <a:prstGeom prst="rect">
              <a:avLst/>
            </a:prstGeom>
            <a:noFill/>
            <a:ln w="7">
              <a:solidFill>
                <a:srgbClr val="000000"/>
              </a:solidFill>
              <a:miter lim="800000"/>
              <a:headEnd/>
              <a:tailEnd/>
            </a:ln>
          </p:spPr>
          <p:txBody>
            <a:bodyPr/>
            <a:lstStyle/>
            <a:p>
              <a:endParaRPr lang="en-US"/>
            </a:p>
          </p:txBody>
        </p:sp>
        <p:sp>
          <p:nvSpPr>
            <p:cNvPr id="17633" name="Rectangle 66"/>
            <p:cNvSpPr>
              <a:spLocks noChangeArrowheads="1"/>
            </p:cNvSpPr>
            <p:nvPr/>
          </p:nvSpPr>
          <p:spPr bwMode="auto">
            <a:xfrm>
              <a:off x="2268507" y="2398988"/>
              <a:ext cx="33337" cy="33338"/>
            </a:xfrm>
            <a:prstGeom prst="rect">
              <a:avLst/>
            </a:prstGeom>
            <a:solidFill>
              <a:srgbClr val="000000"/>
            </a:solidFill>
            <a:ln w="9525">
              <a:noFill/>
              <a:miter lim="800000"/>
              <a:headEnd/>
              <a:tailEnd/>
            </a:ln>
          </p:spPr>
          <p:txBody>
            <a:bodyPr/>
            <a:lstStyle/>
            <a:p>
              <a:endParaRPr lang="en-US"/>
            </a:p>
          </p:txBody>
        </p:sp>
        <p:sp>
          <p:nvSpPr>
            <p:cNvPr id="17634" name="Rectangle 67"/>
            <p:cNvSpPr>
              <a:spLocks noChangeArrowheads="1"/>
            </p:cNvSpPr>
            <p:nvPr/>
          </p:nvSpPr>
          <p:spPr bwMode="auto">
            <a:xfrm>
              <a:off x="2268507" y="2398988"/>
              <a:ext cx="33337" cy="33338"/>
            </a:xfrm>
            <a:prstGeom prst="rect">
              <a:avLst/>
            </a:prstGeom>
            <a:noFill/>
            <a:ln w="7">
              <a:solidFill>
                <a:srgbClr val="000000"/>
              </a:solidFill>
              <a:miter lim="800000"/>
              <a:headEnd/>
              <a:tailEnd/>
            </a:ln>
          </p:spPr>
          <p:txBody>
            <a:bodyPr/>
            <a:lstStyle/>
            <a:p>
              <a:endParaRPr lang="en-US"/>
            </a:p>
          </p:txBody>
        </p:sp>
        <p:sp>
          <p:nvSpPr>
            <p:cNvPr id="17635" name="Rectangle 68"/>
            <p:cNvSpPr>
              <a:spLocks noChangeArrowheads="1"/>
            </p:cNvSpPr>
            <p:nvPr/>
          </p:nvSpPr>
          <p:spPr bwMode="auto">
            <a:xfrm>
              <a:off x="2312957" y="2398988"/>
              <a:ext cx="34925" cy="33338"/>
            </a:xfrm>
            <a:prstGeom prst="rect">
              <a:avLst/>
            </a:prstGeom>
            <a:solidFill>
              <a:srgbClr val="000000"/>
            </a:solidFill>
            <a:ln w="9525">
              <a:noFill/>
              <a:miter lim="800000"/>
              <a:headEnd/>
              <a:tailEnd/>
            </a:ln>
          </p:spPr>
          <p:txBody>
            <a:bodyPr/>
            <a:lstStyle/>
            <a:p>
              <a:endParaRPr lang="en-US"/>
            </a:p>
          </p:txBody>
        </p:sp>
        <p:sp>
          <p:nvSpPr>
            <p:cNvPr id="17636" name="Rectangle 69"/>
            <p:cNvSpPr>
              <a:spLocks noChangeArrowheads="1"/>
            </p:cNvSpPr>
            <p:nvPr/>
          </p:nvSpPr>
          <p:spPr bwMode="auto">
            <a:xfrm>
              <a:off x="2312957" y="2398988"/>
              <a:ext cx="34925" cy="33338"/>
            </a:xfrm>
            <a:prstGeom prst="rect">
              <a:avLst/>
            </a:prstGeom>
            <a:noFill/>
            <a:ln w="7">
              <a:solidFill>
                <a:srgbClr val="000000"/>
              </a:solidFill>
              <a:miter lim="800000"/>
              <a:headEnd/>
              <a:tailEnd/>
            </a:ln>
          </p:spPr>
          <p:txBody>
            <a:bodyPr/>
            <a:lstStyle/>
            <a:p>
              <a:endParaRPr lang="en-US"/>
            </a:p>
          </p:txBody>
        </p:sp>
        <p:sp>
          <p:nvSpPr>
            <p:cNvPr id="17637" name="Rectangle 70"/>
            <p:cNvSpPr>
              <a:spLocks noChangeArrowheads="1"/>
            </p:cNvSpPr>
            <p:nvPr/>
          </p:nvSpPr>
          <p:spPr bwMode="auto">
            <a:xfrm>
              <a:off x="2370107" y="2398988"/>
              <a:ext cx="22225" cy="33338"/>
            </a:xfrm>
            <a:prstGeom prst="rect">
              <a:avLst/>
            </a:prstGeom>
            <a:solidFill>
              <a:srgbClr val="000000"/>
            </a:solidFill>
            <a:ln w="9525">
              <a:noFill/>
              <a:miter lim="800000"/>
              <a:headEnd/>
              <a:tailEnd/>
            </a:ln>
          </p:spPr>
          <p:txBody>
            <a:bodyPr/>
            <a:lstStyle/>
            <a:p>
              <a:endParaRPr lang="en-US"/>
            </a:p>
          </p:txBody>
        </p:sp>
        <p:sp>
          <p:nvSpPr>
            <p:cNvPr id="17638" name="Rectangle 71"/>
            <p:cNvSpPr>
              <a:spLocks noChangeArrowheads="1"/>
            </p:cNvSpPr>
            <p:nvPr/>
          </p:nvSpPr>
          <p:spPr bwMode="auto">
            <a:xfrm>
              <a:off x="2370107" y="2398988"/>
              <a:ext cx="22225" cy="33338"/>
            </a:xfrm>
            <a:prstGeom prst="rect">
              <a:avLst/>
            </a:prstGeom>
            <a:noFill/>
            <a:ln w="7">
              <a:solidFill>
                <a:srgbClr val="000000"/>
              </a:solidFill>
              <a:miter lim="800000"/>
              <a:headEnd/>
              <a:tailEnd/>
            </a:ln>
          </p:spPr>
          <p:txBody>
            <a:bodyPr/>
            <a:lstStyle/>
            <a:p>
              <a:endParaRPr lang="en-US"/>
            </a:p>
          </p:txBody>
        </p:sp>
        <p:sp>
          <p:nvSpPr>
            <p:cNvPr id="17639" name="Line 154"/>
            <p:cNvSpPr>
              <a:spLocks noChangeShapeType="1"/>
            </p:cNvSpPr>
            <p:nvPr/>
          </p:nvSpPr>
          <p:spPr bwMode="auto">
            <a:xfrm>
              <a:off x="1349345" y="2472013"/>
              <a:ext cx="744537" cy="1588"/>
            </a:xfrm>
            <a:prstGeom prst="line">
              <a:avLst/>
            </a:prstGeom>
            <a:noFill/>
            <a:ln w="7">
              <a:solidFill>
                <a:srgbClr val="000000"/>
              </a:solidFill>
              <a:round/>
              <a:headEnd/>
              <a:tailEnd/>
            </a:ln>
          </p:spPr>
          <p:txBody>
            <a:bodyPr/>
            <a:lstStyle/>
            <a:p>
              <a:endParaRPr lang="en-US"/>
            </a:p>
          </p:txBody>
        </p:sp>
        <p:sp>
          <p:nvSpPr>
            <p:cNvPr id="17640" name="Freeform 155"/>
            <p:cNvSpPr>
              <a:spLocks noEditPoints="1"/>
            </p:cNvSpPr>
            <p:nvPr/>
          </p:nvSpPr>
          <p:spPr bwMode="auto">
            <a:xfrm>
              <a:off x="1360457" y="2505351"/>
              <a:ext cx="720725" cy="11113"/>
            </a:xfrm>
            <a:custGeom>
              <a:avLst/>
              <a:gdLst>
                <a:gd name="T0" fmla="*/ 2147483647 w 454"/>
                <a:gd name="T1" fmla="*/ 0 h 7"/>
                <a:gd name="T2" fmla="*/ 2147483647 w 454"/>
                <a:gd name="T3" fmla="*/ 2147483647 h 7"/>
                <a:gd name="T4" fmla="*/ 2147483647 w 454"/>
                <a:gd name="T5" fmla="*/ 2147483647 h 7"/>
                <a:gd name="T6" fmla="*/ 0 w 454"/>
                <a:gd name="T7" fmla="*/ 2147483647 h 7"/>
                <a:gd name="T8" fmla="*/ 0 w 454"/>
                <a:gd name="T9" fmla="*/ 0 h 7"/>
                <a:gd name="T10" fmla="*/ 2147483647 w 454"/>
                <a:gd name="T11" fmla="*/ 0 h 7"/>
                <a:gd name="T12" fmla="*/ 2147483647 w 454"/>
                <a:gd name="T13" fmla="*/ 0 h 7"/>
                <a:gd name="T14" fmla="*/ 2147483647 w 454"/>
                <a:gd name="T15" fmla="*/ 2147483647 h 7"/>
                <a:gd name="T16" fmla="*/ 2147483647 w 454"/>
                <a:gd name="T17" fmla="*/ 2147483647 h 7"/>
                <a:gd name="T18" fmla="*/ 2147483647 w 454"/>
                <a:gd name="T19" fmla="*/ 2147483647 h 7"/>
                <a:gd name="T20" fmla="*/ 2147483647 w 454"/>
                <a:gd name="T21" fmla="*/ 0 h 7"/>
                <a:gd name="T22" fmla="*/ 2147483647 w 454"/>
                <a:gd name="T23" fmla="*/ 0 h 7"/>
                <a:gd name="T24" fmla="*/ 2147483647 w 454"/>
                <a:gd name="T25" fmla="*/ 0 h 7"/>
                <a:gd name="T26" fmla="*/ 2147483647 w 454"/>
                <a:gd name="T27" fmla="*/ 2147483647 h 7"/>
                <a:gd name="T28" fmla="*/ 2147483647 w 454"/>
                <a:gd name="T29" fmla="*/ 2147483647 h 7"/>
                <a:gd name="T30" fmla="*/ 2147483647 w 454"/>
                <a:gd name="T31" fmla="*/ 2147483647 h 7"/>
                <a:gd name="T32" fmla="*/ 2147483647 w 454"/>
                <a:gd name="T33" fmla="*/ 0 h 7"/>
                <a:gd name="T34" fmla="*/ 2147483647 w 454"/>
                <a:gd name="T35" fmla="*/ 0 h 7"/>
                <a:gd name="T36" fmla="*/ 2147483647 w 454"/>
                <a:gd name="T37" fmla="*/ 0 h 7"/>
                <a:gd name="T38" fmla="*/ 2147483647 w 454"/>
                <a:gd name="T39" fmla="*/ 2147483647 h 7"/>
                <a:gd name="T40" fmla="*/ 2147483647 w 454"/>
                <a:gd name="T41" fmla="*/ 2147483647 h 7"/>
                <a:gd name="T42" fmla="*/ 2147483647 w 454"/>
                <a:gd name="T43" fmla="*/ 2147483647 h 7"/>
                <a:gd name="T44" fmla="*/ 2147483647 w 454"/>
                <a:gd name="T45" fmla="*/ 0 h 7"/>
                <a:gd name="T46" fmla="*/ 2147483647 w 454"/>
                <a:gd name="T47" fmla="*/ 0 h 7"/>
                <a:gd name="T48" fmla="*/ 2147483647 w 454"/>
                <a:gd name="T49" fmla="*/ 0 h 7"/>
                <a:gd name="T50" fmla="*/ 2147483647 w 454"/>
                <a:gd name="T51" fmla="*/ 2147483647 h 7"/>
                <a:gd name="T52" fmla="*/ 2147483647 w 454"/>
                <a:gd name="T53" fmla="*/ 2147483647 h 7"/>
                <a:gd name="T54" fmla="*/ 2147483647 w 454"/>
                <a:gd name="T55" fmla="*/ 2147483647 h 7"/>
                <a:gd name="T56" fmla="*/ 2147483647 w 454"/>
                <a:gd name="T57" fmla="*/ 0 h 7"/>
                <a:gd name="T58" fmla="*/ 2147483647 w 454"/>
                <a:gd name="T59" fmla="*/ 0 h 7"/>
                <a:gd name="T60" fmla="*/ 2147483647 w 454"/>
                <a:gd name="T61" fmla="*/ 0 h 7"/>
                <a:gd name="T62" fmla="*/ 2147483647 w 454"/>
                <a:gd name="T63" fmla="*/ 2147483647 h 7"/>
                <a:gd name="T64" fmla="*/ 2147483647 w 454"/>
                <a:gd name="T65" fmla="*/ 2147483647 h 7"/>
                <a:gd name="T66" fmla="*/ 2147483647 w 454"/>
                <a:gd name="T67" fmla="*/ 2147483647 h 7"/>
                <a:gd name="T68" fmla="*/ 2147483647 w 454"/>
                <a:gd name="T69" fmla="*/ 0 h 7"/>
                <a:gd name="T70" fmla="*/ 2147483647 w 454"/>
                <a:gd name="T71" fmla="*/ 0 h 7"/>
                <a:gd name="T72" fmla="*/ 2147483647 w 454"/>
                <a:gd name="T73" fmla="*/ 0 h 7"/>
                <a:gd name="T74" fmla="*/ 2147483647 w 454"/>
                <a:gd name="T75" fmla="*/ 2147483647 h 7"/>
                <a:gd name="T76" fmla="*/ 2147483647 w 454"/>
                <a:gd name="T77" fmla="*/ 2147483647 h 7"/>
                <a:gd name="T78" fmla="*/ 2147483647 w 454"/>
                <a:gd name="T79" fmla="*/ 2147483647 h 7"/>
                <a:gd name="T80" fmla="*/ 2147483647 w 454"/>
                <a:gd name="T81" fmla="*/ 0 h 7"/>
                <a:gd name="T82" fmla="*/ 2147483647 w 454"/>
                <a:gd name="T83" fmla="*/ 0 h 7"/>
                <a:gd name="T84" fmla="*/ 2147483647 w 454"/>
                <a:gd name="T85" fmla="*/ 0 h 7"/>
                <a:gd name="T86" fmla="*/ 2147483647 w 454"/>
                <a:gd name="T87" fmla="*/ 2147483647 h 7"/>
                <a:gd name="T88" fmla="*/ 2147483647 w 454"/>
                <a:gd name="T89" fmla="*/ 2147483647 h 7"/>
                <a:gd name="T90" fmla="*/ 2147483647 w 454"/>
                <a:gd name="T91" fmla="*/ 2147483647 h 7"/>
                <a:gd name="T92" fmla="*/ 2147483647 w 454"/>
                <a:gd name="T93" fmla="*/ 0 h 7"/>
                <a:gd name="T94" fmla="*/ 2147483647 w 454"/>
                <a:gd name="T95" fmla="*/ 0 h 7"/>
                <a:gd name="T96" fmla="*/ 2147483647 w 454"/>
                <a:gd name="T97" fmla="*/ 0 h 7"/>
                <a:gd name="T98" fmla="*/ 2147483647 w 454"/>
                <a:gd name="T99" fmla="*/ 2147483647 h 7"/>
                <a:gd name="T100" fmla="*/ 2147483647 w 454"/>
                <a:gd name="T101" fmla="*/ 2147483647 h 7"/>
                <a:gd name="T102" fmla="*/ 2147483647 w 454"/>
                <a:gd name="T103" fmla="*/ 2147483647 h 7"/>
                <a:gd name="T104" fmla="*/ 2147483647 w 454"/>
                <a:gd name="T105" fmla="*/ 0 h 7"/>
                <a:gd name="T106" fmla="*/ 2147483647 w 454"/>
                <a:gd name="T107" fmla="*/ 0 h 7"/>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454"/>
                <a:gd name="T163" fmla="*/ 0 h 7"/>
                <a:gd name="T164" fmla="*/ 454 w 454"/>
                <a:gd name="T165" fmla="*/ 7 h 7"/>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454" h="7">
                  <a:moveTo>
                    <a:pt x="8" y="0"/>
                  </a:moveTo>
                  <a:lnTo>
                    <a:pt x="29" y="0"/>
                  </a:lnTo>
                  <a:lnTo>
                    <a:pt x="29" y="7"/>
                  </a:lnTo>
                  <a:lnTo>
                    <a:pt x="8" y="7"/>
                  </a:lnTo>
                  <a:lnTo>
                    <a:pt x="0" y="7"/>
                  </a:lnTo>
                  <a:lnTo>
                    <a:pt x="0" y="0"/>
                  </a:lnTo>
                  <a:lnTo>
                    <a:pt x="8" y="0"/>
                  </a:lnTo>
                  <a:close/>
                  <a:moveTo>
                    <a:pt x="57" y="0"/>
                  </a:moveTo>
                  <a:lnTo>
                    <a:pt x="78" y="0"/>
                  </a:lnTo>
                  <a:lnTo>
                    <a:pt x="86" y="0"/>
                  </a:lnTo>
                  <a:lnTo>
                    <a:pt x="86" y="7"/>
                  </a:lnTo>
                  <a:lnTo>
                    <a:pt x="78" y="7"/>
                  </a:lnTo>
                  <a:lnTo>
                    <a:pt x="57" y="7"/>
                  </a:lnTo>
                  <a:lnTo>
                    <a:pt x="57" y="0"/>
                  </a:lnTo>
                  <a:close/>
                  <a:moveTo>
                    <a:pt x="114" y="0"/>
                  </a:moveTo>
                  <a:lnTo>
                    <a:pt x="135" y="0"/>
                  </a:lnTo>
                  <a:lnTo>
                    <a:pt x="135" y="7"/>
                  </a:lnTo>
                  <a:lnTo>
                    <a:pt x="114" y="7"/>
                  </a:lnTo>
                  <a:lnTo>
                    <a:pt x="107" y="7"/>
                  </a:lnTo>
                  <a:lnTo>
                    <a:pt x="107" y="0"/>
                  </a:lnTo>
                  <a:lnTo>
                    <a:pt x="114" y="0"/>
                  </a:lnTo>
                  <a:close/>
                  <a:moveTo>
                    <a:pt x="164" y="0"/>
                  </a:moveTo>
                  <a:lnTo>
                    <a:pt x="185" y="0"/>
                  </a:lnTo>
                  <a:lnTo>
                    <a:pt x="192" y="0"/>
                  </a:lnTo>
                  <a:lnTo>
                    <a:pt x="192" y="7"/>
                  </a:lnTo>
                  <a:lnTo>
                    <a:pt x="185" y="7"/>
                  </a:lnTo>
                  <a:lnTo>
                    <a:pt x="164" y="7"/>
                  </a:lnTo>
                  <a:lnTo>
                    <a:pt x="157" y="7"/>
                  </a:lnTo>
                  <a:lnTo>
                    <a:pt x="164" y="0"/>
                  </a:lnTo>
                  <a:close/>
                  <a:moveTo>
                    <a:pt x="213" y="0"/>
                  </a:moveTo>
                  <a:lnTo>
                    <a:pt x="242" y="0"/>
                  </a:lnTo>
                  <a:lnTo>
                    <a:pt x="242" y="7"/>
                  </a:lnTo>
                  <a:lnTo>
                    <a:pt x="213" y="7"/>
                  </a:lnTo>
                  <a:lnTo>
                    <a:pt x="213" y="0"/>
                  </a:lnTo>
                  <a:close/>
                  <a:moveTo>
                    <a:pt x="270" y="0"/>
                  </a:moveTo>
                  <a:lnTo>
                    <a:pt x="291" y="0"/>
                  </a:lnTo>
                  <a:lnTo>
                    <a:pt x="298" y="7"/>
                  </a:lnTo>
                  <a:lnTo>
                    <a:pt x="291" y="7"/>
                  </a:lnTo>
                  <a:lnTo>
                    <a:pt x="270" y="7"/>
                  </a:lnTo>
                  <a:lnTo>
                    <a:pt x="263" y="7"/>
                  </a:lnTo>
                  <a:lnTo>
                    <a:pt x="263" y="0"/>
                  </a:lnTo>
                  <a:lnTo>
                    <a:pt x="270" y="0"/>
                  </a:lnTo>
                  <a:close/>
                  <a:moveTo>
                    <a:pt x="320" y="0"/>
                  </a:moveTo>
                  <a:lnTo>
                    <a:pt x="341" y="0"/>
                  </a:lnTo>
                  <a:lnTo>
                    <a:pt x="348" y="0"/>
                  </a:lnTo>
                  <a:lnTo>
                    <a:pt x="348" y="7"/>
                  </a:lnTo>
                  <a:lnTo>
                    <a:pt x="341" y="7"/>
                  </a:lnTo>
                  <a:lnTo>
                    <a:pt x="320" y="7"/>
                  </a:lnTo>
                  <a:lnTo>
                    <a:pt x="320" y="0"/>
                  </a:lnTo>
                  <a:close/>
                  <a:moveTo>
                    <a:pt x="376" y="0"/>
                  </a:moveTo>
                  <a:lnTo>
                    <a:pt x="398" y="0"/>
                  </a:lnTo>
                  <a:lnTo>
                    <a:pt x="398" y="7"/>
                  </a:lnTo>
                  <a:lnTo>
                    <a:pt x="376" y="7"/>
                  </a:lnTo>
                  <a:lnTo>
                    <a:pt x="369" y="7"/>
                  </a:lnTo>
                  <a:lnTo>
                    <a:pt x="369" y="0"/>
                  </a:lnTo>
                  <a:lnTo>
                    <a:pt x="376" y="0"/>
                  </a:lnTo>
                  <a:close/>
                  <a:moveTo>
                    <a:pt x="426" y="0"/>
                  </a:moveTo>
                  <a:lnTo>
                    <a:pt x="447" y="0"/>
                  </a:lnTo>
                  <a:lnTo>
                    <a:pt x="454" y="0"/>
                  </a:lnTo>
                  <a:lnTo>
                    <a:pt x="454" y="7"/>
                  </a:lnTo>
                  <a:lnTo>
                    <a:pt x="447" y="7"/>
                  </a:lnTo>
                  <a:lnTo>
                    <a:pt x="426" y="7"/>
                  </a:lnTo>
                  <a:lnTo>
                    <a:pt x="426" y="0"/>
                  </a:lnTo>
                  <a:close/>
                </a:path>
              </a:pathLst>
            </a:custGeom>
            <a:solidFill>
              <a:srgbClr val="000000"/>
            </a:solidFill>
            <a:ln w="0">
              <a:solidFill>
                <a:srgbClr val="000000"/>
              </a:solidFill>
              <a:prstDash val="solid"/>
              <a:round/>
              <a:headEnd/>
              <a:tailEnd/>
            </a:ln>
          </p:spPr>
          <p:txBody>
            <a:bodyPr/>
            <a:lstStyle/>
            <a:p>
              <a:endParaRPr lang="en-US"/>
            </a:p>
          </p:txBody>
        </p:sp>
        <p:sp>
          <p:nvSpPr>
            <p:cNvPr id="17641" name="Line 156"/>
            <p:cNvSpPr>
              <a:spLocks noChangeShapeType="1"/>
            </p:cNvSpPr>
            <p:nvPr/>
          </p:nvSpPr>
          <p:spPr bwMode="auto">
            <a:xfrm>
              <a:off x="1327120" y="2549801"/>
              <a:ext cx="754062" cy="1588"/>
            </a:xfrm>
            <a:prstGeom prst="line">
              <a:avLst/>
            </a:prstGeom>
            <a:noFill/>
            <a:ln w="7">
              <a:solidFill>
                <a:srgbClr val="000000"/>
              </a:solidFill>
              <a:round/>
              <a:headEnd/>
              <a:tailEnd/>
            </a:ln>
          </p:spPr>
          <p:txBody>
            <a:bodyPr/>
            <a:lstStyle/>
            <a:p>
              <a:endParaRPr lang="en-US"/>
            </a:p>
          </p:txBody>
        </p:sp>
        <p:sp>
          <p:nvSpPr>
            <p:cNvPr id="17642" name="Line 204"/>
            <p:cNvSpPr>
              <a:spLocks noChangeShapeType="1"/>
            </p:cNvSpPr>
            <p:nvPr/>
          </p:nvSpPr>
          <p:spPr bwMode="auto">
            <a:xfrm>
              <a:off x="2316132" y="2478363"/>
              <a:ext cx="528637" cy="1588"/>
            </a:xfrm>
            <a:prstGeom prst="line">
              <a:avLst/>
            </a:prstGeom>
            <a:noFill/>
            <a:ln w="7">
              <a:solidFill>
                <a:srgbClr val="000000"/>
              </a:solidFill>
              <a:round/>
              <a:headEnd/>
              <a:tailEnd/>
            </a:ln>
          </p:spPr>
          <p:txBody>
            <a:bodyPr/>
            <a:lstStyle/>
            <a:p>
              <a:endParaRPr lang="en-US"/>
            </a:p>
          </p:txBody>
        </p:sp>
        <p:sp>
          <p:nvSpPr>
            <p:cNvPr id="17643" name="Line 205"/>
            <p:cNvSpPr>
              <a:spLocks noChangeShapeType="1"/>
            </p:cNvSpPr>
            <p:nvPr/>
          </p:nvSpPr>
          <p:spPr bwMode="auto">
            <a:xfrm>
              <a:off x="2270095" y="2511701"/>
              <a:ext cx="530225" cy="1588"/>
            </a:xfrm>
            <a:prstGeom prst="line">
              <a:avLst/>
            </a:prstGeom>
            <a:noFill/>
            <a:ln w="7">
              <a:solidFill>
                <a:srgbClr val="000000"/>
              </a:solidFill>
              <a:round/>
              <a:headEnd/>
              <a:tailEnd/>
            </a:ln>
          </p:spPr>
          <p:txBody>
            <a:bodyPr/>
            <a:lstStyle/>
            <a:p>
              <a:endParaRPr lang="en-US"/>
            </a:p>
          </p:txBody>
        </p:sp>
        <p:sp>
          <p:nvSpPr>
            <p:cNvPr id="17644" name="Line 206"/>
            <p:cNvSpPr>
              <a:spLocks noChangeShapeType="1"/>
            </p:cNvSpPr>
            <p:nvPr/>
          </p:nvSpPr>
          <p:spPr bwMode="auto">
            <a:xfrm>
              <a:off x="2236757" y="2545038"/>
              <a:ext cx="530225" cy="1588"/>
            </a:xfrm>
            <a:prstGeom prst="line">
              <a:avLst/>
            </a:prstGeom>
            <a:noFill/>
            <a:ln w="7">
              <a:solidFill>
                <a:srgbClr val="000000"/>
              </a:solidFill>
              <a:round/>
              <a:headEnd/>
              <a:tailEnd/>
            </a:ln>
          </p:spPr>
          <p:txBody>
            <a:bodyPr/>
            <a:lstStyle/>
            <a:p>
              <a:endParaRPr lang="en-US"/>
            </a:p>
          </p:txBody>
        </p:sp>
        <p:sp>
          <p:nvSpPr>
            <p:cNvPr id="17645" name="Line 207"/>
            <p:cNvSpPr>
              <a:spLocks noChangeShapeType="1"/>
            </p:cNvSpPr>
            <p:nvPr/>
          </p:nvSpPr>
          <p:spPr bwMode="auto">
            <a:xfrm flipV="1">
              <a:off x="2327245" y="2432326"/>
              <a:ext cx="1587" cy="46038"/>
            </a:xfrm>
            <a:prstGeom prst="line">
              <a:avLst/>
            </a:prstGeom>
            <a:noFill/>
            <a:ln w="7">
              <a:solidFill>
                <a:srgbClr val="808080"/>
              </a:solidFill>
              <a:round/>
              <a:headEnd/>
              <a:tailEnd/>
            </a:ln>
          </p:spPr>
          <p:txBody>
            <a:bodyPr/>
            <a:lstStyle/>
            <a:p>
              <a:endParaRPr lang="en-US"/>
            </a:p>
          </p:txBody>
        </p:sp>
        <p:sp>
          <p:nvSpPr>
            <p:cNvPr id="17646" name="Line 208"/>
            <p:cNvSpPr>
              <a:spLocks noChangeShapeType="1"/>
            </p:cNvSpPr>
            <p:nvPr/>
          </p:nvSpPr>
          <p:spPr bwMode="auto">
            <a:xfrm flipV="1">
              <a:off x="2844770" y="2432326"/>
              <a:ext cx="1587" cy="46038"/>
            </a:xfrm>
            <a:prstGeom prst="line">
              <a:avLst/>
            </a:prstGeom>
            <a:noFill/>
            <a:ln w="7">
              <a:solidFill>
                <a:srgbClr val="808080"/>
              </a:solidFill>
              <a:round/>
              <a:headEnd/>
              <a:tailEnd/>
            </a:ln>
          </p:spPr>
          <p:txBody>
            <a:bodyPr/>
            <a:lstStyle/>
            <a:p>
              <a:endParaRPr lang="en-US"/>
            </a:p>
          </p:txBody>
        </p:sp>
        <p:sp>
          <p:nvSpPr>
            <p:cNvPr id="17647" name="Line 209"/>
            <p:cNvSpPr>
              <a:spLocks noChangeShapeType="1"/>
            </p:cNvSpPr>
            <p:nvPr/>
          </p:nvSpPr>
          <p:spPr bwMode="auto">
            <a:xfrm flipV="1">
              <a:off x="2270095" y="2445026"/>
              <a:ext cx="1587" cy="77788"/>
            </a:xfrm>
            <a:prstGeom prst="line">
              <a:avLst/>
            </a:prstGeom>
            <a:noFill/>
            <a:ln w="7">
              <a:solidFill>
                <a:srgbClr val="808080"/>
              </a:solidFill>
              <a:round/>
              <a:headEnd/>
              <a:tailEnd/>
            </a:ln>
          </p:spPr>
          <p:txBody>
            <a:bodyPr/>
            <a:lstStyle/>
            <a:p>
              <a:endParaRPr lang="en-US"/>
            </a:p>
          </p:txBody>
        </p:sp>
        <p:sp>
          <p:nvSpPr>
            <p:cNvPr id="17648" name="Line 210"/>
            <p:cNvSpPr>
              <a:spLocks noChangeShapeType="1"/>
            </p:cNvSpPr>
            <p:nvPr/>
          </p:nvSpPr>
          <p:spPr bwMode="auto">
            <a:xfrm flipV="1">
              <a:off x="2236757" y="2445026"/>
              <a:ext cx="1587" cy="100013"/>
            </a:xfrm>
            <a:prstGeom prst="line">
              <a:avLst/>
            </a:prstGeom>
            <a:noFill/>
            <a:ln w="7">
              <a:solidFill>
                <a:srgbClr val="808080"/>
              </a:solidFill>
              <a:round/>
              <a:headEnd/>
              <a:tailEnd/>
            </a:ln>
          </p:spPr>
          <p:txBody>
            <a:bodyPr/>
            <a:lstStyle/>
            <a:p>
              <a:endParaRPr lang="en-US"/>
            </a:p>
          </p:txBody>
        </p:sp>
        <p:sp>
          <p:nvSpPr>
            <p:cNvPr id="17649" name="Line 211"/>
            <p:cNvSpPr>
              <a:spLocks noChangeShapeType="1"/>
            </p:cNvSpPr>
            <p:nvPr/>
          </p:nvSpPr>
          <p:spPr bwMode="auto">
            <a:xfrm flipV="1">
              <a:off x="2800320" y="2432326"/>
              <a:ext cx="1587" cy="79375"/>
            </a:xfrm>
            <a:prstGeom prst="line">
              <a:avLst/>
            </a:prstGeom>
            <a:noFill/>
            <a:ln w="7">
              <a:solidFill>
                <a:srgbClr val="808080"/>
              </a:solidFill>
              <a:round/>
              <a:headEnd/>
              <a:tailEnd/>
            </a:ln>
          </p:spPr>
          <p:txBody>
            <a:bodyPr/>
            <a:lstStyle/>
            <a:p>
              <a:endParaRPr lang="en-US"/>
            </a:p>
          </p:txBody>
        </p:sp>
        <p:sp>
          <p:nvSpPr>
            <p:cNvPr id="17650" name="Line 212"/>
            <p:cNvSpPr>
              <a:spLocks noChangeShapeType="1"/>
            </p:cNvSpPr>
            <p:nvPr/>
          </p:nvSpPr>
          <p:spPr bwMode="auto">
            <a:xfrm flipV="1">
              <a:off x="2754282" y="2445026"/>
              <a:ext cx="1587" cy="100013"/>
            </a:xfrm>
            <a:prstGeom prst="line">
              <a:avLst/>
            </a:prstGeom>
            <a:noFill/>
            <a:ln w="7">
              <a:solidFill>
                <a:srgbClr val="808080"/>
              </a:solidFill>
              <a:round/>
              <a:headEnd/>
              <a:tailEnd/>
            </a:ln>
          </p:spPr>
          <p:txBody>
            <a:bodyPr/>
            <a:lstStyle/>
            <a:p>
              <a:endParaRPr lang="en-US"/>
            </a:p>
          </p:txBody>
        </p:sp>
        <p:sp>
          <p:nvSpPr>
            <p:cNvPr id="17651" name="Line 157"/>
            <p:cNvSpPr>
              <a:spLocks noChangeShapeType="1"/>
            </p:cNvSpPr>
            <p:nvPr/>
          </p:nvSpPr>
          <p:spPr bwMode="auto">
            <a:xfrm>
              <a:off x="3079720" y="2478363"/>
              <a:ext cx="214312" cy="1588"/>
            </a:xfrm>
            <a:prstGeom prst="line">
              <a:avLst/>
            </a:prstGeom>
            <a:noFill/>
            <a:ln w="7">
              <a:solidFill>
                <a:srgbClr val="000000"/>
              </a:solidFill>
              <a:round/>
              <a:headEnd/>
              <a:tailEnd/>
            </a:ln>
          </p:spPr>
          <p:txBody>
            <a:bodyPr/>
            <a:lstStyle/>
            <a:p>
              <a:endParaRPr lang="en-US"/>
            </a:p>
          </p:txBody>
        </p:sp>
        <p:sp>
          <p:nvSpPr>
            <p:cNvPr id="17652" name="Freeform 158"/>
            <p:cNvSpPr>
              <a:spLocks noEditPoints="1"/>
            </p:cNvSpPr>
            <p:nvPr/>
          </p:nvSpPr>
          <p:spPr bwMode="auto">
            <a:xfrm>
              <a:off x="3068607" y="2511701"/>
              <a:ext cx="225425" cy="11113"/>
            </a:xfrm>
            <a:custGeom>
              <a:avLst/>
              <a:gdLst>
                <a:gd name="T0" fmla="*/ 2147483647 w 142"/>
                <a:gd name="T1" fmla="*/ 0 h 7"/>
                <a:gd name="T2" fmla="*/ 2147483647 w 142"/>
                <a:gd name="T3" fmla="*/ 0 h 7"/>
                <a:gd name="T4" fmla="*/ 2147483647 w 142"/>
                <a:gd name="T5" fmla="*/ 0 h 7"/>
                <a:gd name="T6" fmla="*/ 2147483647 w 142"/>
                <a:gd name="T7" fmla="*/ 2147483647 h 7"/>
                <a:gd name="T8" fmla="*/ 2147483647 w 142"/>
                <a:gd name="T9" fmla="*/ 2147483647 h 7"/>
                <a:gd name="T10" fmla="*/ 2147483647 w 142"/>
                <a:gd name="T11" fmla="*/ 2147483647 h 7"/>
                <a:gd name="T12" fmla="*/ 2147483647 w 142"/>
                <a:gd name="T13" fmla="*/ 2147483647 h 7"/>
                <a:gd name="T14" fmla="*/ 2147483647 w 142"/>
                <a:gd name="T15" fmla="*/ 2147483647 h 7"/>
                <a:gd name="T16" fmla="*/ 0 w 142"/>
                <a:gd name="T17" fmla="*/ 2147483647 h 7"/>
                <a:gd name="T18" fmla="*/ 2147483647 w 142"/>
                <a:gd name="T19" fmla="*/ 0 h 7"/>
                <a:gd name="T20" fmla="*/ 2147483647 w 142"/>
                <a:gd name="T21" fmla="*/ 0 h 7"/>
                <a:gd name="T22" fmla="*/ 2147483647 w 142"/>
                <a:gd name="T23" fmla="*/ 0 h 7"/>
                <a:gd name="T24" fmla="*/ 2147483647 w 142"/>
                <a:gd name="T25" fmla="*/ 0 h 7"/>
                <a:gd name="T26" fmla="*/ 2147483647 w 142"/>
                <a:gd name="T27" fmla="*/ 0 h 7"/>
                <a:gd name="T28" fmla="*/ 2147483647 w 142"/>
                <a:gd name="T29" fmla="*/ 0 h 7"/>
                <a:gd name="T30" fmla="*/ 2147483647 w 142"/>
                <a:gd name="T31" fmla="*/ 2147483647 h 7"/>
                <a:gd name="T32" fmla="*/ 2147483647 w 142"/>
                <a:gd name="T33" fmla="*/ 2147483647 h 7"/>
                <a:gd name="T34" fmla="*/ 2147483647 w 142"/>
                <a:gd name="T35" fmla="*/ 2147483647 h 7"/>
                <a:gd name="T36" fmla="*/ 2147483647 w 142"/>
                <a:gd name="T37" fmla="*/ 2147483647 h 7"/>
                <a:gd name="T38" fmla="*/ 2147483647 w 142"/>
                <a:gd name="T39" fmla="*/ 2147483647 h 7"/>
                <a:gd name="T40" fmla="*/ 2147483647 w 142"/>
                <a:gd name="T41" fmla="*/ 2147483647 h 7"/>
                <a:gd name="T42" fmla="*/ 2147483647 w 142"/>
                <a:gd name="T43" fmla="*/ 0 h 7"/>
                <a:gd name="T44" fmla="*/ 2147483647 w 142"/>
                <a:gd name="T45" fmla="*/ 0 h 7"/>
                <a:gd name="T46" fmla="*/ 2147483647 w 142"/>
                <a:gd name="T47" fmla="*/ 0 h 7"/>
                <a:gd name="T48" fmla="*/ 2147483647 w 142"/>
                <a:gd name="T49" fmla="*/ 0 h 7"/>
                <a:gd name="T50" fmla="*/ 2147483647 w 142"/>
                <a:gd name="T51" fmla="*/ 0 h 7"/>
                <a:gd name="T52" fmla="*/ 2147483647 w 142"/>
                <a:gd name="T53" fmla="*/ 0 h 7"/>
                <a:gd name="T54" fmla="*/ 2147483647 w 142"/>
                <a:gd name="T55" fmla="*/ 2147483647 h 7"/>
                <a:gd name="T56" fmla="*/ 2147483647 w 142"/>
                <a:gd name="T57" fmla="*/ 2147483647 h 7"/>
                <a:gd name="T58" fmla="*/ 2147483647 w 142"/>
                <a:gd name="T59" fmla="*/ 2147483647 h 7"/>
                <a:gd name="T60" fmla="*/ 2147483647 w 142"/>
                <a:gd name="T61" fmla="*/ 2147483647 h 7"/>
                <a:gd name="T62" fmla="*/ 2147483647 w 142"/>
                <a:gd name="T63" fmla="*/ 2147483647 h 7"/>
                <a:gd name="T64" fmla="*/ 2147483647 w 142"/>
                <a:gd name="T65" fmla="*/ 2147483647 h 7"/>
                <a:gd name="T66" fmla="*/ 2147483647 w 142"/>
                <a:gd name="T67" fmla="*/ 0 h 7"/>
                <a:gd name="T68" fmla="*/ 2147483647 w 142"/>
                <a:gd name="T69" fmla="*/ 0 h 7"/>
                <a:gd name="T70" fmla="*/ 2147483647 w 142"/>
                <a:gd name="T71" fmla="*/ 0 h 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42"/>
                <a:gd name="T109" fmla="*/ 0 h 7"/>
                <a:gd name="T110" fmla="*/ 142 w 142"/>
                <a:gd name="T111" fmla="*/ 7 h 7"/>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42" h="7">
                  <a:moveTo>
                    <a:pt x="7" y="0"/>
                  </a:moveTo>
                  <a:lnTo>
                    <a:pt x="28" y="0"/>
                  </a:lnTo>
                  <a:lnTo>
                    <a:pt x="35" y="0"/>
                  </a:lnTo>
                  <a:lnTo>
                    <a:pt x="35" y="7"/>
                  </a:lnTo>
                  <a:lnTo>
                    <a:pt x="28" y="7"/>
                  </a:lnTo>
                  <a:lnTo>
                    <a:pt x="7" y="7"/>
                  </a:lnTo>
                  <a:lnTo>
                    <a:pt x="0" y="7"/>
                  </a:lnTo>
                  <a:lnTo>
                    <a:pt x="7" y="0"/>
                  </a:lnTo>
                  <a:close/>
                  <a:moveTo>
                    <a:pt x="57" y="0"/>
                  </a:moveTo>
                  <a:lnTo>
                    <a:pt x="85" y="0"/>
                  </a:lnTo>
                  <a:lnTo>
                    <a:pt x="85" y="7"/>
                  </a:lnTo>
                  <a:lnTo>
                    <a:pt x="57" y="7"/>
                  </a:lnTo>
                  <a:lnTo>
                    <a:pt x="57" y="0"/>
                  </a:lnTo>
                  <a:close/>
                  <a:moveTo>
                    <a:pt x="113" y="0"/>
                  </a:moveTo>
                  <a:lnTo>
                    <a:pt x="135" y="0"/>
                  </a:lnTo>
                  <a:lnTo>
                    <a:pt x="142" y="7"/>
                  </a:lnTo>
                  <a:lnTo>
                    <a:pt x="135" y="7"/>
                  </a:lnTo>
                  <a:lnTo>
                    <a:pt x="113" y="7"/>
                  </a:lnTo>
                  <a:lnTo>
                    <a:pt x="106" y="7"/>
                  </a:lnTo>
                  <a:lnTo>
                    <a:pt x="106" y="0"/>
                  </a:lnTo>
                  <a:lnTo>
                    <a:pt x="113" y="0"/>
                  </a:lnTo>
                  <a:close/>
                </a:path>
              </a:pathLst>
            </a:custGeom>
            <a:solidFill>
              <a:srgbClr val="000000"/>
            </a:solidFill>
            <a:ln w="0">
              <a:solidFill>
                <a:srgbClr val="000000"/>
              </a:solidFill>
              <a:prstDash val="solid"/>
              <a:round/>
              <a:headEnd/>
              <a:tailEnd/>
            </a:ln>
          </p:spPr>
          <p:txBody>
            <a:bodyPr/>
            <a:lstStyle/>
            <a:p>
              <a:endParaRPr lang="en-US"/>
            </a:p>
          </p:txBody>
        </p:sp>
        <p:sp>
          <p:nvSpPr>
            <p:cNvPr id="17653" name="Line 159"/>
            <p:cNvSpPr>
              <a:spLocks noChangeShapeType="1"/>
            </p:cNvSpPr>
            <p:nvPr/>
          </p:nvSpPr>
          <p:spPr bwMode="auto">
            <a:xfrm>
              <a:off x="3068607" y="2556151"/>
              <a:ext cx="225425" cy="1588"/>
            </a:xfrm>
            <a:prstGeom prst="line">
              <a:avLst/>
            </a:prstGeom>
            <a:noFill/>
            <a:ln w="7">
              <a:solidFill>
                <a:srgbClr val="000000"/>
              </a:solidFill>
              <a:round/>
              <a:headEnd/>
              <a:tailEnd/>
            </a:ln>
          </p:spPr>
          <p:txBody>
            <a:bodyPr/>
            <a:lstStyle/>
            <a:p>
              <a:endParaRPr lang="en-US"/>
            </a:p>
          </p:txBody>
        </p:sp>
        <p:sp>
          <p:nvSpPr>
            <p:cNvPr id="17654" name="Rectangle 160"/>
            <p:cNvSpPr>
              <a:spLocks noChangeArrowheads="1"/>
            </p:cNvSpPr>
            <p:nvPr/>
          </p:nvSpPr>
          <p:spPr bwMode="auto">
            <a:xfrm>
              <a:off x="1452532" y="2591076"/>
              <a:ext cx="79375" cy="347663"/>
            </a:xfrm>
            <a:prstGeom prst="rect">
              <a:avLst/>
            </a:prstGeom>
            <a:solidFill>
              <a:srgbClr val="000000"/>
            </a:solidFill>
            <a:ln w="9525">
              <a:noFill/>
              <a:miter lim="800000"/>
              <a:headEnd/>
              <a:tailEnd/>
            </a:ln>
          </p:spPr>
          <p:txBody>
            <a:bodyPr/>
            <a:lstStyle/>
            <a:p>
              <a:endParaRPr lang="en-US"/>
            </a:p>
          </p:txBody>
        </p:sp>
        <p:sp>
          <p:nvSpPr>
            <p:cNvPr id="17655" name="Rectangle 164"/>
            <p:cNvSpPr>
              <a:spLocks noChangeArrowheads="1"/>
            </p:cNvSpPr>
            <p:nvPr/>
          </p:nvSpPr>
          <p:spPr bwMode="auto">
            <a:xfrm>
              <a:off x="2139920" y="2591076"/>
              <a:ext cx="79375" cy="347663"/>
            </a:xfrm>
            <a:prstGeom prst="rect">
              <a:avLst/>
            </a:prstGeom>
            <a:solidFill>
              <a:srgbClr val="000000"/>
            </a:solidFill>
            <a:ln w="9525">
              <a:noFill/>
              <a:miter lim="800000"/>
              <a:headEnd/>
              <a:tailEnd/>
            </a:ln>
          </p:spPr>
          <p:txBody>
            <a:bodyPr/>
            <a:lstStyle/>
            <a:p>
              <a:endParaRPr lang="en-US"/>
            </a:p>
          </p:txBody>
        </p:sp>
        <p:grpSp>
          <p:nvGrpSpPr>
            <p:cNvPr id="11" name="Group 237"/>
            <p:cNvGrpSpPr/>
            <p:nvPr/>
          </p:nvGrpSpPr>
          <p:grpSpPr>
            <a:xfrm>
              <a:off x="1311492" y="2923910"/>
              <a:ext cx="380391" cy="308245"/>
              <a:chOff x="4089199" y="2999232"/>
              <a:chExt cx="380391" cy="308245"/>
            </a:xfrm>
            <a:gradFill flip="none" rotWithShape="1">
              <a:gsLst>
                <a:gs pos="0">
                  <a:srgbClr val="D6B19C"/>
                </a:gs>
                <a:gs pos="30000">
                  <a:srgbClr val="D49E6C"/>
                </a:gs>
                <a:gs pos="70000">
                  <a:srgbClr val="A65528"/>
                </a:gs>
                <a:gs pos="100000">
                  <a:srgbClr val="663012"/>
                </a:gs>
              </a:gsLst>
              <a:lin ang="16200000" scaled="1"/>
              <a:tileRect/>
            </a:gradFill>
          </p:grpSpPr>
          <p:sp>
            <p:nvSpPr>
              <p:cNvPr id="260" name="Oval 259"/>
              <p:cNvSpPr/>
              <p:nvPr/>
            </p:nvSpPr>
            <p:spPr bwMode="auto">
              <a:xfrm>
                <a:off x="4089199" y="2999232"/>
                <a:ext cx="380391" cy="308245"/>
              </a:xfrm>
              <a:prstGeom prst="ellipse">
                <a:avLst/>
              </a:prstGeom>
              <a:grpFill/>
              <a:ln w="12700" cap="flat" cmpd="sng" algn="ctr">
                <a:noFill/>
                <a:prstDash val="solid"/>
                <a:round/>
                <a:headEnd type="none" w="med" len="med"/>
                <a:tailEnd type="none" w="med" len="med"/>
              </a:ln>
              <a:effectLst/>
            </p:spPr>
            <p:txBody>
              <a:bodyPr/>
              <a:lstStyle/>
              <a:p>
                <a:pPr algn="l" eaLnBrk="0" hangingPunct="0">
                  <a:defRPr/>
                </a:pPr>
                <a:endParaRPr lang="en-US" sz="2000" b="1" dirty="0">
                  <a:latin typeface="Arial Narrow" pitchFamily="34" charset="0"/>
                </a:endParaRPr>
              </a:p>
            </p:txBody>
          </p:sp>
          <p:sp>
            <p:nvSpPr>
              <p:cNvPr id="261" name="Rounded Rectangle 260"/>
              <p:cNvSpPr/>
              <p:nvPr/>
            </p:nvSpPr>
            <p:spPr bwMode="auto">
              <a:xfrm>
                <a:off x="4153891" y="3004943"/>
                <a:ext cx="248146" cy="258343"/>
              </a:xfrm>
              <a:prstGeom prst="roundRect">
                <a:avLst/>
              </a:prstGeom>
              <a:grpFill/>
              <a:ln w="12700" cap="flat" cmpd="sng" algn="ctr">
                <a:noFill/>
                <a:prstDash val="solid"/>
                <a:round/>
                <a:headEnd type="none" w="med" len="med"/>
                <a:tailEnd type="none" w="med" len="med"/>
              </a:ln>
              <a:effectLst/>
            </p:spPr>
            <p:txBody>
              <a:bodyPr>
                <a:spAutoFit/>
              </a:bodyPr>
              <a:lstStyle/>
              <a:p>
                <a:pPr algn="l" eaLnBrk="0" hangingPunct="0">
                  <a:defRPr/>
                </a:pPr>
                <a:endParaRPr lang="en-US" sz="2000" b="1" dirty="0">
                  <a:latin typeface="Arial Narrow" pitchFamily="34" charset="0"/>
                </a:endParaRPr>
              </a:p>
            </p:txBody>
          </p:sp>
        </p:grpSp>
        <p:grpSp>
          <p:nvGrpSpPr>
            <p:cNvPr id="12" name="Group 237"/>
            <p:cNvGrpSpPr/>
            <p:nvPr/>
          </p:nvGrpSpPr>
          <p:grpSpPr>
            <a:xfrm>
              <a:off x="1998126" y="2923910"/>
              <a:ext cx="380391" cy="308245"/>
              <a:chOff x="4089199" y="2999232"/>
              <a:chExt cx="380391" cy="308245"/>
            </a:xfrm>
            <a:gradFill flip="none" rotWithShape="1">
              <a:gsLst>
                <a:gs pos="0">
                  <a:srgbClr val="D6B19C"/>
                </a:gs>
                <a:gs pos="30000">
                  <a:srgbClr val="D49E6C"/>
                </a:gs>
                <a:gs pos="70000">
                  <a:srgbClr val="A65528"/>
                </a:gs>
                <a:gs pos="100000">
                  <a:srgbClr val="663012"/>
                </a:gs>
              </a:gsLst>
              <a:lin ang="16200000" scaled="1"/>
              <a:tileRect/>
            </a:gradFill>
          </p:grpSpPr>
          <p:sp>
            <p:nvSpPr>
              <p:cNvPr id="263" name="Oval 262"/>
              <p:cNvSpPr/>
              <p:nvPr/>
            </p:nvSpPr>
            <p:spPr bwMode="auto">
              <a:xfrm>
                <a:off x="4089199" y="2999232"/>
                <a:ext cx="380391" cy="308245"/>
              </a:xfrm>
              <a:prstGeom prst="ellipse">
                <a:avLst/>
              </a:prstGeom>
              <a:grpFill/>
              <a:ln w="12700" cap="flat" cmpd="sng" algn="ctr">
                <a:noFill/>
                <a:prstDash val="solid"/>
                <a:round/>
                <a:headEnd type="none" w="med" len="med"/>
                <a:tailEnd type="none" w="med" len="med"/>
              </a:ln>
              <a:effectLst/>
            </p:spPr>
            <p:txBody>
              <a:bodyPr/>
              <a:lstStyle/>
              <a:p>
                <a:pPr algn="l" eaLnBrk="0" hangingPunct="0">
                  <a:defRPr/>
                </a:pPr>
                <a:endParaRPr lang="en-US" sz="2000" b="1" dirty="0">
                  <a:latin typeface="Arial Narrow" pitchFamily="34" charset="0"/>
                </a:endParaRPr>
              </a:p>
            </p:txBody>
          </p:sp>
          <p:sp>
            <p:nvSpPr>
              <p:cNvPr id="264" name="Rounded Rectangle 263"/>
              <p:cNvSpPr/>
              <p:nvPr/>
            </p:nvSpPr>
            <p:spPr bwMode="auto">
              <a:xfrm>
                <a:off x="4153891" y="3004943"/>
                <a:ext cx="248146" cy="258343"/>
              </a:xfrm>
              <a:prstGeom prst="roundRect">
                <a:avLst/>
              </a:prstGeom>
              <a:grpFill/>
              <a:ln w="12700" cap="flat" cmpd="sng" algn="ctr">
                <a:noFill/>
                <a:prstDash val="solid"/>
                <a:round/>
                <a:headEnd type="none" w="med" len="med"/>
                <a:tailEnd type="none" w="med" len="med"/>
              </a:ln>
              <a:effectLst/>
            </p:spPr>
            <p:txBody>
              <a:bodyPr>
                <a:spAutoFit/>
              </a:bodyPr>
              <a:lstStyle/>
              <a:p>
                <a:pPr algn="l" eaLnBrk="0" hangingPunct="0">
                  <a:defRPr/>
                </a:pPr>
                <a:endParaRPr lang="en-US" sz="2000" b="1" dirty="0">
                  <a:latin typeface="Arial Narrow" pitchFamily="34" charset="0"/>
                </a:endParaRPr>
              </a:p>
            </p:txBody>
          </p:sp>
        </p:grpSp>
        <p:sp>
          <p:nvSpPr>
            <p:cNvPr id="265" name="Rectangle 210"/>
            <p:cNvSpPr>
              <a:spLocks noChangeArrowheads="1"/>
            </p:cNvSpPr>
            <p:nvPr/>
          </p:nvSpPr>
          <p:spPr bwMode="auto">
            <a:xfrm>
              <a:off x="1125507" y="3226076"/>
              <a:ext cx="5650771" cy="503237"/>
            </a:xfrm>
            <a:prstGeom prst="rect">
              <a:avLst/>
            </a:prstGeom>
            <a:solidFill>
              <a:schemeClr val="accent2"/>
            </a:solidFill>
            <a:ln w="9525">
              <a:solidFill>
                <a:schemeClr val="tx1"/>
              </a:solidFill>
              <a:miter lim="800000"/>
              <a:headEnd/>
              <a:tailEnd/>
            </a:ln>
            <a:effectLst>
              <a:outerShdw blurRad="50800" dist="38100" dir="2700000" algn="tl" rotWithShape="0">
                <a:prstClr val="black">
                  <a:alpha val="40000"/>
                </a:prstClr>
              </a:outerShdw>
            </a:effectLst>
          </p:spPr>
          <p:txBody>
            <a:bodyPr wrap="none" anchor="ctr"/>
            <a:lstStyle/>
            <a:p>
              <a:pPr>
                <a:defRPr/>
              </a:pPr>
              <a:r>
                <a:rPr lang="en-US" dirty="0">
                  <a:solidFill>
                    <a:srgbClr val="FFFFFF"/>
                  </a:solidFill>
                  <a:latin typeface="Calibri" pitchFamily="34" charset="0"/>
                </a:rPr>
                <a:t>Package</a:t>
              </a:r>
            </a:p>
          </p:txBody>
        </p:sp>
      </p:grpSp>
    </p:spTree>
    <p:custDataLst>
      <p:tags r:id="rId1"/>
    </p:custData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smtClean="0"/>
              <a:t>Summary</a:t>
            </a:r>
            <a:endParaRPr lang="en-CA" smtClean="0"/>
          </a:p>
        </p:txBody>
      </p:sp>
      <p:sp>
        <p:nvSpPr>
          <p:cNvPr id="18435" name="Content Placeholder 2"/>
          <p:cNvSpPr>
            <a:spLocks noGrp="1"/>
          </p:cNvSpPr>
          <p:nvPr>
            <p:ph idx="1"/>
          </p:nvPr>
        </p:nvSpPr>
        <p:spPr/>
        <p:txBody>
          <a:bodyPr/>
          <a:lstStyle/>
          <a:p>
            <a:r>
              <a:rPr lang="en-US" smtClean="0"/>
              <a:t>Rich set of families to address all areas of the FPGA market</a:t>
            </a:r>
          </a:p>
          <a:p>
            <a:pPr lvl="1"/>
            <a:r>
              <a:rPr lang="en-US" smtClean="0"/>
              <a:t>Artix-7 family: Lowest price and power</a:t>
            </a:r>
          </a:p>
          <a:p>
            <a:pPr lvl="1"/>
            <a:r>
              <a:rPr lang="en-US" smtClean="0"/>
              <a:t>Kintex-7 family: Best price/performance</a:t>
            </a:r>
          </a:p>
          <a:p>
            <a:pPr lvl="1"/>
            <a:r>
              <a:rPr lang="en-US" smtClean="0"/>
              <a:t>Virtex-7 family: Highest performance/capacity</a:t>
            </a:r>
          </a:p>
          <a:p>
            <a:r>
              <a:rPr lang="en-US" smtClean="0"/>
              <a:t>Unified architecture reduces learning curve for new designs</a:t>
            </a:r>
          </a:p>
          <a:p>
            <a:r>
              <a:rPr lang="en-US" smtClean="0"/>
              <a:t>Builds on the strengths of the Virtex-6 and Spartan-6 families</a:t>
            </a:r>
          </a:p>
          <a:p>
            <a:r>
              <a:rPr lang="en-US" smtClean="0"/>
              <a:t>Strong focus on power reduction</a:t>
            </a:r>
          </a:p>
          <a:p>
            <a:r>
              <a:rPr lang="en-US" smtClean="0"/>
              <a:t>New architectural features for the highest performance and lowest power</a:t>
            </a:r>
          </a:p>
          <a:p>
            <a:endParaRPr lang="en-CA" smtClean="0"/>
          </a:p>
        </p:txBody>
      </p:sp>
    </p:spTree>
    <p:custDataLst>
      <p:tags r:id="rId1"/>
    </p:custData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534988" y="188604"/>
            <a:ext cx="7924800" cy="674175"/>
          </a:xfrm>
        </p:spPr>
        <p:txBody>
          <a:bodyPr/>
          <a:lstStyle/>
          <a:p>
            <a:r>
              <a:rPr lang="en-US" dirty="0" smtClean="0">
                <a:cs typeface="Arial" charset="0"/>
              </a:rPr>
              <a:t>Where Can I Learn More?</a:t>
            </a:r>
          </a:p>
        </p:txBody>
      </p:sp>
      <p:sp>
        <p:nvSpPr>
          <p:cNvPr id="19459" name="Rectangle 3"/>
          <p:cNvSpPr>
            <a:spLocks noGrp="1" noChangeArrowheads="1"/>
          </p:cNvSpPr>
          <p:nvPr>
            <p:ph type="body" idx="1"/>
          </p:nvPr>
        </p:nvSpPr>
        <p:spPr>
          <a:xfrm>
            <a:off x="609600" y="1655763"/>
            <a:ext cx="7924800" cy="4973637"/>
          </a:xfrm>
        </p:spPr>
        <p:txBody>
          <a:bodyPr/>
          <a:lstStyle/>
          <a:p>
            <a:r>
              <a:rPr lang="en-US" sz="2400" b="1" smtClean="0"/>
              <a:t>Xilinx Education Services courses </a:t>
            </a:r>
            <a:r>
              <a:rPr lang="en-US" b="1" u="sng" smtClean="0"/>
              <a:t>www.xilinx.com/training</a:t>
            </a:r>
          </a:p>
          <a:p>
            <a:pPr lvl="1"/>
            <a:r>
              <a:rPr lang="en-US" i="1" u="sng" smtClean="0"/>
              <a:t>Designing with 7-Series Device Families </a:t>
            </a:r>
            <a:r>
              <a:rPr lang="en-US" smtClean="0"/>
              <a:t>course</a:t>
            </a:r>
          </a:p>
          <a:p>
            <a:pPr lvl="2"/>
            <a:r>
              <a:rPr lang="en-US" smtClean="0"/>
              <a:t>How to get the most out of both device families</a:t>
            </a:r>
          </a:p>
          <a:p>
            <a:pPr lvl="2"/>
            <a:r>
              <a:rPr lang="en-US" smtClean="0"/>
              <a:t>How to build the best HDL code for your FPGA design</a:t>
            </a:r>
            <a:endParaRPr lang="en-US" i="1" smtClean="0"/>
          </a:p>
          <a:p>
            <a:pPr lvl="2"/>
            <a:r>
              <a:rPr lang="en-US" smtClean="0"/>
              <a:t>How to optimize your design for Spartan-6 and/or Virtex-6</a:t>
            </a:r>
          </a:p>
          <a:p>
            <a:pPr lvl="2"/>
            <a:r>
              <a:rPr lang="en-US" smtClean="0"/>
              <a:t>How to take advantage of the newest device features</a:t>
            </a:r>
          </a:p>
          <a:p>
            <a:r>
              <a:rPr lang="en-US" sz="2400" b="1" smtClean="0"/>
              <a:t>Free Video Based Training</a:t>
            </a:r>
          </a:p>
          <a:p>
            <a:pPr lvl="1"/>
            <a:r>
              <a:rPr lang="en-US" i="1" u="sng" smtClean="0"/>
              <a:t>Part 1,2, and 3 of the 7 Series FPGA Overview</a:t>
            </a:r>
          </a:p>
          <a:p>
            <a:pPr lvl="1"/>
            <a:r>
              <a:rPr lang="en-US" i="1" u="sng" smtClean="0"/>
              <a:t>How Do I Plan to Power My FPGA?</a:t>
            </a:r>
          </a:p>
          <a:p>
            <a:pPr lvl="1"/>
            <a:r>
              <a:rPr lang="en-US" i="1" u="sng" smtClean="0"/>
              <a:t>What are the Spartan-6 Power Management Features?</a:t>
            </a:r>
          </a:p>
          <a:p>
            <a:pPr lvl="1"/>
            <a:r>
              <a:rPr lang="en-US" i="1" u="sng" smtClean="0"/>
              <a:t>What are the Virtex-6 Power Management Features?</a:t>
            </a:r>
          </a:p>
          <a:p>
            <a:pPr lvl="1"/>
            <a:r>
              <a:rPr lang="en-US" i="1" u="sng" smtClean="0"/>
              <a:t>Basic FPGA Configuration, Parts 1 and 2</a:t>
            </a:r>
          </a:p>
        </p:txBody>
      </p:sp>
    </p:spTree>
    <p:custDataLst>
      <p:tags r:id="rId1"/>
    </p:custData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ChangeArrowheads="1"/>
          </p:cNvSpPr>
          <p:nvPr/>
        </p:nvSpPr>
        <p:spPr bwMode="auto">
          <a:xfrm>
            <a:off x="838200" y="1600200"/>
            <a:ext cx="7467600" cy="4672013"/>
          </a:xfrm>
          <a:prstGeom prst="rect">
            <a:avLst/>
          </a:prstGeom>
          <a:noFill/>
          <a:ln w="9525">
            <a:noFill/>
            <a:miter lim="800000"/>
            <a:headEnd/>
            <a:tailEnd/>
          </a:ln>
        </p:spPr>
        <p:txBody>
          <a:bodyPr/>
          <a:lstStyle/>
          <a:p>
            <a:pPr algn="l"/>
            <a:r>
              <a:rPr lang="en-US" altLang="ja-JP" sz="900" dirty="0">
                <a:ea typeface="ＭＳ Ｐゴシック" pitchFamily="34" charset="-128"/>
              </a:rPr>
              <a:t>Xilinx is disclosing this Document and Intellectual </a:t>
            </a:r>
            <a:r>
              <a:rPr lang="en-US" altLang="ja-JP" sz="900" dirty="0" smtClean="0">
                <a:ea typeface="ＭＳ Ｐゴシック" pitchFamily="34" charset="-128"/>
              </a:rPr>
              <a:t>Property </a:t>
            </a:r>
            <a:r>
              <a:rPr lang="en-US" altLang="ja-JP" sz="900" dirty="0">
                <a:ea typeface="ＭＳ Ｐゴシック" pitchFamily="34" charset="-128"/>
              </a:rPr>
              <a:t>(hereinafter “the Design”) to you for use in the development of designs to operate on, or interface with Xilinx FPGAs. Except as stated herein, none of the Design may be copied, reproduced, distributed, republished, downloaded, displayed, posted, or transmitted in any form or by any means including, but not limited to, electronic, mechanical, photocopying, recording, or otherwise, without the prior written consent of Xilinx. Any unauthorized use of the Design may violate copyright laws, trademark laws, the laws of privacy and publicity, and communications regulations and statutes.</a:t>
            </a:r>
          </a:p>
          <a:p>
            <a:pPr algn="l"/>
            <a:endParaRPr lang="en-US" altLang="ja-JP" sz="900" dirty="0">
              <a:ea typeface="ＭＳ Ｐゴシック" pitchFamily="34" charset="-128"/>
            </a:endParaRPr>
          </a:p>
          <a:p>
            <a:pPr algn="l"/>
            <a:r>
              <a:rPr lang="en-US" altLang="ja-JP" sz="900" dirty="0">
                <a:ea typeface="ＭＳ Ｐゴシック" pitchFamily="34" charset="-128"/>
              </a:rPr>
              <a:t>Xilinx does not assume any liability arising out of the application or use of the Design; nor does Xilinx convey any license under its patents, copyrights, or any rights of others. You are responsible for obtaining any rights you may require for your use or implementation of the Design. Xilinx reserves the right to make changes, at any time, to the Design as deemed desirable in the sole discretion of Xilinx. Xilinx assumes no obligation to correct any errors contained herein or to advise you of any correction if such be made. Xilinx will not assume any liability for the accuracy or correctness of any engineering or technical support or assistance provided to you in connection with the Design.</a:t>
            </a:r>
          </a:p>
          <a:p>
            <a:pPr algn="l"/>
            <a:endParaRPr lang="en-US" altLang="ja-JP" sz="900" dirty="0">
              <a:ea typeface="ＭＳ Ｐゴシック" pitchFamily="34" charset="-128"/>
            </a:endParaRPr>
          </a:p>
          <a:p>
            <a:pPr algn="l"/>
            <a:r>
              <a:rPr lang="en-US" altLang="ja-JP" sz="900" dirty="0">
                <a:ea typeface="ＭＳ Ｐゴシック" pitchFamily="34" charset="-128"/>
              </a:rPr>
              <a:t>THE DESIGN IS PROVIDED “AS IS" WITH ALL FAULTS, AND THE ENTIRE RISK AS TO ITS FUNCTION AND IMPLEMENTATION IS WITH YOU. YOU ACKNOWLEDGE AND AGREE THAT YOU HAVE NOT RELIED ON ANY ORAL OR WRITTEN INFORMATION OR ADVICE, WHETHER GIVEN BY XILINX, OR ITS AGENTS OR EMPLOYEES. XILINX MAKES NO OTHER WARRANTIES, WHETHER EXPRESS, IMPLIED, OR STATUTORY, REGARDING THE DESIGN, INCLUDING ANY WARRANTIES OF MERCHANTABILITY, FITNESS FOR A PARTICULAR PURPOSE, TITLE, AND NONINFRINGEMENT OF THIRD-PARTY RIGHTS.</a:t>
            </a:r>
          </a:p>
          <a:p>
            <a:pPr algn="l"/>
            <a:endParaRPr lang="en-US" altLang="ja-JP" sz="900" dirty="0">
              <a:ea typeface="ＭＳ Ｐゴシック" pitchFamily="34" charset="-128"/>
            </a:endParaRPr>
          </a:p>
          <a:p>
            <a:pPr algn="l"/>
            <a:r>
              <a:rPr lang="en-US" altLang="ja-JP" sz="900" dirty="0">
                <a:ea typeface="ＭＳ Ｐゴシック" pitchFamily="34" charset="-128"/>
              </a:rPr>
              <a:t>IN NO EVENT WILL XILINX BE LIABLE FOR ANY CONSEQUENTIAL, INDIRECT, EXEMPLARY, SPECIAL, OR INCIDENTAL DAMAGES, INCLUDING ANY LOST DATA AND LOST PROFITS, ARISING FROM OR RELATING TO YOUR USE OF THE DESIGN, EVEN IF YOU HAVE BEEN ADVISED OF THE POSSIBILITY OF SUCH DAMAGES. THE TOTAL CUMULATIVE LIABILITY OF XILINX IN CONNECTION WITH YOUR USE OF THE DESIGN, WHETHER IN CONTRACT OR TORT OR OTHERWISE, WILL IN NO EVENT EXCEED THE AMOUNT OF FEES PAID BY YOU TO XILINX HEREUNDER FOR USE OF THE DESIGN. YOU ACKNOWLEDGE THAT THE FEES, IF ANY, REFLECT THE ALLOCATION OF RISK SET FORTH IN THIS AGREEMENT AND THAT XILINX WOULD NOT MAKE AVAILABLE THE DESIGN TO YOU WITHOUT THESE LIMITATIONS OF LIABILITY.</a:t>
            </a:r>
          </a:p>
          <a:p>
            <a:pPr algn="l"/>
            <a:endParaRPr lang="en-US" altLang="ja-JP" sz="900" dirty="0">
              <a:ea typeface="ＭＳ Ｐゴシック" pitchFamily="34" charset="-128"/>
            </a:endParaRPr>
          </a:p>
          <a:p>
            <a:pPr algn="l"/>
            <a:r>
              <a:rPr lang="en-US" altLang="ja-JP" sz="900" dirty="0">
                <a:ea typeface="ＭＳ Ｐゴシック" pitchFamily="34" charset="-128"/>
              </a:rPr>
              <a:t>The Design is not designed or intended for use in the development of on-line control equipment in hazardous environments requiring fail-safe controls, such as in the operation of nuclear facilities, aircraft navigation or communications systems, air traffic control, life support, or weapons systems (“High-Risk Applications”). Xilinx specifically disclaims any express or implied warranties of fitness for such High-Risk Applications. You represent that use of the Design in such High-Risk Applications is fully at your risk.</a:t>
            </a:r>
          </a:p>
          <a:p>
            <a:pPr algn="l"/>
            <a:endParaRPr lang="en-US" altLang="ja-JP" sz="900" dirty="0">
              <a:ea typeface="ＭＳ Ｐゴシック" pitchFamily="34" charset="-128"/>
            </a:endParaRPr>
          </a:p>
          <a:p>
            <a:pPr algn="l"/>
            <a:r>
              <a:rPr lang="en-US" altLang="ja-JP" sz="900" dirty="0">
                <a:ea typeface="ＭＳ Ｐゴシック" pitchFamily="34" charset="-128"/>
              </a:rPr>
              <a:t>© </a:t>
            </a:r>
            <a:r>
              <a:rPr lang="en-US" altLang="ja-JP" sz="900" dirty="0" smtClean="0">
                <a:ea typeface="ＭＳ Ｐゴシック" pitchFamily="34" charset="-128"/>
              </a:rPr>
              <a:t>2012 </a:t>
            </a:r>
            <a:r>
              <a:rPr lang="en-US" altLang="ja-JP" sz="900" dirty="0">
                <a:ea typeface="ＭＳ Ｐゴシック" pitchFamily="34" charset="-128"/>
              </a:rPr>
              <a:t>Xilinx, Inc. All rights reserved. XILINX, the Xilinx logo, and other designated brands included herein are trademarks of Xilinx, Inc. All other trademarks are the property of their respective owners.</a:t>
            </a:r>
            <a:endParaRPr lang="ja-JP" altLang="en-US" sz="900">
              <a:ea typeface="ＭＳ Ｐゴシック" pitchFamily="34" charset="-128"/>
            </a:endParaRPr>
          </a:p>
        </p:txBody>
      </p:sp>
      <p:sp>
        <p:nvSpPr>
          <p:cNvPr id="20483" name="Rectangle 3"/>
          <p:cNvSpPr>
            <a:spLocks noGrp="1" noChangeArrowheads="1"/>
          </p:cNvSpPr>
          <p:nvPr>
            <p:ph type="title"/>
          </p:nvPr>
        </p:nvSpPr>
        <p:spPr>
          <a:xfrm>
            <a:off x="392113" y="176365"/>
            <a:ext cx="7924800" cy="671666"/>
          </a:xfrm>
        </p:spPr>
        <p:txBody>
          <a:bodyPr/>
          <a:lstStyle/>
          <a:p>
            <a:pPr eaLnBrk="1" hangingPunct="1"/>
            <a:r>
              <a:rPr lang="en-US" altLang="ja-JP" dirty="0" smtClean="0">
                <a:ea typeface="ＭＳ Ｐゴシック" pitchFamily="34" charset="-128"/>
                <a:cs typeface="Arial" charset="0"/>
              </a:rPr>
              <a:t>Trademark Information</a:t>
            </a:r>
          </a:p>
        </p:txBody>
      </p:sp>
    </p:spTree>
    <p:custDataLst>
      <p:tags r:id="rId1"/>
    </p:custData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4"/>
          <p:cNvSpPr>
            <a:spLocks noGrp="1" noChangeArrowheads="1"/>
          </p:cNvSpPr>
          <p:nvPr>
            <p:ph type="ctrTitle"/>
          </p:nvPr>
        </p:nvSpPr>
        <p:spPr/>
        <p:txBody>
          <a:bodyPr/>
          <a:lstStyle/>
          <a:p>
            <a:pPr eaLnBrk="1" hangingPunct="1"/>
            <a:r>
              <a:rPr lang="en-US" smtClean="0"/>
              <a:t>7 Series FPGA Overview</a:t>
            </a:r>
          </a:p>
        </p:txBody>
      </p:sp>
      <p:sp>
        <p:nvSpPr>
          <p:cNvPr id="6147" name="Rectangle 5"/>
          <p:cNvSpPr>
            <a:spLocks noGrp="1" noChangeArrowheads="1"/>
          </p:cNvSpPr>
          <p:nvPr>
            <p:ph type="subTitle" idx="1"/>
          </p:nvPr>
        </p:nvSpPr>
        <p:spPr/>
        <p:txBody>
          <a:bodyPr/>
          <a:lstStyle/>
          <a:p>
            <a:pPr eaLnBrk="1" hangingPunct="1"/>
            <a:r>
              <a:rPr lang="en-US" smtClean="0"/>
              <a:t>Part 3</a:t>
            </a:r>
          </a:p>
        </p:txBody>
      </p:sp>
    </p:spTree>
    <p:custDataLst>
      <p:tags r:id="rId1"/>
    </p:custData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4"/>
          <p:cNvSpPr>
            <a:spLocks noGrp="1" noChangeArrowheads="1"/>
          </p:cNvSpPr>
          <p:nvPr>
            <p:ph type="title"/>
          </p:nvPr>
        </p:nvSpPr>
        <p:spPr/>
        <p:txBody>
          <a:bodyPr/>
          <a:lstStyle/>
          <a:p>
            <a:pPr eaLnBrk="1" hangingPunct="1"/>
            <a:r>
              <a:rPr lang="en-US" smtClean="0"/>
              <a:t>Objectives</a:t>
            </a:r>
          </a:p>
        </p:txBody>
      </p:sp>
      <p:sp>
        <p:nvSpPr>
          <p:cNvPr id="7171" name="Rectangle 5"/>
          <p:cNvSpPr>
            <a:spLocks noGrp="1" noChangeArrowheads="1"/>
          </p:cNvSpPr>
          <p:nvPr>
            <p:ph type="body" idx="1"/>
          </p:nvPr>
        </p:nvSpPr>
        <p:spPr/>
        <p:txBody>
          <a:bodyPr/>
          <a:lstStyle/>
          <a:p>
            <a:pPr eaLnBrk="1" hangingPunct="1">
              <a:buFont typeface="Wingdings" pitchFamily="2" charset="2"/>
              <a:buNone/>
            </a:pPr>
            <a:r>
              <a:rPr lang="en-US" b="1" smtClean="0"/>
              <a:t>After completing this module, you will be able to:</a:t>
            </a:r>
          </a:p>
          <a:p>
            <a:pPr eaLnBrk="1" hangingPunct="1"/>
            <a:r>
              <a:rPr lang="en-US" smtClean="0"/>
              <a:t>Identify the dedicated IP in the 7 series FPGAs</a:t>
            </a:r>
          </a:p>
          <a:p>
            <a:pPr eaLnBrk="1" hangingPunct="1"/>
            <a:r>
              <a:rPr lang="en-US" smtClean="0"/>
              <a:t>Identify some of the differences between the 7 series and Virtex-6 FPGAs </a:t>
            </a:r>
          </a:p>
          <a:p>
            <a:pPr eaLnBrk="1" hangingPunct="1"/>
            <a:endParaRPr lang="en-US" smtClean="0"/>
          </a:p>
          <a:p>
            <a:pPr eaLnBrk="1" hangingPunct="1"/>
            <a:endParaRPr lang="en-US" smtClean="0"/>
          </a:p>
          <a:p>
            <a:pPr eaLnBrk="1" hangingPunct="1"/>
            <a:endParaRPr lang="en-US" smtClean="0"/>
          </a:p>
        </p:txBody>
      </p:sp>
    </p:spTree>
    <p:custDataLst>
      <p:tags r:id="rId1"/>
    </p:custData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8"/>
          <p:cNvSpPr>
            <a:spLocks noGrp="1" noChangeArrowheads="1"/>
          </p:cNvSpPr>
          <p:nvPr>
            <p:ph type="title"/>
          </p:nvPr>
        </p:nvSpPr>
        <p:spPr/>
        <p:txBody>
          <a:bodyPr/>
          <a:lstStyle/>
          <a:p>
            <a:pPr eaLnBrk="1" hangingPunct="1"/>
            <a:r>
              <a:rPr lang="en-US" smtClean="0"/>
              <a:t>High-Speed Serial I/O Transceivers</a:t>
            </a:r>
          </a:p>
        </p:txBody>
      </p:sp>
      <p:sp>
        <p:nvSpPr>
          <p:cNvPr id="8195" name="Rectangle 9"/>
          <p:cNvSpPr>
            <a:spLocks noGrp="1" noChangeArrowheads="1"/>
          </p:cNvSpPr>
          <p:nvPr>
            <p:ph type="body" idx="1"/>
          </p:nvPr>
        </p:nvSpPr>
        <p:spPr>
          <a:xfrm>
            <a:off x="457200" y="1600200"/>
            <a:ext cx="5375787" cy="5014452"/>
          </a:xfrm>
        </p:spPr>
        <p:txBody>
          <a:bodyPr/>
          <a:lstStyle/>
          <a:p>
            <a:pPr eaLnBrk="1" hangingPunct="1"/>
            <a:r>
              <a:rPr lang="en-US" dirty="0" smtClean="0"/>
              <a:t>Available in all families</a:t>
            </a:r>
          </a:p>
          <a:p>
            <a:pPr eaLnBrk="1" hangingPunct="1"/>
            <a:r>
              <a:rPr lang="en-US" dirty="0" smtClean="0"/>
              <a:t>GTP transceivers – up to 3.75 </a:t>
            </a:r>
            <a:r>
              <a:rPr lang="en-US" dirty="0" err="1" smtClean="0"/>
              <a:t>Gbps</a:t>
            </a:r>
            <a:endParaRPr lang="en-US" dirty="0" smtClean="0"/>
          </a:p>
          <a:p>
            <a:pPr lvl="1" eaLnBrk="1" hangingPunct="1"/>
            <a:r>
              <a:rPr lang="en-US" dirty="0" smtClean="0"/>
              <a:t>Ultra high volume transceiver</a:t>
            </a:r>
          </a:p>
          <a:p>
            <a:pPr lvl="1" eaLnBrk="1" hangingPunct="1"/>
            <a:r>
              <a:rPr lang="en-US" dirty="0" smtClean="0"/>
              <a:t>Wire bond package capable</a:t>
            </a:r>
          </a:p>
          <a:p>
            <a:pPr eaLnBrk="1" hangingPunct="1"/>
            <a:r>
              <a:rPr lang="en-US" dirty="0" smtClean="0"/>
              <a:t>GTX transceivers – up to 12.5 </a:t>
            </a:r>
            <a:r>
              <a:rPr lang="en-US" dirty="0" err="1" smtClean="0"/>
              <a:t>Gbps</a:t>
            </a:r>
            <a:endParaRPr lang="en-US" dirty="0" smtClean="0"/>
          </a:p>
          <a:p>
            <a:pPr lvl="1" eaLnBrk="1" hangingPunct="1"/>
            <a:r>
              <a:rPr lang="en-US" dirty="0" smtClean="0"/>
              <a:t>Support for the most common 10 </a:t>
            </a:r>
            <a:r>
              <a:rPr lang="en-US" dirty="0" err="1" smtClean="0"/>
              <a:t>Gbps</a:t>
            </a:r>
            <a:r>
              <a:rPr lang="en-US" dirty="0" smtClean="0"/>
              <a:t> protocols</a:t>
            </a:r>
          </a:p>
          <a:p>
            <a:pPr eaLnBrk="1" hangingPunct="1"/>
            <a:r>
              <a:rPr lang="en-US" dirty="0" smtClean="0"/>
              <a:t>GTH transceivers – up to 13.1 </a:t>
            </a:r>
            <a:r>
              <a:rPr lang="en-US" dirty="0" err="1" smtClean="0"/>
              <a:t>Gbps</a:t>
            </a:r>
            <a:endParaRPr lang="en-US" dirty="0" smtClean="0"/>
          </a:p>
          <a:p>
            <a:pPr lvl="1" eaLnBrk="1" hangingPunct="1"/>
            <a:r>
              <a:rPr lang="en-US" dirty="0" smtClean="0"/>
              <a:t>Support for 10 </a:t>
            </a:r>
            <a:r>
              <a:rPr lang="en-US" dirty="0" err="1" smtClean="0"/>
              <a:t>Gbps</a:t>
            </a:r>
            <a:r>
              <a:rPr lang="en-US" dirty="0" smtClean="0"/>
              <a:t> protocols with high FEC</a:t>
            </a:r>
            <a:br>
              <a:rPr lang="en-US" dirty="0" smtClean="0"/>
            </a:br>
            <a:r>
              <a:rPr lang="en-US" dirty="0" smtClean="0"/>
              <a:t>overhead</a:t>
            </a:r>
          </a:p>
          <a:p>
            <a:pPr eaLnBrk="1" hangingPunct="1"/>
            <a:r>
              <a:rPr lang="en-US" dirty="0" smtClean="0"/>
              <a:t>GTZ transceivers – up to 28 </a:t>
            </a:r>
            <a:r>
              <a:rPr lang="en-US" dirty="0" err="1" smtClean="0"/>
              <a:t>Gbps</a:t>
            </a:r>
            <a:endParaRPr lang="en-US" dirty="0" smtClean="0"/>
          </a:p>
          <a:p>
            <a:pPr lvl="1" eaLnBrk="1" hangingPunct="1"/>
            <a:r>
              <a:rPr lang="en-US" dirty="0" smtClean="0"/>
              <a:t>Enables next generation 100–400Gbps system line cards</a:t>
            </a:r>
          </a:p>
          <a:p>
            <a:pPr eaLnBrk="1" hangingPunct="1"/>
            <a:endParaRPr lang="en-US" dirty="0" smtClean="0"/>
          </a:p>
        </p:txBody>
      </p:sp>
      <p:pic>
        <p:nvPicPr>
          <p:cNvPr id="8196" name="Picture 11" descr="http://www.lecroy.com/tm/products/Utilities/EyeDr/images/eye_dr_sm.jpg"/>
          <p:cNvPicPr>
            <a:picLocks noChangeAspect="1" noChangeArrowheads="1"/>
          </p:cNvPicPr>
          <p:nvPr>
            <p:custDataLst>
              <p:tags r:id="rId2"/>
            </p:custDataLst>
          </p:nvPr>
        </p:nvPicPr>
        <p:blipFill>
          <a:blip r:embed="rId6"/>
          <a:srcRect/>
          <a:stretch>
            <a:fillRect/>
          </a:stretch>
        </p:blipFill>
        <p:spPr bwMode="auto">
          <a:xfrm>
            <a:off x="6469063" y="1524000"/>
            <a:ext cx="2370137" cy="2133600"/>
          </a:xfrm>
          <a:prstGeom prst="rect">
            <a:avLst/>
          </a:prstGeom>
          <a:noFill/>
          <a:ln w="9525">
            <a:noFill/>
            <a:miter lim="800000"/>
            <a:headEnd/>
            <a:tailEnd/>
          </a:ln>
        </p:spPr>
      </p:pic>
      <p:pic>
        <p:nvPicPr>
          <p:cNvPr id="8197" name="Picture 4" descr="Wireless basestation 4"/>
          <p:cNvPicPr>
            <a:picLocks noChangeAspect="1" noChangeArrowheads="1"/>
          </p:cNvPicPr>
          <p:nvPr>
            <p:custDataLst>
              <p:tags r:id="rId3"/>
            </p:custDataLst>
          </p:nvPr>
        </p:nvPicPr>
        <p:blipFill>
          <a:blip r:embed="rId7"/>
          <a:srcRect/>
          <a:stretch>
            <a:fillRect/>
          </a:stretch>
        </p:blipFill>
        <p:spPr bwMode="auto">
          <a:xfrm>
            <a:off x="5897563" y="3733800"/>
            <a:ext cx="1112837" cy="1824038"/>
          </a:xfrm>
          <a:prstGeom prst="rect">
            <a:avLst/>
          </a:prstGeom>
          <a:noFill/>
          <a:ln w="9525">
            <a:noFill/>
            <a:miter lim="800000"/>
            <a:headEnd/>
            <a:tailEnd/>
          </a:ln>
        </p:spPr>
      </p:pic>
    </p:spTree>
    <p:custDataLst>
      <p:tags r:id="rId1"/>
    </p:custData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smtClean="0"/>
              <a:t>PCI Express</a:t>
            </a:r>
          </a:p>
        </p:txBody>
      </p:sp>
      <p:sp>
        <p:nvSpPr>
          <p:cNvPr id="27651" name="Content Placeholder 51"/>
          <p:cNvSpPr>
            <a:spLocks noGrp="1"/>
          </p:cNvSpPr>
          <p:nvPr>
            <p:ph idx="1"/>
          </p:nvPr>
        </p:nvSpPr>
        <p:spPr/>
        <p:txBody>
          <a:bodyPr>
            <a:normAutofit fontScale="85000" lnSpcReduction="20000"/>
          </a:bodyPr>
          <a:lstStyle/>
          <a:p>
            <a:pPr>
              <a:defRPr/>
            </a:pPr>
            <a:r>
              <a:rPr lang="en-US" dirty="0" smtClean="0"/>
              <a:t>Features</a:t>
            </a:r>
          </a:p>
          <a:p>
            <a:pPr lvl="1">
              <a:defRPr/>
            </a:pPr>
            <a:r>
              <a:rPr lang="en-US" dirty="0" smtClean="0"/>
              <a:t>Compliant to PCIe Revision 2.1</a:t>
            </a:r>
          </a:p>
          <a:p>
            <a:pPr lvl="1">
              <a:defRPr/>
            </a:pPr>
            <a:r>
              <a:rPr lang="en-US" dirty="0" smtClean="0"/>
              <a:t>Endpoint &amp; root port</a:t>
            </a:r>
          </a:p>
          <a:p>
            <a:pPr lvl="1">
              <a:defRPr/>
            </a:pPr>
            <a:r>
              <a:rPr lang="en-US" dirty="0" smtClean="0"/>
              <a:t>AXI user interface</a:t>
            </a:r>
          </a:p>
          <a:p>
            <a:pPr lvl="1">
              <a:defRPr/>
            </a:pPr>
            <a:r>
              <a:rPr lang="en-US" dirty="0" smtClean="0">
                <a:solidFill>
                  <a:srgbClr val="008000"/>
                </a:solidFill>
              </a:rPr>
              <a:t>&lt;100 ms configuration*</a:t>
            </a:r>
          </a:p>
          <a:p>
            <a:pPr lvl="1">
              <a:defRPr/>
            </a:pPr>
            <a:r>
              <a:rPr lang="en-US" dirty="0" smtClean="0">
                <a:solidFill>
                  <a:srgbClr val="008000"/>
                </a:solidFill>
              </a:rPr>
              <a:t>FPGA configuration over PCI Express*</a:t>
            </a:r>
          </a:p>
          <a:p>
            <a:pPr lvl="1">
              <a:defRPr/>
            </a:pPr>
            <a:r>
              <a:rPr lang="en-US" dirty="0" smtClean="0">
                <a:solidFill>
                  <a:srgbClr val="008000"/>
                </a:solidFill>
              </a:rPr>
              <a:t>End-to-end CRC*</a:t>
            </a:r>
          </a:p>
          <a:p>
            <a:pPr lvl="1">
              <a:defRPr/>
            </a:pPr>
            <a:r>
              <a:rPr lang="en-US" dirty="0" smtClean="0">
                <a:solidFill>
                  <a:srgbClr val="008000"/>
                </a:solidFill>
              </a:rPr>
              <a:t>Advanced error reporting*</a:t>
            </a:r>
          </a:p>
          <a:p>
            <a:pPr lvl="1">
              <a:defRPr/>
            </a:pPr>
            <a:r>
              <a:rPr lang="en-US" dirty="0" smtClean="0"/>
              <a:t>100-MHz clocking </a:t>
            </a:r>
          </a:p>
          <a:p>
            <a:pPr>
              <a:defRPr/>
            </a:pPr>
            <a:r>
              <a:rPr lang="en-US" dirty="0" smtClean="0"/>
              <a:t>New wrappers</a:t>
            </a:r>
          </a:p>
          <a:p>
            <a:pPr lvl="1">
              <a:defRPr/>
            </a:pPr>
            <a:r>
              <a:rPr lang="en-US" dirty="0" smtClean="0">
                <a:solidFill>
                  <a:srgbClr val="008000"/>
                </a:solidFill>
              </a:rPr>
              <a:t>Multi-function*</a:t>
            </a:r>
          </a:p>
          <a:p>
            <a:pPr lvl="1">
              <a:defRPr/>
            </a:pPr>
            <a:r>
              <a:rPr lang="en-US" dirty="0" smtClean="0">
                <a:solidFill>
                  <a:srgbClr val="008000"/>
                </a:solidFill>
              </a:rPr>
              <a:t>Single-root I/O virtualization*</a:t>
            </a:r>
          </a:p>
          <a:p>
            <a:pPr>
              <a:defRPr/>
            </a:pPr>
            <a:r>
              <a:rPr lang="en-US" dirty="0" smtClean="0"/>
              <a:t>Configurations</a:t>
            </a:r>
          </a:p>
          <a:p>
            <a:pPr lvl="1">
              <a:defRPr/>
            </a:pPr>
            <a:r>
              <a:rPr lang="en-US" dirty="0" smtClean="0"/>
              <a:t>Lane widths: x1-8</a:t>
            </a:r>
          </a:p>
          <a:p>
            <a:pPr lvl="1">
              <a:defRPr/>
            </a:pPr>
            <a:r>
              <a:rPr lang="en-US" dirty="0" smtClean="0"/>
              <a:t>Data rates: Gen1 &amp; Gen2 (2.5/5.0 Gbps)</a:t>
            </a:r>
          </a:p>
          <a:p>
            <a:pPr lvl="1">
              <a:defRPr/>
            </a:pPr>
            <a:r>
              <a:rPr lang="en-US" dirty="0" smtClean="0"/>
              <a:t>Dependent on GT and fabric speed</a:t>
            </a:r>
          </a:p>
        </p:txBody>
      </p:sp>
      <p:sp>
        <p:nvSpPr>
          <p:cNvPr id="23" name="Rectangle 4"/>
          <p:cNvSpPr>
            <a:spLocks noChangeArrowheads="1"/>
          </p:cNvSpPr>
          <p:nvPr/>
        </p:nvSpPr>
        <p:spPr bwMode="ltGray">
          <a:xfrm>
            <a:off x="4495800" y="2422525"/>
            <a:ext cx="4205288" cy="3000375"/>
          </a:xfrm>
          <a:prstGeom prst="rect">
            <a:avLst/>
          </a:prstGeom>
          <a:gradFill rotWithShape="1">
            <a:gsLst>
              <a:gs pos="0">
                <a:schemeClr val="hlink">
                  <a:gamma/>
                  <a:shade val="46275"/>
                  <a:invGamma/>
                </a:schemeClr>
              </a:gs>
              <a:gs pos="50000">
                <a:schemeClr val="hlink"/>
              </a:gs>
              <a:gs pos="100000">
                <a:schemeClr val="hlink">
                  <a:gamma/>
                  <a:shade val="46275"/>
                  <a:invGamma/>
                </a:schemeClr>
              </a:gs>
            </a:gsLst>
            <a:lin ang="2700000" scaled="1"/>
          </a:gradFill>
          <a:ln w="28575">
            <a:solidFill>
              <a:schemeClr val="bg1"/>
            </a:solidFill>
            <a:miter lim="800000"/>
            <a:headEnd/>
            <a:tailEnd/>
          </a:ln>
          <a:effectLst>
            <a:outerShdw dist="17961" dir="2700000" algn="ctr" rotWithShape="0">
              <a:schemeClr val="tx1"/>
            </a:outerShdw>
          </a:effectLst>
        </p:spPr>
        <p:txBody>
          <a:bodyPr wrap="none" anchor="ctr"/>
          <a:lstStyle/>
          <a:p>
            <a:pPr>
              <a:defRPr/>
            </a:pPr>
            <a:endParaRPr lang="en-US" sz="1400" dirty="0">
              <a:latin typeface="Times New Roman" pitchFamily="18" charset="0"/>
            </a:endParaRPr>
          </a:p>
        </p:txBody>
      </p:sp>
      <p:sp>
        <p:nvSpPr>
          <p:cNvPr id="9221" name="Rectangle 5"/>
          <p:cNvSpPr>
            <a:spLocks noChangeArrowheads="1"/>
          </p:cNvSpPr>
          <p:nvPr/>
        </p:nvSpPr>
        <p:spPr bwMode="auto">
          <a:xfrm>
            <a:off x="4668838" y="2595563"/>
            <a:ext cx="3398837" cy="2382837"/>
          </a:xfrm>
          <a:prstGeom prst="rect">
            <a:avLst/>
          </a:prstGeom>
          <a:solidFill>
            <a:schemeClr val="tx2"/>
          </a:solidFill>
          <a:ln w="28575" algn="ctr">
            <a:solidFill>
              <a:schemeClr val="bg1"/>
            </a:solidFill>
            <a:miter lim="800000"/>
            <a:headEnd/>
            <a:tailEnd/>
          </a:ln>
        </p:spPr>
        <p:txBody>
          <a:bodyPr anchor="ctr">
            <a:spAutoFit/>
          </a:bodyPr>
          <a:lstStyle/>
          <a:p>
            <a:endParaRPr lang="en-US"/>
          </a:p>
        </p:txBody>
      </p:sp>
      <p:sp>
        <p:nvSpPr>
          <p:cNvPr id="9222" name="Rectangle 6"/>
          <p:cNvSpPr>
            <a:spLocks noChangeArrowheads="1"/>
          </p:cNvSpPr>
          <p:nvPr/>
        </p:nvSpPr>
        <p:spPr bwMode="auto">
          <a:xfrm>
            <a:off x="7088188" y="3160713"/>
            <a:ext cx="808037" cy="1670050"/>
          </a:xfrm>
          <a:prstGeom prst="rect">
            <a:avLst/>
          </a:prstGeom>
          <a:solidFill>
            <a:schemeClr val="tx2"/>
          </a:solidFill>
          <a:ln w="12700" algn="ctr">
            <a:solidFill>
              <a:schemeClr val="bg1"/>
            </a:solidFill>
            <a:miter lim="800000"/>
            <a:headEnd/>
            <a:tailEnd/>
          </a:ln>
        </p:spPr>
        <p:txBody>
          <a:bodyPr anchor="ctr"/>
          <a:lstStyle/>
          <a:p>
            <a:pPr eaLnBrk="0" hangingPunct="0"/>
            <a:r>
              <a:rPr lang="en-US" sz="1400">
                <a:latin typeface="Arial Narrow" pitchFamily="34" charset="0"/>
              </a:rPr>
              <a:t>Physical Layer</a:t>
            </a:r>
          </a:p>
        </p:txBody>
      </p:sp>
      <p:sp>
        <p:nvSpPr>
          <p:cNvPr id="9223" name="Rectangle 7"/>
          <p:cNvSpPr>
            <a:spLocks noChangeArrowheads="1"/>
          </p:cNvSpPr>
          <p:nvPr/>
        </p:nvSpPr>
        <p:spPr bwMode="auto">
          <a:xfrm>
            <a:off x="6108700" y="3160713"/>
            <a:ext cx="692150" cy="922337"/>
          </a:xfrm>
          <a:prstGeom prst="rect">
            <a:avLst/>
          </a:prstGeom>
          <a:solidFill>
            <a:schemeClr val="tx2"/>
          </a:solidFill>
          <a:ln w="12700" algn="ctr">
            <a:solidFill>
              <a:schemeClr val="bg1"/>
            </a:solidFill>
            <a:miter lim="800000"/>
            <a:headEnd/>
            <a:tailEnd/>
          </a:ln>
        </p:spPr>
        <p:txBody>
          <a:bodyPr anchor="ctr"/>
          <a:lstStyle/>
          <a:p>
            <a:pPr eaLnBrk="0" hangingPunct="0"/>
            <a:r>
              <a:rPr lang="en-US" sz="1400">
                <a:latin typeface="Arial Narrow" pitchFamily="34" charset="0"/>
              </a:rPr>
              <a:t>Data Link Layer</a:t>
            </a:r>
          </a:p>
        </p:txBody>
      </p:sp>
      <p:sp>
        <p:nvSpPr>
          <p:cNvPr id="9224" name="Rectangle 8"/>
          <p:cNvSpPr>
            <a:spLocks noChangeArrowheads="1"/>
          </p:cNvSpPr>
          <p:nvPr/>
        </p:nvSpPr>
        <p:spPr bwMode="auto">
          <a:xfrm>
            <a:off x="4786313" y="3160713"/>
            <a:ext cx="1035050" cy="922337"/>
          </a:xfrm>
          <a:prstGeom prst="rect">
            <a:avLst/>
          </a:prstGeom>
          <a:solidFill>
            <a:schemeClr val="tx2"/>
          </a:solidFill>
          <a:ln w="12700" algn="ctr">
            <a:solidFill>
              <a:schemeClr val="bg1"/>
            </a:solidFill>
            <a:miter lim="800000"/>
            <a:headEnd/>
            <a:tailEnd/>
          </a:ln>
        </p:spPr>
        <p:txBody>
          <a:bodyPr anchor="ctr"/>
          <a:lstStyle/>
          <a:p>
            <a:pPr eaLnBrk="0" hangingPunct="0"/>
            <a:r>
              <a:rPr lang="en-US" sz="1400">
                <a:latin typeface="Arial Narrow" pitchFamily="34" charset="0"/>
              </a:rPr>
              <a:t>Transaction Layer</a:t>
            </a:r>
          </a:p>
        </p:txBody>
      </p:sp>
      <p:sp>
        <p:nvSpPr>
          <p:cNvPr id="9225" name="Rectangle 9"/>
          <p:cNvSpPr>
            <a:spLocks noChangeArrowheads="1"/>
          </p:cNvSpPr>
          <p:nvPr/>
        </p:nvSpPr>
        <p:spPr bwMode="auto">
          <a:xfrm>
            <a:off x="4899025" y="4427538"/>
            <a:ext cx="1901825" cy="317500"/>
          </a:xfrm>
          <a:prstGeom prst="rect">
            <a:avLst/>
          </a:prstGeom>
          <a:solidFill>
            <a:schemeClr val="tx2"/>
          </a:solidFill>
          <a:ln w="12700" algn="ctr">
            <a:solidFill>
              <a:schemeClr val="bg1"/>
            </a:solidFill>
            <a:miter lim="800000"/>
            <a:headEnd/>
            <a:tailEnd/>
          </a:ln>
        </p:spPr>
        <p:txBody>
          <a:bodyPr anchor="ctr">
            <a:spAutoFit/>
          </a:bodyPr>
          <a:lstStyle/>
          <a:p>
            <a:pPr eaLnBrk="0" hangingPunct="0"/>
            <a:r>
              <a:rPr lang="en-US" sz="1400">
                <a:latin typeface="Arial Narrow" pitchFamily="34" charset="0"/>
              </a:rPr>
              <a:t>Configuration module</a:t>
            </a:r>
          </a:p>
        </p:txBody>
      </p:sp>
      <p:sp>
        <p:nvSpPr>
          <p:cNvPr id="9226" name="AutoShape 10"/>
          <p:cNvSpPr>
            <a:spLocks noChangeArrowheads="1"/>
          </p:cNvSpPr>
          <p:nvPr/>
        </p:nvSpPr>
        <p:spPr bwMode="auto">
          <a:xfrm>
            <a:off x="7896225" y="4716463"/>
            <a:ext cx="344488" cy="173037"/>
          </a:xfrm>
          <a:prstGeom prst="leftRightArrow">
            <a:avLst>
              <a:gd name="adj1" fmla="val 56343"/>
              <a:gd name="adj2" fmla="val 54647"/>
            </a:avLst>
          </a:prstGeom>
          <a:solidFill>
            <a:schemeClr val="bg1"/>
          </a:solidFill>
          <a:ln w="12700" algn="ctr">
            <a:solidFill>
              <a:schemeClr val="tx1"/>
            </a:solidFill>
            <a:miter lim="800000"/>
            <a:headEnd/>
            <a:tailEnd/>
          </a:ln>
        </p:spPr>
        <p:txBody>
          <a:bodyPr anchor="ctr">
            <a:spAutoFit/>
          </a:bodyPr>
          <a:lstStyle/>
          <a:p>
            <a:endParaRPr lang="en-US"/>
          </a:p>
        </p:txBody>
      </p:sp>
      <p:sp>
        <p:nvSpPr>
          <p:cNvPr id="9227" name="AutoShape 11"/>
          <p:cNvSpPr>
            <a:spLocks noChangeArrowheads="1"/>
          </p:cNvSpPr>
          <p:nvPr/>
        </p:nvSpPr>
        <p:spPr bwMode="auto">
          <a:xfrm rot="5400000">
            <a:off x="5099844" y="4172744"/>
            <a:ext cx="349250" cy="169862"/>
          </a:xfrm>
          <a:prstGeom prst="leftRightArrow">
            <a:avLst>
              <a:gd name="adj1" fmla="val 56343"/>
              <a:gd name="adj2" fmla="val 56438"/>
            </a:avLst>
          </a:prstGeom>
          <a:solidFill>
            <a:schemeClr val="bg1"/>
          </a:solidFill>
          <a:ln w="12700" algn="ctr">
            <a:solidFill>
              <a:schemeClr val="tx1"/>
            </a:solidFill>
            <a:miter lim="800000"/>
            <a:headEnd/>
            <a:tailEnd/>
          </a:ln>
        </p:spPr>
        <p:txBody>
          <a:bodyPr anchor="ctr">
            <a:spAutoFit/>
          </a:bodyPr>
          <a:lstStyle/>
          <a:p>
            <a:endParaRPr lang="en-US"/>
          </a:p>
        </p:txBody>
      </p:sp>
      <p:sp>
        <p:nvSpPr>
          <p:cNvPr id="9228" name="AutoShape 12"/>
          <p:cNvSpPr>
            <a:spLocks noChangeArrowheads="1"/>
          </p:cNvSpPr>
          <p:nvPr/>
        </p:nvSpPr>
        <p:spPr bwMode="auto">
          <a:xfrm>
            <a:off x="7896225" y="4024313"/>
            <a:ext cx="344488" cy="173037"/>
          </a:xfrm>
          <a:prstGeom prst="leftRightArrow">
            <a:avLst>
              <a:gd name="adj1" fmla="val 56343"/>
              <a:gd name="adj2" fmla="val 54647"/>
            </a:avLst>
          </a:prstGeom>
          <a:solidFill>
            <a:schemeClr val="bg1"/>
          </a:solidFill>
          <a:ln w="12700" algn="ctr">
            <a:solidFill>
              <a:schemeClr val="tx1"/>
            </a:solidFill>
            <a:miter lim="800000"/>
            <a:headEnd/>
            <a:tailEnd/>
          </a:ln>
        </p:spPr>
        <p:txBody>
          <a:bodyPr anchor="ctr">
            <a:spAutoFit/>
          </a:bodyPr>
          <a:lstStyle/>
          <a:p>
            <a:endParaRPr lang="en-US"/>
          </a:p>
        </p:txBody>
      </p:sp>
      <p:sp>
        <p:nvSpPr>
          <p:cNvPr id="9229" name="AutoShape 13"/>
          <p:cNvSpPr>
            <a:spLocks noChangeArrowheads="1"/>
          </p:cNvSpPr>
          <p:nvPr/>
        </p:nvSpPr>
        <p:spPr bwMode="auto">
          <a:xfrm>
            <a:off x="7896225" y="4254500"/>
            <a:ext cx="344488" cy="173038"/>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30" name="AutoShape 14"/>
          <p:cNvSpPr>
            <a:spLocks noChangeArrowheads="1"/>
          </p:cNvSpPr>
          <p:nvPr/>
        </p:nvSpPr>
        <p:spPr bwMode="auto">
          <a:xfrm>
            <a:off x="7896225" y="4486275"/>
            <a:ext cx="344488" cy="173038"/>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31" name="AutoShape 15"/>
          <p:cNvSpPr>
            <a:spLocks noChangeArrowheads="1"/>
          </p:cNvSpPr>
          <p:nvPr/>
        </p:nvSpPr>
        <p:spPr bwMode="auto">
          <a:xfrm>
            <a:off x="7896225" y="3794125"/>
            <a:ext cx="344488" cy="173038"/>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32" name="AutoShape 16"/>
          <p:cNvSpPr>
            <a:spLocks noChangeArrowheads="1"/>
          </p:cNvSpPr>
          <p:nvPr/>
        </p:nvSpPr>
        <p:spPr bwMode="auto">
          <a:xfrm>
            <a:off x="7896225" y="3101975"/>
            <a:ext cx="344488" cy="173038"/>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33" name="AutoShape 17"/>
          <p:cNvSpPr>
            <a:spLocks noChangeArrowheads="1"/>
          </p:cNvSpPr>
          <p:nvPr/>
        </p:nvSpPr>
        <p:spPr bwMode="auto">
          <a:xfrm>
            <a:off x="7896225" y="3332163"/>
            <a:ext cx="344488" cy="173037"/>
          </a:xfrm>
          <a:prstGeom prst="leftRightArrow">
            <a:avLst>
              <a:gd name="adj1" fmla="val 56343"/>
              <a:gd name="adj2" fmla="val 54647"/>
            </a:avLst>
          </a:prstGeom>
          <a:solidFill>
            <a:schemeClr val="bg1"/>
          </a:solidFill>
          <a:ln w="12700" algn="ctr">
            <a:solidFill>
              <a:schemeClr val="tx1"/>
            </a:solidFill>
            <a:miter lim="800000"/>
            <a:headEnd/>
            <a:tailEnd/>
          </a:ln>
        </p:spPr>
        <p:txBody>
          <a:bodyPr anchor="ctr">
            <a:spAutoFit/>
          </a:bodyPr>
          <a:lstStyle/>
          <a:p>
            <a:endParaRPr lang="en-US"/>
          </a:p>
        </p:txBody>
      </p:sp>
      <p:sp>
        <p:nvSpPr>
          <p:cNvPr id="9234" name="AutoShape 18"/>
          <p:cNvSpPr>
            <a:spLocks noChangeArrowheads="1"/>
          </p:cNvSpPr>
          <p:nvPr/>
        </p:nvSpPr>
        <p:spPr bwMode="auto">
          <a:xfrm>
            <a:off x="7896225" y="3563938"/>
            <a:ext cx="344488" cy="173037"/>
          </a:xfrm>
          <a:prstGeom prst="leftRightArrow">
            <a:avLst>
              <a:gd name="adj1" fmla="val 56343"/>
              <a:gd name="adj2" fmla="val 54647"/>
            </a:avLst>
          </a:prstGeom>
          <a:solidFill>
            <a:schemeClr val="bg1"/>
          </a:solidFill>
          <a:ln w="12700" algn="ctr">
            <a:solidFill>
              <a:schemeClr val="tx1"/>
            </a:solidFill>
            <a:miter lim="800000"/>
            <a:headEnd/>
            <a:tailEnd/>
          </a:ln>
        </p:spPr>
        <p:txBody>
          <a:bodyPr anchor="ctr">
            <a:spAutoFit/>
          </a:bodyPr>
          <a:lstStyle/>
          <a:p>
            <a:endParaRPr lang="en-US"/>
          </a:p>
        </p:txBody>
      </p:sp>
      <p:sp>
        <p:nvSpPr>
          <p:cNvPr id="9235" name="AutoShape 19"/>
          <p:cNvSpPr>
            <a:spLocks noChangeArrowheads="1"/>
          </p:cNvSpPr>
          <p:nvPr/>
        </p:nvSpPr>
        <p:spPr bwMode="auto">
          <a:xfrm rot="5400000">
            <a:off x="6252369" y="4172744"/>
            <a:ext cx="349250" cy="169862"/>
          </a:xfrm>
          <a:prstGeom prst="leftRightArrow">
            <a:avLst>
              <a:gd name="adj1" fmla="val 56343"/>
              <a:gd name="adj2" fmla="val 56438"/>
            </a:avLst>
          </a:prstGeom>
          <a:solidFill>
            <a:schemeClr val="bg1"/>
          </a:solidFill>
          <a:ln w="12700" algn="ctr">
            <a:solidFill>
              <a:schemeClr val="tx1"/>
            </a:solidFill>
            <a:miter lim="800000"/>
            <a:headEnd/>
            <a:tailEnd/>
          </a:ln>
        </p:spPr>
        <p:txBody>
          <a:bodyPr anchor="ctr">
            <a:spAutoFit/>
          </a:bodyPr>
          <a:lstStyle/>
          <a:p>
            <a:endParaRPr lang="en-US"/>
          </a:p>
        </p:txBody>
      </p:sp>
      <p:sp>
        <p:nvSpPr>
          <p:cNvPr id="9236" name="Text Box 20"/>
          <p:cNvSpPr txBox="1">
            <a:spLocks noChangeArrowheads="1"/>
          </p:cNvSpPr>
          <p:nvPr/>
        </p:nvSpPr>
        <p:spPr bwMode="auto">
          <a:xfrm>
            <a:off x="4759325" y="2595563"/>
            <a:ext cx="3279775" cy="457200"/>
          </a:xfrm>
          <a:prstGeom prst="rect">
            <a:avLst/>
          </a:prstGeom>
          <a:noFill/>
          <a:ln w="12700" algn="ctr">
            <a:noFill/>
            <a:miter lim="800000"/>
            <a:headEnd/>
            <a:tailEnd/>
          </a:ln>
        </p:spPr>
        <p:txBody>
          <a:bodyPr>
            <a:spAutoFit/>
          </a:bodyPr>
          <a:lstStyle/>
          <a:p>
            <a:pPr eaLnBrk="0" hangingPunct="0">
              <a:spcBef>
                <a:spcPct val="50000"/>
              </a:spcBef>
            </a:pPr>
            <a:r>
              <a:rPr lang="en-US" sz="2400">
                <a:solidFill>
                  <a:schemeClr val="bg1"/>
                </a:solidFill>
                <a:latin typeface="Arial Narrow" pitchFamily="34" charset="0"/>
              </a:rPr>
              <a:t>PCI Express Block</a:t>
            </a:r>
          </a:p>
        </p:txBody>
      </p:sp>
      <p:sp>
        <p:nvSpPr>
          <p:cNvPr id="9237" name="AutoShape 23"/>
          <p:cNvSpPr>
            <a:spLocks noChangeArrowheads="1"/>
          </p:cNvSpPr>
          <p:nvPr/>
        </p:nvSpPr>
        <p:spPr bwMode="auto">
          <a:xfrm>
            <a:off x="6800850" y="3506788"/>
            <a:ext cx="287338" cy="230187"/>
          </a:xfrm>
          <a:prstGeom prst="leftRightArrow">
            <a:avLst>
              <a:gd name="adj1" fmla="val 56343"/>
              <a:gd name="adj2" fmla="val 34264"/>
            </a:avLst>
          </a:prstGeom>
          <a:solidFill>
            <a:schemeClr val="bg1"/>
          </a:solidFill>
          <a:ln w="12700" algn="ctr">
            <a:solidFill>
              <a:schemeClr val="tx1"/>
            </a:solidFill>
            <a:miter lim="800000"/>
            <a:headEnd/>
            <a:tailEnd/>
          </a:ln>
        </p:spPr>
        <p:txBody>
          <a:bodyPr wrap="none" anchor="ctr"/>
          <a:lstStyle/>
          <a:p>
            <a:pPr eaLnBrk="0" hangingPunct="0"/>
            <a:endParaRPr lang="en-US" sz="1400">
              <a:latin typeface="Arial Narrow" pitchFamily="34" charset="0"/>
            </a:endParaRPr>
          </a:p>
        </p:txBody>
      </p:sp>
      <p:sp>
        <p:nvSpPr>
          <p:cNvPr id="9238" name="AutoShape 24"/>
          <p:cNvSpPr>
            <a:spLocks noChangeArrowheads="1"/>
          </p:cNvSpPr>
          <p:nvPr/>
        </p:nvSpPr>
        <p:spPr bwMode="auto">
          <a:xfrm>
            <a:off x="6800850" y="4427538"/>
            <a:ext cx="287338" cy="231775"/>
          </a:xfrm>
          <a:prstGeom prst="leftRightArrow">
            <a:avLst>
              <a:gd name="adj1" fmla="val 56343"/>
              <a:gd name="adj2" fmla="val 34029"/>
            </a:avLst>
          </a:prstGeom>
          <a:solidFill>
            <a:schemeClr val="bg1"/>
          </a:solidFill>
          <a:ln w="12700" algn="ctr">
            <a:solidFill>
              <a:schemeClr val="tx1"/>
            </a:solidFill>
            <a:miter lim="800000"/>
            <a:headEnd/>
            <a:tailEnd/>
          </a:ln>
        </p:spPr>
        <p:txBody>
          <a:bodyPr wrap="none" anchor="ctr"/>
          <a:lstStyle/>
          <a:p>
            <a:pPr eaLnBrk="0" hangingPunct="0"/>
            <a:endParaRPr lang="en-US" sz="1400">
              <a:latin typeface="Arial Narrow" pitchFamily="34" charset="0"/>
            </a:endParaRPr>
          </a:p>
        </p:txBody>
      </p:sp>
      <p:sp>
        <p:nvSpPr>
          <p:cNvPr id="9239" name="AutoShape 25"/>
          <p:cNvSpPr>
            <a:spLocks noChangeArrowheads="1"/>
          </p:cNvSpPr>
          <p:nvPr/>
        </p:nvSpPr>
        <p:spPr bwMode="auto">
          <a:xfrm>
            <a:off x="5821363" y="3506788"/>
            <a:ext cx="287337" cy="230187"/>
          </a:xfrm>
          <a:prstGeom prst="leftRightArrow">
            <a:avLst>
              <a:gd name="adj1" fmla="val 56343"/>
              <a:gd name="adj2" fmla="val 34264"/>
            </a:avLst>
          </a:prstGeom>
          <a:solidFill>
            <a:schemeClr val="bg1"/>
          </a:solidFill>
          <a:ln w="12700" algn="ctr">
            <a:solidFill>
              <a:schemeClr val="tx1"/>
            </a:solidFill>
            <a:miter lim="800000"/>
            <a:headEnd/>
            <a:tailEnd/>
          </a:ln>
        </p:spPr>
        <p:txBody>
          <a:bodyPr wrap="none" anchor="ctr"/>
          <a:lstStyle/>
          <a:p>
            <a:pPr eaLnBrk="0" hangingPunct="0"/>
            <a:endParaRPr lang="en-US" sz="1400">
              <a:latin typeface="Arial Narrow" pitchFamily="34" charset="0"/>
            </a:endParaRPr>
          </a:p>
        </p:txBody>
      </p:sp>
      <p:sp>
        <p:nvSpPr>
          <p:cNvPr id="62" name="Rectangle 26"/>
          <p:cNvSpPr>
            <a:spLocks noChangeArrowheads="1"/>
          </p:cNvSpPr>
          <p:nvPr/>
        </p:nvSpPr>
        <p:spPr bwMode="auto">
          <a:xfrm>
            <a:off x="8240713" y="3046413"/>
            <a:ext cx="288925" cy="230187"/>
          </a:xfrm>
          <a:prstGeom prst="rect">
            <a:avLst/>
          </a:prstGeom>
          <a:solidFill>
            <a:schemeClr val="accent3">
              <a:lumMod val="65000"/>
            </a:schemeClr>
          </a:solidFill>
          <a:ln w="12700" algn="ctr">
            <a:solidFill>
              <a:schemeClr val="tx1"/>
            </a:solidFill>
            <a:miter lim="800000"/>
            <a:headEnd/>
            <a:tailEnd/>
          </a:ln>
          <a:effectLst/>
        </p:spPr>
        <p:txBody>
          <a:bodyPr anchor="ctr">
            <a:spAutoFit/>
          </a:bodyPr>
          <a:lstStyle/>
          <a:p>
            <a:pPr>
              <a:defRPr/>
            </a:pPr>
            <a:endParaRPr lang="en-US" dirty="0"/>
          </a:p>
        </p:txBody>
      </p:sp>
      <p:sp>
        <p:nvSpPr>
          <p:cNvPr id="63" name="Rectangle 27"/>
          <p:cNvSpPr>
            <a:spLocks noChangeArrowheads="1"/>
          </p:cNvSpPr>
          <p:nvPr/>
        </p:nvSpPr>
        <p:spPr bwMode="auto">
          <a:xfrm>
            <a:off x="8240713" y="3276600"/>
            <a:ext cx="288925" cy="230188"/>
          </a:xfrm>
          <a:prstGeom prst="rect">
            <a:avLst/>
          </a:prstGeom>
          <a:solidFill>
            <a:schemeClr val="accent3">
              <a:lumMod val="65000"/>
            </a:schemeClr>
          </a:solidFill>
          <a:ln w="12700" algn="ctr">
            <a:solidFill>
              <a:schemeClr val="tx1"/>
            </a:solidFill>
            <a:miter lim="800000"/>
            <a:headEnd/>
            <a:tailEnd/>
          </a:ln>
          <a:effectLst/>
        </p:spPr>
        <p:txBody>
          <a:bodyPr anchor="ctr">
            <a:spAutoFit/>
          </a:bodyPr>
          <a:lstStyle/>
          <a:p>
            <a:pPr>
              <a:defRPr/>
            </a:pPr>
            <a:endParaRPr lang="en-US" dirty="0"/>
          </a:p>
        </p:txBody>
      </p:sp>
      <p:sp>
        <p:nvSpPr>
          <p:cNvPr id="64" name="Rectangle 28"/>
          <p:cNvSpPr>
            <a:spLocks noChangeArrowheads="1"/>
          </p:cNvSpPr>
          <p:nvPr/>
        </p:nvSpPr>
        <p:spPr bwMode="auto">
          <a:xfrm>
            <a:off x="8240713" y="3506788"/>
            <a:ext cx="288925" cy="230187"/>
          </a:xfrm>
          <a:prstGeom prst="rect">
            <a:avLst/>
          </a:prstGeom>
          <a:solidFill>
            <a:schemeClr val="accent3">
              <a:lumMod val="65000"/>
            </a:schemeClr>
          </a:solidFill>
          <a:ln w="12700" algn="ctr">
            <a:solidFill>
              <a:schemeClr val="tx1"/>
            </a:solidFill>
            <a:miter lim="800000"/>
            <a:headEnd/>
            <a:tailEnd/>
          </a:ln>
          <a:effectLst/>
        </p:spPr>
        <p:txBody>
          <a:bodyPr anchor="ctr">
            <a:spAutoFit/>
          </a:bodyPr>
          <a:lstStyle/>
          <a:p>
            <a:pPr>
              <a:defRPr/>
            </a:pPr>
            <a:endParaRPr lang="en-US" dirty="0"/>
          </a:p>
        </p:txBody>
      </p:sp>
      <p:sp>
        <p:nvSpPr>
          <p:cNvPr id="65" name="Rectangle 29"/>
          <p:cNvSpPr>
            <a:spLocks noChangeArrowheads="1"/>
          </p:cNvSpPr>
          <p:nvPr/>
        </p:nvSpPr>
        <p:spPr bwMode="auto">
          <a:xfrm>
            <a:off x="8240713" y="3736975"/>
            <a:ext cx="288925" cy="230188"/>
          </a:xfrm>
          <a:prstGeom prst="rect">
            <a:avLst/>
          </a:prstGeom>
          <a:solidFill>
            <a:schemeClr val="accent3">
              <a:lumMod val="65000"/>
            </a:schemeClr>
          </a:solidFill>
          <a:ln w="12700" algn="ctr">
            <a:solidFill>
              <a:schemeClr val="tx1"/>
            </a:solidFill>
            <a:miter lim="800000"/>
            <a:headEnd/>
            <a:tailEnd/>
          </a:ln>
          <a:effectLst/>
        </p:spPr>
        <p:txBody>
          <a:bodyPr anchor="ctr">
            <a:spAutoFit/>
          </a:bodyPr>
          <a:lstStyle/>
          <a:p>
            <a:pPr>
              <a:defRPr/>
            </a:pPr>
            <a:endParaRPr lang="en-US" dirty="0"/>
          </a:p>
        </p:txBody>
      </p:sp>
      <p:sp>
        <p:nvSpPr>
          <p:cNvPr id="66" name="Rectangle 30"/>
          <p:cNvSpPr>
            <a:spLocks noChangeArrowheads="1"/>
          </p:cNvSpPr>
          <p:nvPr/>
        </p:nvSpPr>
        <p:spPr bwMode="auto">
          <a:xfrm>
            <a:off x="8240713" y="3967163"/>
            <a:ext cx="288925" cy="230187"/>
          </a:xfrm>
          <a:prstGeom prst="rect">
            <a:avLst/>
          </a:prstGeom>
          <a:solidFill>
            <a:schemeClr val="accent3">
              <a:lumMod val="65000"/>
            </a:schemeClr>
          </a:solidFill>
          <a:ln w="12700" algn="ctr">
            <a:solidFill>
              <a:schemeClr val="tx1"/>
            </a:solidFill>
            <a:miter lim="800000"/>
            <a:headEnd/>
            <a:tailEnd/>
          </a:ln>
          <a:effectLst/>
        </p:spPr>
        <p:txBody>
          <a:bodyPr anchor="ctr">
            <a:spAutoFit/>
          </a:bodyPr>
          <a:lstStyle/>
          <a:p>
            <a:pPr>
              <a:defRPr/>
            </a:pPr>
            <a:endParaRPr lang="en-US" dirty="0"/>
          </a:p>
        </p:txBody>
      </p:sp>
      <p:sp>
        <p:nvSpPr>
          <p:cNvPr id="67" name="Rectangle 31"/>
          <p:cNvSpPr>
            <a:spLocks noChangeArrowheads="1"/>
          </p:cNvSpPr>
          <p:nvPr/>
        </p:nvSpPr>
        <p:spPr bwMode="auto">
          <a:xfrm>
            <a:off x="8240713" y="4197350"/>
            <a:ext cx="288925" cy="230188"/>
          </a:xfrm>
          <a:prstGeom prst="rect">
            <a:avLst/>
          </a:prstGeom>
          <a:solidFill>
            <a:schemeClr val="accent3">
              <a:lumMod val="65000"/>
            </a:schemeClr>
          </a:solidFill>
          <a:ln w="12700" algn="ctr">
            <a:solidFill>
              <a:schemeClr val="tx1"/>
            </a:solidFill>
            <a:miter lim="800000"/>
            <a:headEnd/>
            <a:tailEnd/>
          </a:ln>
          <a:effectLst/>
        </p:spPr>
        <p:txBody>
          <a:bodyPr anchor="ctr">
            <a:spAutoFit/>
          </a:bodyPr>
          <a:lstStyle/>
          <a:p>
            <a:pPr>
              <a:defRPr/>
            </a:pPr>
            <a:endParaRPr lang="en-US" dirty="0"/>
          </a:p>
        </p:txBody>
      </p:sp>
      <p:sp>
        <p:nvSpPr>
          <p:cNvPr id="68" name="Rectangle 32"/>
          <p:cNvSpPr>
            <a:spLocks noChangeArrowheads="1"/>
          </p:cNvSpPr>
          <p:nvPr/>
        </p:nvSpPr>
        <p:spPr bwMode="auto">
          <a:xfrm>
            <a:off x="8240713" y="4427538"/>
            <a:ext cx="288925" cy="230187"/>
          </a:xfrm>
          <a:prstGeom prst="rect">
            <a:avLst/>
          </a:prstGeom>
          <a:solidFill>
            <a:schemeClr val="accent3">
              <a:lumMod val="65000"/>
            </a:schemeClr>
          </a:solidFill>
          <a:ln w="12700" algn="ctr">
            <a:solidFill>
              <a:schemeClr val="tx1"/>
            </a:solidFill>
            <a:miter lim="800000"/>
            <a:headEnd/>
            <a:tailEnd/>
          </a:ln>
          <a:effectLst/>
        </p:spPr>
        <p:txBody>
          <a:bodyPr anchor="ctr">
            <a:spAutoFit/>
          </a:bodyPr>
          <a:lstStyle/>
          <a:p>
            <a:pPr>
              <a:defRPr/>
            </a:pPr>
            <a:endParaRPr lang="en-US" dirty="0"/>
          </a:p>
        </p:txBody>
      </p:sp>
      <p:sp>
        <p:nvSpPr>
          <p:cNvPr id="69" name="Rectangle 33"/>
          <p:cNvSpPr>
            <a:spLocks noChangeArrowheads="1"/>
          </p:cNvSpPr>
          <p:nvPr/>
        </p:nvSpPr>
        <p:spPr bwMode="auto">
          <a:xfrm>
            <a:off x="8240713" y="4657725"/>
            <a:ext cx="288925" cy="230188"/>
          </a:xfrm>
          <a:prstGeom prst="rect">
            <a:avLst/>
          </a:prstGeom>
          <a:solidFill>
            <a:schemeClr val="accent3">
              <a:lumMod val="65000"/>
            </a:schemeClr>
          </a:solidFill>
          <a:ln w="12700" algn="ctr">
            <a:solidFill>
              <a:schemeClr val="tx1"/>
            </a:solidFill>
            <a:miter lim="800000"/>
            <a:headEnd/>
            <a:tailEnd/>
          </a:ln>
          <a:effectLst/>
        </p:spPr>
        <p:txBody>
          <a:bodyPr anchor="ctr">
            <a:spAutoFit/>
          </a:bodyPr>
          <a:lstStyle/>
          <a:p>
            <a:pPr>
              <a:defRPr/>
            </a:pPr>
            <a:endParaRPr lang="en-US" dirty="0"/>
          </a:p>
        </p:txBody>
      </p:sp>
      <p:sp>
        <p:nvSpPr>
          <p:cNvPr id="70" name="AutoShape 34"/>
          <p:cNvSpPr>
            <a:spLocks noChangeArrowheads="1"/>
          </p:cNvSpPr>
          <p:nvPr/>
        </p:nvSpPr>
        <p:spPr bwMode="auto">
          <a:xfrm>
            <a:off x="6399213" y="2019300"/>
            <a:ext cx="2305050" cy="312738"/>
          </a:xfrm>
          <a:prstGeom prst="wedgeRectCallout">
            <a:avLst>
              <a:gd name="adj1" fmla="val 34366"/>
              <a:gd name="adj2" fmla="val 253165"/>
            </a:avLst>
          </a:prstGeom>
          <a:solidFill>
            <a:srgbClr val="FFFFCC"/>
          </a:solidFill>
          <a:ln w="9525">
            <a:solidFill>
              <a:srgbClr val="003366"/>
            </a:solidFill>
            <a:miter lim="800000"/>
            <a:headEnd/>
            <a:tailEnd/>
          </a:ln>
          <a:effectLst>
            <a:outerShdw dist="35921" dir="2700000" algn="ctr" rotWithShape="0">
              <a:srgbClr val="808080"/>
            </a:outerShdw>
          </a:effectLst>
        </p:spPr>
        <p:txBody>
          <a:bodyPr/>
          <a:lstStyle/>
          <a:p>
            <a:pPr>
              <a:defRPr/>
            </a:pPr>
            <a:r>
              <a:rPr lang="en-US" sz="1400" dirty="0">
                <a:solidFill>
                  <a:srgbClr val="003366"/>
                </a:solidFill>
              </a:rPr>
              <a:t>GTX Transceivers</a:t>
            </a:r>
          </a:p>
        </p:txBody>
      </p:sp>
      <p:sp>
        <p:nvSpPr>
          <p:cNvPr id="9249" name="AutoShape 36"/>
          <p:cNvSpPr>
            <a:spLocks noChangeArrowheads="1"/>
          </p:cNvSpPr>
          <p:nvPr/>
        </p:nvSpPr>
        <p:spPr bwMode="auto">
          <a:xfrm>
            <a:off x="8532813" y="4716463"/>
            <a:ext cx="344487" cy="173037"/>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50" name="AutoShape 37"/>
          <p:cNvSpPr>
            <a:spLocks noChangeArrowheads="1"/>
          </p:cNvSpPr>
          <p:nvPr/>
        </p:nvSpPr>
        <p:spPr bwMode="auto">
          <a:xfrm>
            <a:off x="8532813" y="4024313"/>
            <a:ext cx="344487" cy="173037"/>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51" name="AutoShape 38"/>
          <p:cNvSpPr>
            <a:spLocks noChangeArrowheads="1"/>
          </p:cNvSpPr>
          <p:nvPr/>
        </p:nvSpPr>
        <p:spPr bwMode="auto">
          <a:xfrm>
            <a:off x="8532813" y="4254500"/>
            <a:ext cx="344487" cy="173038"/>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52" name="AutoShape 39"/>
          <p:cNvSpPr>
            <a:spLocks noChangeArrowheads="1"/>
          </p:cNvSpPr>
          <p:nvPr/>
        </p:nvSpPr>
        <p:spPr bwMode="auto">
          <a:xfrm>
            <a:off x="8532813" y="4486275"/>
            <a:ext cx="344487" cy="173038"/>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53" name="AutoShape 40"/>
          <p:cNvSpPr>
            <a:spLocks noChangeArrowheads="1"/>
          </p:cNvSpPr>
          <p:nvPr/>
        </p:nvSpPr>
        <p:spPr bwMode="auto">
          <a:xfrm>
            <a:off x="8532813" y="3794125"/>
            <a:ext cx="344487" cy="173038"/>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54" name="AutoShape 41"/>
          <p:cNvSpPr>
            <a:spLocks noChangeArrowheads="1"/>
          </p:cNvSpPr>
          <p:nvPr/>
        </p:nvSpPr>
        <p:spPr bwMode="auto">
          <a:xfrm>
            <a:off x="8532813" y="3101975"/>
            <a:ext cx="344487" cy="173038"/>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55" name="AutoShape 42"/>
          <p:cNvSpPr>
            <a:spLocks noChangeArrowheads="1"/>
          </p:cNvSpPr>
          <p:nvPr/>
        </p:nvSpPr>
        <p:spPr bwMode="auto">
          <a:xfrm>
            <a:off x="8532813" y="3332163"/>
            <a:ext cx="344487" cy="173037"/>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56" name="AutoShape 43"/>
          <p:cNvSpPr>
            <a:spLocks noChangeArrowheads="1"/>
          </p:cNvSpPr>
          <p:nvPr/>
        </p:nvSpPr>
        <p:spPr bwMode="auto">
          <a:xfrm>
            <a:off x="8532813" y="3563938"/>
            <a:ext cx="344487" cy="173037"/>
          </a:xfrm>
          <a:prstGeom prst="leftRightArrow">
            <a:avLst>
              <a:gd name="adj1" fmla="val 56343"/>
              <a:gd name="adj2" fmla="val 54646"/>
            </a:avLst>
          </a:prstGeom>
          <a:solidFill>
            <a:schemeClr val="bg1"/>
          </a:solidFill>
          <a:ln w="12700" algn="ctr">
            <a:solidFill>
              <a:schemeClr val="tx1"/>
            </a:solidFill>
            <a:miter lim="800000"/>
            <a:headEnd/>
            <a:tailEnd/>
          </a:ln>
        </p:spPr>
        <p:txBody>
          <a:bodyPr anchor="ctr">
            <a:spAutoFit/>
          </a:bodyPr>
          <a:lstStyle/>
          <a:p>
            <a:endParaRPr lang="en-US"/>
          </a:p>
        </p:txBody>
      </p:sp>
      <p:sp>
        <p:nvSpPr>
          <p:cNvPr id="9257" name="TextBox 52"/>
          <p:cNvSpPr txBox="1">
            <a:spLocks noChangeArrowheads="1"/>
          </p:cNvSpPr>
          <p:nvPr/>
        </p:nvSpPr>
        <p:spPr bwMode="auto">
          <a:xfrm>
            <a:off x="6411913" y="6056313"/>
            <a:ext cx="2257425" cy="307975"/>
          </a:xfrm>
          <a:prstGeom prst="rect">
            <a:avLst/>
          </a:prstGeom>
          <a:noFill/>
          <a:ln w="9525">
            <a:noFill/>
            <a:miter lim="800000"/>
            <a:headEnd/>
            <a:tailEnd/>
          </a:ln>
        </p:spPr>
        <p:txBody>
          <a:bodyPr>
            <a:spAutoFit/>
          </a:bodyPr>
          <a:lstStyle/>
          <a:p>
            <a:r>
              <a:rPr lang="en-US" sz="1400" b="1">
                <a:solidFill>
                  <a:srgbClr val="008000"/>
                </a:solidFill>
                <a:latin typeface="Arial Narrow" pitchFamily="34" charset="0"/>
              </a:rPr>
              <a:t>*New features in 7 series</a:t>
            </a:r>
            <a:endParaRPr lang="en-CA" sz="1400" b="1">
              <a:solidFill>
                <a:srgbClr val="008000"/>
              </a:solidFill>
              <a:latin typeface="Arial Narrow" pitchFamily="34" charset="0"/>
            </a:endParaRPr>
          </a:p>
        </p:txBody>
      </p:sp>
    </p:spTree>
    <p:custDataLst>
      <p:tags r:id="rId1"/>
    </p:custData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a:spLocks noGrp="1" noChangeArrowheads="1"/>
          </p:cNvSpPr>
          <p:nvPr>
            <p:ph type="title"/>
          </p:nvPr>
        </p:nvSpPr>
        <p:spPr>
          <a:xfrm>
            <a:off x="457200" y="265464"/>
            <a:ext cx="8610600" cy="634181"/>
          </a:xfrm>
        </p:spPr>
        <p:txBody>
          <a:bodyPr/>
          <a:lstStyle/>
          <a:p>
            <a:pPr eaLnBrk="1" hangingPunct="1"/>
            <a:r>
              <a:rPr lang="en-US" dirty="0" smtClean="0"/>
              <a:t>7 Series FPGA Families</a:t>
            </a:r>
            <a:endParaRPr lang="en-US" sz="1400" dirty="0" smtClean="0"/>
          </a:p>
        </p:txBody>
      </p:sp>
      <p:pic>
        <p:nvPicPr>
          <p:cNvPr id="8195" name="Picture 34" descr="Virtex7_CLR_RGB.png"/>
          <p:cNvPicPr>
            <a:picLocks noChangeAspect="1"/>
          </p:cNvPicPr>
          <p:nvPr>
            <p:custDataLst>
              <p:tags r:id="rId2"/>
            </p:custDataLst>
          </p:nvPr>
        </p:nvPicPr>
        <p:blipFill>
          <a:blip r:embed="rId7"/>
          <a:srcRect/>
          <a:stretch>
            <a:fillRect/>
          </a:stretch>
        </p:blipFill>
        <p:spPr bwMode="auto">
          <a:xfrm>
            <a:off x="7289800" y="1501775"/>
            <a:ext cx="1270000" cy="334963"/>
          </a:xfrm>
          <a:prstGeom prst="rect">
            <a:avLst/>
          </a:prstGeom>
          <a:noFill/>
          <a:ln w="9525">
            <a:noFill/>
            <a:miter lim="800000"/>
            <a:headEnd/>
            <a:tailEnd/>
          </a:ln>
        </p:spPr>
      </p:pic>
      <p:pic>
        <p:nvPicPr>
          <p:cNvPr id="8196" name="Picture 35" descr="Artix7_CLR_RGB.png"/>
          <p:cNvPicPr>
            <a:picLocks noChangeAspect="1"/>
          </p:cNvPicPr>
          <p:nvPr>
            <p:custDataLst>
              <p:tags r:id="rId3"/>
            </p:custDataLst>
          </p:nvPr>
        </p:nvPicPr>
        <p:blipFill>
          <a:blip r:embed="rId8"/>
          <a:srcRect/>
          <a:stretch>
            <a:fillRect/>
          </a:stretch>
        </p:blipFill>
        <p:spPr bwMode="auto">
          <a:xfrm>
            <a:off x="2870200" y="1497013"/>
            <a:ext cx="1066800" cy="342900"/>
          </a:xfrm>
          <a:prstGeom prst="rect">
            <a:avLst/>
          </a:prstGeom>
          <a:noFill/>
          <a:ln w="9525">
            <a:noFill/>
            <a:miter lim="800000"/>
            <a:headEnd/>
            <a:tailEnd/>
          </a:ln>
        </p:spPr>
      </p:pic>
      <p:pic>
        <p:nvPicPr>
          <p:cNvPr id="8197" name="Picture 36" descr="Kintex7_CLR_RGB.png"/>
          <p:cNvPicPr>
            <a:picLocks noChangeAspect="1"/>
          </p:cNvPicPr>
          <p:nvPr>
            <p:custDataLst>
              <p:tags r:id="rId4"/>
            </p:custDataLst>
          </p:nvPr>
        </p:nvPicPr>
        <p:blipFill>
          <a:blip r:embed="rId9"/>
          <a:srcRect/>
          <a:stretch>
            <a:fillRect/>
          </a:stretch>
        </p:blipFill>
        <p:spPr bwMode="auto">
          <a:xfrm>
            <a:off x="5013325" y="1493838"/>
            <a:ext cx="1273175" cy="334962"/>
          </a:xfrm>
          <a:prstGeom prst="rect">
            <a:avLst/>
          </a:prstGeom>
          <a:noFill/>
          <a:ln w="9525">
            <a:noFill/>
            <a:miter lim="800000"/>
            <a:headEnd/>
            <a:tailEnd/>
          </a:ln>
        </p:spPr>
      </p:pic>
      <p:sp>
        <p:nvSpPr>
          <p:cNvPr id="38" name="Rectangle 37"/>
          <p:cNvSpPr/>
          <p:nvPr/>
        </p:nvSpPr>
        <p:spPr bwMode="auto">
          <a:xfrm>
            <a:off x="2350897" y="1901984"/>
            <a:ext cx="2134192" cy="4343400"/>
          </a:xfrm>
          <a:prstGeom prst="rect">
            <a:avLst/>
          </a:prstGeom>
          <a:gradFill flip="none" rotWithShape="1">
            <a:gsLst>
              <a:gs pos="0">
                <a:srgbClr val="0070C0"/>
              </a:gs>
              <a:gs pos="50000">
                <a:srgbClr val="0070C0"/>
              </a:gs>
              <a:gs pos="100000">
                <a:srgbClr val="0070C0"/>
              </a:gs>
            </a:gsLst>
            <a:lin ang="5400000" scaled="1"/>
            <a:tileRect/>
          </a:gradFill>
          <a:ln w="9525" cap="flat" cmpd="sng" algn="ctr">
            <a:solidFill>
              <a:schemeClr val="tx1"/>
            </a:solidFill>
            <a:prstDash val="solid"/>
            <a:round/>
            <a:headEnd type="none" w="med" len="med"/>
            <a:tailEnd type="none" w="med" len="med"/>
          </a:ln>
          <a:effectLst/>
          <a:scene3d>
            <a:camera prst="orthographicFront"/>
            <a:lightRig rig="threePt" dir="t"/>
          </a:scene3d>
          <a:sp3d>
            <a:bevelT/>
          </a:sp3d>
        </p:spPr>
        <p:txBody>
          <a:bodyPr wrap="none" anchor="ctr"/>
          <a:lstStyle/>
          <a:p>
            <a:pPr>
              <a:defRPr/>
            </a:pPr>
            <a:endParaRPr lang="en-US" dirty="0"/>
          </a:p>
        </p:txBody>
      </p:sp>
      <p:sp>
        <p:nvSpPr>
          <p:cNvPr id="39" name="Rectangle 38"/>
          <p:cNvSpPr/>
          <p:nvPr/>
        </p:nvSpPr>
        <p:spPr bwMode="auto">
          <a:xfrm>
            <a:off x="4555108" y="1905000"/>
            <a:ext cx="2167570" cy="4343400"/>
          </a:xfrm>
          <a:prstGeom prst="rect">
            <a:avLst/>
          </a:prstGeom>
          <a:gradFill>
            <a:gsLst>
              <a:gs pos="0">
                <a:srgbClr val="7030A0"/>
              </a:gs>
              <a:gs pos="50000">
                <a:srgbClr val="7030A0"/>
              </a:gs>
              <a:gs pos="100000">
                <a:srgbClr val="7030A0">
                  <a:alpha val="80000"/>
                </a:srgbClr>
              </a:gs>
            </a:gsLst>
            <a:lin ang="5400000" scaled="0"/>
          </a:gradFill>
          <a:ln w="9525" cap="flat" cmpd="sng" algn="ctr">
            <a:solidFill>
              <a:schemeClr val="tx1"/>
            </a:solidFill>
            <a:prstDash val="solid"/>
            <a:round/>
            <a:headEnd type="none" w="med" len="med"/>
            <a:tailEnd type="none" w="med" len="med"/>
          </a:ln>
          <a:effectLst/>
          <a:scene3d>
            <a:camera prst="orthographicFront"/>
            <a:lightRig rig="threePt" dir="t"/>
          </a:scene3d>
          <a:sp3d>
            <a:bevelT/>
          </a:sp3d>
        </p:spPr>
        <p:txBody>
          <a:bodyPr wrap="none" anchor="ctr"/>
          <a:lstStyle/>
          <a:p>
            <a:pPr>
              <a:defRPr/>
            </a:pPr>
            <a:endParaRPr lang="en-US" sz="2400" dirty="0"/>
          </a:p>
        </p:txBody>
      </p:sp>
      <p:sp>
        <p:nvSpPr>
          <p:cNvPr id="40" name="Rectangle 39"/>
          <p:cNvSpPr/>
          <p:nvPr/>
        </p:nvSpPr>
        <p:spPr bwMode="auto">
          <a:xfrm>
            <a:off x="6782761" y="1896291"/>
            <a:ext cx="2292786" cy="4343400"/>
          </a:xfrm>
          <a:prstGeom prst="rect">
            <a:avLst/>
          </a:prstGeom>
          <a:gradFill>
            <a:gsLst>
              <a:gs pos="0">
                <a:srgbClr val="C00000"/>
              </a:gs>
              <a:gs pos="50000">
                <a:srgbClr val="C00000"/>
              </a:gs>
              <a:gs pos="100000">
                <a:srgbClr val="C00000">
                  <a:alpha val="80000"/>
                </a:srgbClr>
              </a:gs>
            </a:gsLst>
            <a:lin ang="5400000" scaled="0"/>
          </a:gradFill>
          <a:ln w="9525" cap="flat" cmpd="sng" algn="ctr">
            <a:solidFill>
              <a:schemeClr val="tx1"/>
            </a:solidFill>
            <a:prstDash val="solid"/>
            <a:round/>
            <a:headEnd type="none" w="med" len="med"/>
            <a:tailEnd type="none" w="med" len="med"/>
          </a:ln>
          <a:effectLst/>
          <a:scene3d>
            <a:camera prst="orthographicFront"/>
            <a:lightRig rig="threePt" dir="t"/>
          </a:scene3d>
          <a:sp3d>
            <a:bevelT/>
          </a:sp3d>
        </p:spPr>
        <p:txBody>
          <a:bodyPr wrap="none" anchor="ctr"/>
          <a:lstStyle/>
          <a:p>
            <a:pPr>
              <a:defRPr/>
            </a:pPr>
            <a:endParaRPr lang="en-US" sz="2400" dirty="0"/>
          </a:p>
        </p:txBody>
      </p:sp>
      <p:graphicFrame>
        <p:nvGraphicFramePr>
          <p:cNvPr id="41" name="Table 40"/>
          <p:cNvGraphicFramePr>
            <a:graphicFrameLocks noGrp="1"/>
          </p:cNvGraphicFramePr>
          <p:nvPr/>
        </p:nvGraphicFramePr>
        <p:xfrm>
          <a:off x="32916" y="2665144"/>
          <a:ext cx="9073308" cy="3574882"/>
        </p:xfrm>
        <a:graphic>
          <a:graphicData uri="http://schemas.openxmlformats.org/drawingml/2006/table">
            <a:tbl>
              <a:tblPr>
                <a:tableStyleId>{5C22544A-7EE6-4342-B048-85BDC9FD1C3A}</a:tableStyleId>
              </a:tblPr>
              <a:tblGrid>
                <a:gridCol w="2312797"/>
                <a:gridCol w="2144648"/>
                <a:gridCol w="2240421"/>
                <a:gridCol w="2375442"/>
              </a:tblGrid>
              <a:tr h="304799">
                <a:tc>
                  <a:txBody>
                    <a:bodyPr/>
                    <a:lstStyle/>
                    <a:p>
                      <a:r>
                        <a:rPr lang="en-US" sz="1600" b="0" dirty="0" smtClean="0">
                          <a:solidFill>
                            <a:schemeClr val="tx1"/>
                          </a:solidFill>
                          <a:latin typeface="+mn-lt"/>
                        </a:rPr>
                        <a:t>Logic Cells</a:t>
                      </a:r>
                      <a:endParaRPr lang="en-US" sz="1600" b="0" dirty="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20K – 355K</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70K – 480K</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285K – 2,000K</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198119">
                <a:tc>
                  <a:txBody>
                    <a:bodyPr/>
                    <a:lstStyle/>
                    <a:p>
                      <a:r>
                        <a:rPr lang="en-US" sz="1600" b="0" baseline="0" dirty="0" smtClean="0">
                          <a:solidFill>
                            <a:schemeClr val="tx1"/>
                          </a:solidFill>
                          <a:latin typeface="+mn-lt"/>
                        </a:rPr>
                        <a:t>Block RAM</a:t>
                      </a:r>
                      <a:endParaRPr lang="en-US" sz="1600" b="0" dirty="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12 Mb</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34 Mb</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65 Mb</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167639">
                <a:tc>
                  <a:txBody>
                    <a:bodyPr/>
                    <a:lstStyle/>
                    <a:p>
                      <a:r>
                        <a:rPr lang="en-US" sz="1600" b="0" baseline="0" dirty="0" smtClean="0">
                          <a:solidFill>
                            <a:schemeClr val="tx1"/>
                          </a:solidFill>
                          <a:latin typeface="+mn-lt"/>
                        </a:rPr>
                        <a:t>DSP Slices</a:t>
                      </a:r>
                      <a:endParaRPr lang="en-US" sz="1600" b="0" dirty="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40 – 700</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240 – 1,920</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700 – 3,960</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137159">
                <a:tc>
                  <a:txBody>
                    <a:bodyPr/>
                    <a:lstStyle/>
                    <a:p>
                      <a:r>
                        <a:rPr lang="en-US" sz="1600" b="0" dirty="0" smtClean="0">
                          <a:solidFill>
                            <a:schemeClr val="tx1"/>
                          </a:solidFill>
                          <a:latin typeface="+mn-lt"/>
                        </a:rPr>
                        <a:t>Peak DSP Perf.</a:t>
                      </a:r>
                      <a:endParaRPr lang="en-US" sz="1600" b="0" dirty="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504 GMACS</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2,450 GMACs</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5,053 GMACS</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137159">
                <a:tc>
                  <a:txBody>
                    <a:bodyPr/>
                    <a:lstStyle/>
                    <a:p>
                      <a:r>
                        <a:rPr lang="en-US" sz="1600" b="0" baseline="0" dirty="0" smtClean="0">
                          <a:solidFill>
                            <a:schemeClr val="tx1"/>
                          </a:solidFill>
                          <a:latin typeface="+mn-lt"/>
                        </a:rPr>
                        <a:t>Transceivers</a:t>
                      </a:r>
                      <a:endParaRPr lang="en-US" sz="1600" b="0" dirty="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4</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32</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88</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487679">
                <a:tc>
                  <a:txBody>
                    <a:bodyPr/>
                    <a:lstStyle/>
                    <a:p>
                      <a:r>
                        <a:rPr lang="en-US" sz="1600" b="0" dirty="0" smtClean="0">
                          <a:solidFill>
                            <a:schemeClr val="tx1"/>
                          </a:solidFill>
                          <a:latin typeface="+mn-lt"/>
                        </a:rPr>
                        <a:t>Transceiver </a:t>
                      </a:r>
                      <a:br>
                        <a:rPr lang="en-US" sz="1600" b="0" dirty="0" smtClean="0">
                          <a:solidFill>
                            <a:schemeClr val="tx1"/>
                          </a:solidFill>
                          <a:latin typeface="+mn-lt"/>
                        </a:rPr>
                      </a:br>
                      <a:r>
                        <a:rPr lang="en-US" sz="1600" b="0" dirty="0" smtClean="0">
                          <a:solidFill>
                            <a:schemeClr val="tx1"/>
                          </a:solidFill>
                          <a:latin typeface="+mn-lt"/>
                        </a:rPr>
                        <a:t>Performance</a:t>
                      </a:r>
                      <a:endParaRPr lang="en-US" sz="1600" b="0" dirty="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3.75Gbps</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6.6Gbps and 12.5Gbps</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12.5Gbps, </a:t>
                      </a:r>
                      <a:endParaRPr lang="en-US" sz="1600" b="0" dirty="0">
                        <a:ln>
                          <a:solidFill>
                            <a:schemeClr val="bg1"/>
                          </a:solidFill>
                        </a:ln>
                        <a:solidFill>
                          <a:schemeClr val="bg1"/>
                        </a:solidFill>
                        <a:latin typeface="+mn-lt"/>
                      </a:endParaRPr>
                    </a:p>
                    <a:p>
                      <a:pPr algn="ctr"/>
                      <a:r>
                        <a:rPr lang="en-US" sz="1600" b="0" dirty="0" smtClean="0">
                          <a:ln>
                            <a:solidFill>
                              <a:schemeClr val="bg1"/>
                            </a:solidFill>
                          </a:ln>
                          <a:solidFill>
                            <a:schemeClr val="bg1"/>
                          </a:solidFill>
                          <a:latin typeface="+mn-lt"/>
                        </a:rPr>
                        <a:t>13.1Gbps and 28Gbps</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121919">
                <a:tc>
                  <a:txBody>
                    <a:bodyPr/>
                    <a:lstStyle/>
                    <a:p>
                      <a:r>
                        <a:rPr lang="en-US" sz="1600" b="0" dirty="0">
                          <a:solidFill>
                            <a:schemeClr val="tx1"/>
                          </a:solidFill>
                          <a:latin typeface="+mn-lt"/>
                        </a:rPr>
                        <a:t>Memory </a:t>
                      </a:r>
                      <a:r>
                        <a:rPr lang="en-US" sz="1600" b="0" dirty="0" smtClean="0">
                          <a:solidFill>
                            <a:schemeClr val="tx1"/>
                          </a:solidFill>
                          <a:latin typeface="+mn-lt"/>
                        </a:rPr>
                        <a:t>Performance</a:t>
                      </a:r>
                      <a:endParaRPr lang="en-US" sz="1600" b="0" dirty="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1066Mbps</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1866Mbps</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1866Mbps</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404962">
                <a:tc>
                  <a:txBody>
                    <a:bodyPr/>
                    <a:lstStyle/>
                    <a:p>
                      <a:r>
                        <a:rPr lang="en-US" sz="1600" b="0" dirty="0" smtClean="0">
                          <a:solidFill>
                            <a:schemeClr val="tx1"/>
                          </a:solidFill>
                          <a:latin typeface="+mn-lt"/>
                        </a:rPr>
                        <a:t>I/O Pins</a:t>
                      </a:r>
                      <a:endParaRPr lang="en-US" sz="1600" b="0" dirty="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a:ln>
                            <a:solidFill>
                              <a:schemeClr val="bg1"/>
                            </a:solidFill>
                          </a:ln>
                          <a:solidFill>
                            <a:schemeClr val="bg1"/>
                          </a:solidFill>
                          <a:latin typeface="+mn-lt"/>
                        </a:rPr>
                        <a:t>450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a:ln>
                            <a:solidFill>
                              <a:schemeClr val="bg1"/>
                            </a:solidFill>
                          </a:ln>
                          <a:solidFill>
                            <a:schemeClr val="bg1"/>
                          </a:solidFill>
                          <a:latin typeface="+mn-lt"/>
                        </a:rPr>
                        <a:t>500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smtClean="0">
                          <a:ln>
                            <a:solidFill>
                              <a:schemeClr val="bg1"/>
                            </a:solidFill>
                          </a:ln>
                          <a:solidFill>
                            <a:schemeClr val="bg1"/>
                          </a:solidFill>
                          <a:latin typeface="+mn-lt"/>
                        </a:rPr>
                        <a:t>1,200</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444085">
                <a:tc>
                  <a:txBody>
                    <a:bodyPr/>
                    <a:lstStyle/>
                    <a:p>
                      <a:r>
                        <a:rPr lang="en-US" sz="1600" b="0" dirty="0" smtClean="0">
                          <a:solidFill>
                            <a:schemeClr val="tx1"/>
                          </a:solidFill>
                          <a:latin typeface="+mn-lt"/>
                        </a:rPr>
                        <a:t>I/O </a:t>
                      </a:r>
                      <a:r>
                        <a:rPr lang="en-US" sz="1600" b="0" baseline="0" dirty="0" smtClean="0">
                          <a:solidFill>
                            <a:schemeClr val="tx1"/>
                          </a:solidFill>
                          <a:latin typeface="+mn-lt"/>
                        </a:rPr>
                        <a:t>Voltages</a:t>
                      </a:r>
                      <a:endParaRPr lang="en-US" sz="1600" b="0" dirty="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a:ln>
                            <a:solidFill>
                              <a:schemeClr val="bg1"/>
                            </a:solidFill>
                          </a:ln>
                          <a:solidFill>
                            <a:schemeClr val="bg1"/>
                          </a:solidFill>
                          <a:latin typeface="+mn-lt"/>
                        </a:rPr>
                        <a:t>3.3V</a:t>
                      </a:r>
                      <a:r>
                        <a:rPr lang="en-US" sz="1600" b="0" baseline="0" dirty="0">
                          <a:ln>
                            <a:solidFill>
                              <a:schemeClr val="bg1"/>
                            </a:solidFill>
                          </a:ln>
                          <a:solidFill>
                            <a:schemeClr val="bg1"/>
                          </a:solidFill>
                          <a:latin typeface="+mn-lt"/>
                        </a:rPr>
                        <a:t> and </a:t>
                      </a:r>
                      <a:r>
                        <a:rPr lang="en-US" sz="1600" b="0" baseline="0" dirty="0" smtClean="0">
                          <a:ln>
                            <a:solidFill>
                              <a:schemeClr val="bg1"/>
                            </a:solidFill>
                          </a:ln>
                          <a:solidFill>
                            <a:schemeClr val="bg1"/>
                          </a:solidFill>
                          <a:latin typeface="+mn-lt"/>
                        </a:rPr>
                        <a:t>below</a:t>
                      </a:r>
                      <a:endParaRPr lang="en-US" sz="1600" b="0" baseline="0" dirty="0">
                        <a:ln>
                          <a:solidFill>
                            <a:schemeClr val="bg1"/>
                          </a:solidFill>
                        </a:ln>
                        <a:solidFill>
                          <a:schemeClr val="bg1"/>
                        </a:solidFill>
                        <a:latin typeface="+mn-lt"/>
                      </a:endParaRPr>
                    </a:p>
                    <a:p>
                      <a:pPr algn="ct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0" dirty="0">
                          <a:ln>
                            <a:solidFill>
                              <a:schemeClr val="bg1"/>
                            </a:solidFill>
                          </a:ln>
                          <a:solidFill>
                            <a:schemeClr val="bg1"/>
                          </a:solidFill>
                          <a:latin typeface="+mn-lt"/>
                        </a:rPr>
                        <a:t>3.3V</a:t>
                      </a:r>
                      <a:r>
                        <a:rPr lang="en-US" sz="1600" b="0" baseline="0" dirty="0">
                          <a:ln>
                            <a:solidFill>
                              <a:schemeClr val="bg1"/>
                            </a:solidFill>
                          </a:ln>
                          <a:solidFill>
                            <a:schemeClr val="bg1"/>
                          </a:solidFill>
                          <a:latin typeface="+mn-lt"/>
                        </a:rPr>
                        <a:t> and </a:t>
                      </a:r>
                      <a:r>
                        <a:rPr lang="en-US" sz="1600" b="0" baseline="0" dirty="0" smtClean="0">
                          <a:ln>
                            <a:solidFill>
                              <a:schemeClr val="bg1"/>
                            </a:solidFill>
                          </a:ln>
                          <a:solidFill>
                            <a:schemeClr val="bg1"/>
                          </a:solidFill>
                          <a:latin typeface="+mn-lt"/>
                        </a:rPr>
                        <a:t>below</a:t>
                      </a:r>
                      <a:endParaRPr lang="en-US" sz="1600" b="0" dirty="0">
                        <a:ln>
                          <a:solidFill>
                            <a:schemeClr val="bg1"/>
                          </a:solidFill>
                        </a:ln>
                        <a:solidFill>
                          <a:schemeClr val="bg1"/>
                        </a:solidFill>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600" b="0" dirty="0">
                          <a:ln>
                            <a:solidFill>
                              <a:schemeClr val="bg1"/>
                            </a:solidFill>
                          </a:ln>
                          <a:solidFill>
                            <a:schemeClr val="bg1"/>
                          </a:solidFill>
                          <a:latin typeface="+mn-lt"/>
                        </a:rPr>
                        <a:t>1.8V</a:t>
                      </a:r>
                      <a:r>
                        <a:rPr lang="en-US" sz="1600" b="0" baseline="0" dirty="0">
                          <a:ln>
                            <a:solidFill>
                              <a:schemeClr val="bg1"/>
                            </a:solidFill>
                          </a:ln>
                          <a:solidFill>
                            <a:schemeClr val="bg1"/>
                          </a:solidFill>
                          <a:latin typeface="+mn-lt"/>
                        </a:rPr>
                        <a:t> and </a:t>
                      </a:r>
                      <a:r>
                        <a:rPr lang="en-US" sz="1600" b="0" baseline="0" dirty="0" smtClean="0">
                          <a:ln>
                            <a:solidFill>
                              <a:schemeClr val="bg1"/>
                            </a:solidFill>
                          </a:ln>
                          <a:solidFill>
                            <a:schemeClr val="bg1"/>
                          </a:solidFill>
                          <a:latin typeface="+mn-lt"/>
                        </a:rPr>
                        <a:t>below</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0" dirty="0">
                          <a:ln>
                            <a:solidFill>
                              <a:schemeClr val="bg1"/>
                            </a:solidFill>
                          </a:ln>
                          <a:solidFill>
                            <a:schemeClr val="bg1"/>
                          </a:solidFill>
                          <a:latin typeface="+mn-lt"/>
                        </a:rPr>
                        <a:t>3.3V</a:t>
                      </a:r>
                      <a:r>
                        <a:rPr lang="en-US" sz="1600" b="0" baseline="0" dirty="0">
                          <a:ln>
                            <a:solidFill>
                              <a:schemeClr val="bg1"/>
                            </a:solidFill>
                          </a:ln>
                          <a:solidFill>
                            <a:schemeClr val="bg1"/>
                          </a:solidFill>
                          <a:latin typeface="+mn-lt"/>
                        </a:rPr>
                        <a:t> and </a:t>
                      </a:r>
                      <a:r>
                        <a:rPr lang="en-US" sz="1600" b="0" baseline="0" dirty="0" smtClean="0">
                          <a:ln>
                            <a:solidFill>
                              <a:schemeClr val="bg1"/>
                            </a:solidFill>
                          </a:ln>
                          <a:solidFill>
                            <a:schemeClr val="bg1"/>
                          </a:solidFill>
                          <a:latin typeface="+mn-lt"/>
                        </a:rPr>
                        <a:t>below</a:t>
                      </a:r>
                      <a:endParaRPr lang="en-US" sz="1600" b="0" dirty="0">
                        <a:ln>
                          <a:solidFill>
                            <a:schemeClr val="bg1"/>
                          </a:solidFill>
                        </a:ln>
                        <a:solidFill>
                          <a:schemeClr val="bg1"/>
                        </a:solidFill>
                        <a:latin typeface="+mn-lt"/>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600" b="0" dirty="0">
                          <a:ln>
                            <a:solidFill>
                              <a:schemeClr val="bg1"/>
                            </a:solidFill>
                          </a:ln>
                          <a:solidFill>
                            <a:schemeClr val="bg1"/>
                          </a:solidFill>
                          <a:latin typeface="+mn-lt"/>
                        </a:rPr>
                        <a:t>1.8V</a:t>
                      </a:r>
                      <a:r>
                        <a:rPr lang="en-US" sz="1600" b="0" baseline="0" dirty="0">
                          <a:ln>
                            <a:solidFill>
                              <a:schemeClr val="bg1"/>
                            </a:solidFill>
                          </a:ln>
                          <a:solidFill>
                            <a:schemeClr val="bg1"/>
                          </a:solidFill>
                          <a:latin typeface="+mn-lt"/>
                        </a:rPr>
                        <a:t> and </a:t>
                      </a:r>
                      <a:r>
                        <a:rPr lang="en-US" sz="1600" b="0" baseline="0" dirty="0" smtClean="0">
                          <a:ln>
                            <a:solidFill>
                              <a:schemeClr val="bg1"/>
                            </a:solidFill>
                          </a:ln>
                          <a:solidFill>
                            <a:schemeClr val="bg1"/>
                          </a:solidFill>
                          <a:latin typeface="+mn-lt"/>
                        </a:rPr>
                        <a:t>below</a:t>
                      </a:r>
                      <a:endParaRPr lang="en-US" sz="1600" b="0" dirty="0">
                        <a:ln>
                          <a:solidFill>
                            <a:schemeClr val="bg1"/>
                          </a:solidFill>
                        </a:ln>
                        <a:solidFill>
                          <a:schemeClr val="bg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8208" name="TextBox 41"/>
          <p:cNvSpPr txBox="1">
            <a:spLocks noChangeArrowheads="1"/>
          </p:cNvSpPr>
          <p:nvPr/>
        </p:nvSpPr>
        <p:spPr bwMode="auto">
          <a:xfrm>
            <a:off x="2543175" y="1973263"/>
            <a:ext cx="1698625" cy="646112"/>
          </a:xfrm>
          <a:prstGeom prst="rect">
            <a:avLst/>
          </a:prstGeom>
          <a:noFill/>
          <a:ln w="9525">
            <a:noFill/>
            <a:miter lim="800000"/>
            <a:headEnd/>
            <a:tailEnd/>
          </a:ln>
        </p:spPr>
        <p:txBody>
          <a:bodyPr wrap="none">
            <a:spAutoFit/>
          </a:bodyPr>
          <a:lstStyle/>
          <a:p>
            <a:r>
              <a:rPr lang="en-US">
                <a:solidFill>
                  <a:schemeClr val="bg1"/>
                </a:solidFill>
              </a:rPr>
              <a:t>Lowest Power </a:t>
            </a:r>
          </a:p>
          <a:p>
            <a:r>
              <a:rPr lang="en-US">
                <a:solidFill>
                  <a:schemeClr val="bg1"/>
                </a:solidFill>
              </a:rPr>
              <a:t>and Cost</a:t>
            </a:r>
          </a:p>
        </p:txBody>
      </p:sp>
      <p:sp>
        <p:nvSpPr>
          <p:cNvPr id="8209" name="TextBox 42"/>
          <p:cNvSpPr txBox="1">
            <a:spLocks noChangeArrowheads="1"/>
          </p:cNvSpPr>
          <p:nvPr/>
        </p:nvSpPr>
        <p:spPr bwMode="auto">
          <a:xfrm>
            <a:off x="4471988" y="1973263"/>
            <a:ext cx="2306637" cy="646112"/>
          </a:xfrm>
          <a:prstGeom prst="rect">
            <a:avLst/>
          </a:prstGeom>
          <a:noFill/>
          <a:ln w="9525">
            <a:noFill/>
            <a:miter lim="800000"/>
            <a:headEnd/>
            <a:tailEnd/>
          </a:ln>
        </p:spPr>
        <p:txBody>
          <a:bodyPr>
            <a:spAutoFit/>
          </a:bodyPr>
          <a:lstStyle/>
          <a:p>
            <a:r>
              <a:rPr lang="en-US">
                <a:solidFill>
                  <a:schemeClr val="bg1"/>
                </a:solidFill>
              </a:rPr>
              <a:t>Industry’s Best Price/Performance</a:t>
            </a:r>
          </a:p>
        </p:txBody>
      </p:sp>
      <p:sp>
        <p:nvSpPr>
          <p:cNvPr id="8210" name="TextBox 43"/>
          <p:cNvSpPr txBox="1">
            <a:spLocks noChangeArrowheads="1"/>
          </p:cNvSpPr>
          <p:nvPr/>
        </p:nvSpPr>
        <p:spPr bwMode="auto">
          <a:xfrm>
            <a:off x="6737350" y="1973263"/>
            <a:ext cx="2374900" cy="646112"/>
          </a:xfrm>
          <a:prstGeom prst="rect">
            <a:avLst/>
          </a:prstGeom>
          <a:noFill/>
          <a:ln w="9525">
            <a:noFill/>
            <a:miter lim="800000"/>
            <a:headEnd/>
            <a:tailEnd/>
          </a:ln>
        </p:spPr>
        <p:txBody>
          <a:bodyPr>
            <a:spAutoFit/>
          </a:bodyPr>
          <a:lstStyle/>
          <a:p>
            <a:r>
              <a:rPr lang="en-US">
                <a:solidFill>
                  <a:schemeClr val="bg1"/>
                </a:solidFill>
              </a:rPr>
              <a:t>Industry’s Highest System Performance</a:t>
            </a:r>
          </a:p>
        </p:txBody>
      </p:sp>
      <p:sp>
        <p:nvSpPr>
          <p:cNvPr id="8211" name="TextBox 44"/>
          <p:cNvSpPr txBox="1">
            <a:spLocks noChangeArrowheads="1"/>
          </p:cNvSpPr>
          <p:nvPr/>
        </p:nvSpPr>
        <p:spPr bwMode="auto">
          <a:xfrm>
            <a:off x="33338" y="2208213"/>
            <a:ext cx="2262187" cy="368300"/>
          </a:xfrm>
          <a:prstGeom prst="rect">
            <a:avLst/>
          </a:prstGeom>
          <a:noFill/>
          <a:ln w="9525">
            <a:noFill/>
            <a:miter lim="800000"/>
            <a:headEnd/>
            <a:tailEnd/>
          </a:ln>
        </p:spPr>
        <p:txBody>
          <a:bodyPr wrap="none">
            <a:spAutoFit/>
          </a:bodyPr>
          <a:lstStyle/>
          <a:p>
            <a:r>
              <a:rPr lang="en-US">
                <a:solidFill>
                  <a:srgbClr val="0070C0"/>
                </a:solidFill>
              </a:rPr>
              <a:t>Maximum Capability</a:t>
            </a:r>
          </a:p>
        </p:txBody>
      </p:sp>
    </p:spTree>
    <p:custDataLst>
      <p:tags r:id="rId1"/>
    </p:custData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393700" y="165100"/>
            <a:ext cx="8513763" cy="754063"/>
          </a:xfrm>
        </p:spPr>
        <p:txBody>
          <a:bodyPr/>
          <a:lstStyle/>
          <a:p>
            <a:r>
              <a:rPr lang="en-GB" smtClean="0"/>
              <a:t>XADC: </a:t>
            </a:r>
            <a:r>
              <a:rPr lang="en-US" smtClean="0"/>
              <a:t>Dual 12-Bit 1-MSPS ADCs</a:t>
            </a:r>
            <a:endParaRPr lang="en-GB" smtClean="0"/>
          </a:p>
        </p:txBody>
      </p:sp>
      <p:sp>
        <p:nvSpPr>
          <p:cNvPr id="193540" name="Rectangle 4"/>
          <p:cNvSpPr>
            <a:spLocks noChangeArrowheads="1"/>
          </p:cNvSpPr>
          <p:nvPr/>
        </p:nvSpPr>
        <p:spPr bwMode="auto">
          <a:xfrm>
            <a:off x="1425575" y="1878013"/>
            <a:ext cx="5734050" cy="3400425"/>
          </a:xfrm>
          <a:prstGeom prst="rect">
            <a:avLst/>
          </a:prstGeom>
          <a:gradFill rotWithShape="0">
            <a:gsLst>
              <a:gs pos="0">
                <a:srgbClr val="FFCC00"/>
              </a:gs>
              <a:gs pos="50000">
                <a:srgbClr val="CC9900"/>
              </a:gs>
              <a:gs pos="100000">
                <a:srgbClr val="FFCC00"/>
              </a:gs>
            </a:gsLst>
            <a:lin ang="2700000" scaled="1"/>
          </a:gradFill>
          <a:ln w="28575">
            <a:solidFill>
              <a:schemeClr val="bg1"/>
            </a:solidFill>
            <a:miter lim="800000"/>
            <a:headEnd/>
            <a:tailEnd/>
          </a:ln>
          <a:effectLst>
            <a:outerShdw blurRad="50800" dist="38100" algn="l" rotWithShape="0">
              <a:prstClr val="black">
                <a:alpha val="40000"/>
              </a:prstClr>
            </a:outerShdw>
          </a:effectLst>
        </p:spPr>
        <p:txBody>
          <a:bodyPr wrap="none" anchor="ctr"/>
          <a:lstStyle/>
          <a:p>
            <a:pPr>
              <a:defRPr/>
            </a:pPr>
            <a:endParaRPr lang="en-IE" dirty="0"/>
          </a:p>
        </p:txBody>
      </p:sp>
      <p:sp>
        <p:nvSpPr>
          <p:cNvPr id="193541" name="Line 5"/>
          <p:cNvSpPr>
            <a:spLocks noChangeShapeType="1"/>
          </p:cNvSpPr>
          <p:nvPr/>
        </p:nvSpPr>
        <p:spPr bwMode="auto">
          <a:xfrm rot="10800000" flipH="1">
            <a:off x="3559175" y="2981325"/>
            <a:ext cx="466725" cy="1588"/>
          </a:xfrm>
          <a:prstGeom prst="line">
            <a:avLst/>
          </a:prstGeom>
          <a:noFill/>
          <a:ln w="38100">
            <a:solidFill>
              <a:schemeClr val="bg1"/>
            </a:solidFill>
            <a:round/>
            <a:headEnd/>
            <a:tailEnd type="triangle" w="med" len="med"/>
          </a:ln>
          <a:effectLst>
            <a:outerShdw dist="17961" dir="2700000" algn="ctr" rotWithShape="0">
              <a:schemeClr val="tx1"/>
            </a:outerShdw>
          </a:effectLst>
        </p:spPr>
        <p:txBody>
          <a:bodyPr/>
          <a:lstStyle/>
          <a:p>
            <a:pPr>
              <a:defRPr/>
            </a:pPr>
            <a:endParaRPr lang="en-IE" dirty="0"/>
          </a:p>
        </p:txBody>
      </p:sp>
      <p:sp>
        <p:nvSpPr>
          <p:cNvPr id="193542" name="Rectangle 6"/>
          <p:cNvSpPr>
            <a:spLocks noChangeArrowheads="1"/>
          </p:cNvSpPr>
          <p:nvPr/>
        </p:nvSpPr>
        <p:spPr bwMode="auto">
          <a:xfrm>
            <a:off x="1558925" y="3411538"/>
            <a:ext cx="933450" cy="666750"/>
          </a:xfrm>
          <a:prstGeom prst="rect">
            <a:avLst/>
          </a:prstGeom>
          <a:gradFill rotWithShape="0">
            <a:gsLst>
              <a:gs pos="0">
                <a:srgbClr val="66CC66"/>
              </a:gs>
              <a:gs pos="50000">
                <a:srgbClr val="339933"/>
              </a:gs>
              <a:gs pos="100000">
                <a:srgbClr val="66CC66"/>
              </a:gs>
            </a:gsLst>
            <a:lin ang="2700000" scaled="1"/>
          </a:gradFill>
          <a:ln w="9525">
            <a:solidFill>
              <a:schemeClr val="bg1"/>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s-ES" sz="1600" b="1" dirty="0">
              <a:solidFill>
                <a:schemeClr val="bg1"/>
              </a:solidFill>
              <a:effectLst>
                <a:outerShdw blurRad="38100" dist="38100" dir="2700000" algn="tl">
                  <a:srgbClr val="000000"/>
                </a:outerShdw>
              </a:effectLst>
            </a:endParaRPr>
          </a:p>
        </p:txBody>
      </p:sp>
      <p:sp>
        <p:nvSpPr>
          <p:cNvPr id="193543" name="AutoShape 7"/>
          <p:cNvSpPr>
            <a:spLocks noChangeArrowheads="1"/>
          </p:cNvSpPr>
          <p:nvPr/>
        </p:nvSpPr>
        <p:spPr bwMode="auto">
          <a:xfrm>
            <a:off x="674688" y="1573213"/>
            <a:ext cx="1666875" cy="538162"/>
          </a:xfrm>
          <a:prstGeom prst="wedgeRectCallout">
            <a:avLst>
              <a:gd name="adj1" fmla="val 4596"/>
              <a:gd name="adj2" fmla="val 103191"/>
            </a:avLst>
          </a:prstGeom>
          <a:solidFill>
            <a:srgbClr val="5C8EFB"/>
          </a:solidFill>
          <a:ln w="9525">
            <a:solidFill>
              <a:schemeClr val="bg1"/>
            </a:solidFill>
            <a:miter lim="800000"/>
            <a:headEnd/>
            <a:tailEnd/>
          </a:ln>
          <a:effectLst>
            <a:outerShdw dist="35921" dir="2700000" algn="ctr" rotWithShape="0">
              <a:srgbClr val="808080"/>
            </a:outerShdw>
          </a:effectLst>
        </p:spPr>
        <p:txBody>
          <a:bodyPr/>
          <a:lstStyle/>
          <a:p>
            <a:pPr>
              <a:defRPr/>
            </a:pPr>
            <a:r>
              <a:rPr lang="en-US" sz="1400" b="1" dirty="0">
                <a:solidFill>
                  <a:schemeClr val="bg1"/>
                </a:solidFill>
                <a:effectLst>
                  <a:outerShdw blurRad="38100" dist="38100" dir="2700000" algn="tl">
                    <a:srgbClr val="000000"/>
                  </a:outerShdw>
                </a:effectLst>
              </a:rPr>
              <a:t>17 External </a:t>
            </a:r>
          </a:p>
          <a:p>
            <a:pPr>
              <a:defRPr/>
            </a:pPr>
            <a:r>
              <a:rPr lang="en-US" sz="1400" b="1" dirty="0">
                <a:solidFill>
                  <a:schemeClr val="bg1"/>
                </a:solidFill>
                <a:effectLst>
                  <a:outerShdw blurRad="38100" dist="38100" dir="2700000" algn="tl">
                    <a:srgbClr val="000000"/>
                  </a:outerShdw>
                </a:effectLst>
              </a:rPr>
              <a:t>Analog Inputs</a:t>
            </a:r>
            <a:endParaRPr lang="es-ES" sz="1400" b="1" dirty="0">
              <a:solidFill>
                <a:schemeClr val="bg1"/>
              </a:solidFill>
              <a:effectLst>
                <a:outerShdw blurRad="38100" dist="38100" dir="2700000" algn="tl">
                  <a:srgbClr val="000000"/>
                </a:outerShdw>
              </a:effectLst>
            </a:endParaRPr>
          </a:p>
        </p:txBody>
      </p:sp>
      <p:sp>
        <p:nvSpPr>
          <p:cNvPr id="193544" name="AutoShape 8"/>
          <p:cNvSpPr>
            <a:spLocks noChangeArrowheads="1"/>
          </p:cNvSpPr>
          <p:nvPr/>
        </p:nvSpPr>
        <p:spPr bwMode="auto">
          <a:xfrm>
            <a:off x="715963" y="4956175"/>
            <a:ext cx="1795462" cy="752475"/>
          </a:xfrm>
          <a:prstGeom prst="wedgeRectCallout">
            <a:avLst>
              <a:gd name="adj1" fmla="val 13635"/>
              <a:gd name="adj2" fmla="val -156616"/>
            </a:avLst>
          </a:prstGeom>
          <a:solidFill>
            <a:srgbClr val="5C8EFB"/>
          </a:solidFill>
          <a:ln w="9525">
            <a:solidFill>
              <a:schemeClr val="bg1"/>
            </a:solidFill>
            <a:miter lim="800000"/>
            <a:headEnd/>
            <a:tailEnd/>
          </a:ln>
          <a:effectLst>
            <a:outerShdw dist="35921" dir="2700000" algn="ctr" rotWithShape="0">
              <a:srgbClr val="808080"/>
            </a:outerShdw>
          </a:effectLst>
        </p:spPr>
        <p:txBody>
          <a:bodyPr/>
          <a:lstStyle/>
          <a:p>
            <a:pPr>
              <a:defRPr/>
            </a:pPr>
            <a:r>
              <a:rPr lang="en-US" sz="1400" b="1" dirty="0">
                <a:solidFill>
                  <a:schemeClr val="bg1"/>
                </a:solidFill>
                <a:effectLst>
                  <a:outerShdw blurRad="38100" dist="38100" dir="2700000" algn="tl">
                    <a:srgbClr val="000000"/>
                  </a:outerShdw>
                </a:effectLst>
              </a:rPr>
              <a:t>On-Chip Sensors</a:t>
            </a:r>
            <a:br>
              <a:rPr lang="en-US" sz="1400" b="1" dirty="0">
                <a:solidFill>
                  <a:schemeClr val="bg1"/>
                </a:solidFill>
                <a:effectLst>
                  <a:outerShdw blurRad="38100" dist="38100" dir="2700000" algn="tl">
                    <a:srgbClr val="000000"/>
                  </a:outerShdw>
                </a:effectLst>
              </a:rPr>
            </a:br>
            <a:r>
              <a:rPr lang="en-US" sz="1400" b="1" dirty="0">
                <a:solidFill>
                  <a:schemeClr val="bg1"/>
                </a:solidFill>
                <a:effectLst>
                  <a:outerShdw blurRad="38100" dist="38100" dir="2700000" algn="tl">
                    <a:srgbClr val="000000"/>
                  </a:outerShdw>
                </a:effectLst>
              </a:rPr>
              <a:t>Supplies ±1%</a:t>
            </a:r>
          </a:p>
          <a:p>
            <a:pPr>
              <a:defRPr/>
            </a:pPr>
            <a:r>
              <a:rPr lang="en-US" sz="1400" b="1" dirty="0">
                <a:solidFill>
                  <a:schemeClr val="bg1"/>
                </a:solidFill>
                <a:effectLst>
                  <a:outerShdw blurRad="38100" dist="38100" dir="2700000" algn="tl">
                    <a:srgbClr val="000000"/>
                  </a:outerShdw>
                </a:effectLst>
              </a:rPr>
              <a:t>Temperature ±4°C</a:t>
            </a:r>
            <a:endParaRPr lang="es-ES" sz="1400" b="1" dirty="0">
              <a:solidFill>
                <a:schemeClr val="bg1"/>
              </a:solidFill>
              <a:effectLst>
                <a:outerShdw blurRad="38100" dist="38100" dir="2700000" algn="tl">
                  <a:srgbClr val="000000"/>
                </a:outerShdw>
              </a:effectLst>
            </a:endParaRPr>
          </a:p>
        </p:txBody>
      </p:sp>
      <p:sp>
        <p:nvSpPr>
          <p:cNvPr id="193545" name="AutoShape 9"/>
          <p:cNvSpPr>
            <a:spLocks noChangeArrowheads="1"/>
          </p:cNvSpPr>
          <p:nvPr/>
        </p:nvSpPr>
        <p:spPr bwMode="auto">
          <a:xfrm rot="10800000">
            <a:off x="4002088" y="2640013"/>
            <a:ext cx="1314450" cy="652462"/>
          </a:xfrm>
          <a:prstGeom prst="homePlate">
            <a:avLst>
              <a:gd name="adj" fmla="val 65716"/>
            </a:avLst>
          </a:prstGeom>
          <a:gradFill rotWithShape="0">
            <a:gsLst>
              <a:gs pos="0">
                <a:srgbClr val="33CC33"/>
              </a:gs>
              <a:gs pos="50000">
                <a:srgbClr val="009900"/>
              </a:gs>
              <a:gs pos="100000">
                <a:srgbClr val="33CC33"/>
              </a:gs>
            </a:gsLst>
            <a:lin ang="2700000" scaled="1"/>
          </a:gradFill>
          <a:ln w="12700">
            <a:solidFill>
              <a:schemeClr val="bg1"/>
            </a:solidFill>
            <a:miter lim="800000"/>
            <a:headEnd/>
            <a:tailEnd/>
          </a:ln>
          <a:effectLst>
            <a:outerShdw blurRad="50800" dist="38100" dir="2700000" algn="tl" rotWithShape="0">
              <a:prstClr val="black">
                <a:alpha val="40000"/>
              </a:prstClr>
            </a:outerShdw>
          </a:effectLst>
        </p:spPr>
        <p:txBody>
          <a:bodyPr rot="10800000" anchor="ctr"/>
          <a:lstStyle/>
          <a:p>
            <a:pPr>
              <a:spcBef>
                <a:spcPct val="20000"/>
              </a:spcBef>
              <a:buSzPct val="50000"/>
              <a:defRPr/>
            </a:pPr>
            <a:endParaRPr lang="en-GB" sz="2400" b="1" dirty="0">
              <a:solidFill>
                <a:schemeClr val="bg1"/>
              </a:solidFill>
              <a:latin typeface="Times New Roman" pitchFamily="18" charset="0"/>
            </a:endParaRPr>
          </a:p>
        </p:txBody>
      </p:sp>
      <p:sp>
        <p:nvSpPr>
          <p:cNvPr id="193546" name="Text Box 10"/>
          <p:cNvSpPr txBox="1">
            <a:spLocks noChangeArrowheads="1"/>
          </p:cNvSpPr>
          <p:nvPr/>
        </p:nvSpPr>
        <p:spPr bwMode="auto">
          <a:xfrm>
            <a:off x="4378325" y="2770188"/>
            <a:ext cx="836613" cy="350837"/>
          </a:xfrm>
          <a:prstGeom prst="rect">
            <a:avLst/>
          </a:prstGeom>
          <a:noFill/>
          <a:ln w="12700">
            <a:noFill/>
            <a:miter lim="800000"/>
            <a:headEnd/>
            <a:tailEnd/>
          </a:ln>
          <a:effectLst>
            <a:outerShdw dist="17961" dir="2700000" algn="ctr" rotWithShape="0">
              <a:schemeClr val="tx1"/>
            </a:outerShdw>
          </a:effectLst>
        </p:spPr>
        <p:txBody>
          <a:bodyPr wrap="none">
            <a:spAutoFit/>
          </a:bodyPr>
          <a:lstStyle/>
          <a:p>
            <a:pPr>
              <a:spcBef>
                <a:spcPct val="20000"/>
              </a:spcBef>
              <a:buSzPct val="50000"/>
              <a:defRPr/>
            </a:pPr>
            <a:r>
              <a:rPr lang="en-GB" sz="2000" b="1" dirty="0">
                <a:solidFill>
                  <a:schemeClr val="bg1"/>
                </a:solidFill>
                <a:latin typeface="Helvetica" pitchFamily="34" charset="0"/>
              </a:rPr>
              <a:t>ADC 1</a:t>
            </a:r>
          </a:p>
        </p:txBody>
      </p:sp>
      <p:sp>
        <p:nvSpPr>
          <p:cNvPr id="193547" name="AutoShape 11"/>
          <p:cNvSpPr>
            <a:spLocks noChangeArrowheads="1"/>
          </p:cNvSpPr>
          <p:nvPr/>
        </p:nvSpPr>
        <p:spPr bwMode="auto">
          <a:xfrm rot="16200000">
            <a:off x="2039938" y="3197225"/>
            <a:ext cx="2506662" cy="534988"/>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 name="connsiteX0" fmla="*/ 0 w 28993"/>
              <a:gd name="connsiteY0" fmla="*/ 0 h 21656"/>
              <a:gd name="connsiteX1" fmla="*/ 12793 w 28993"/>
              <a:gd name="connsiteY1" fmla="*/ 21656 h 21656"/>
              <a:gd name="connsiteX2" fmla="*/ 23593 w 28993"/>
              <a:gd name="connsiteY2" fmla="*/ 21656 h 21656"/>
              <a:gd name="connsiteX3" fmla="*/ 28993 w 28993"/>
              <a:gd name="connsiteY3" fmla="*/ 56 h 21656"/>
              <a:gd name="connsiteX4" fmla="*/ 0 w 28993"/>
              <a:gd name="connsiteY4" fmla="*/ 0 h 21656"/>
              <a:gd name="connsiteX0" fmla="*/ 0 w 28993"/>
              <a:gd name="connsiteY0" fmla="*/ 0 h 21656"/>
              <a:gd name="connsiteX1" fmla="*/ 4886 w 28993"/>
              <a:gd name="connsiteY1" fmla="*/ 21600 h 21656"/>
              <a:gd name="connsiteX2" fmla="*/ 23593 w 28993"/>
              <a:gd name="connsiteY2" fmla="*/ 21656 h 21656"/>
              <a:gd name="connsiteX3" fmla="*/ 28993 w 28993"/>
              <a:gd name="connsiteY3" fmla="*/ 56 h 21656"/>
              <a:gd name="connsiteX4" fmla="*/ 0 w 28993"/>
              <a:gd name="connsiteY4" fmla="*/ 0 h 21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93" h="21656">
                <a:moveTo>
                  <a:pt x="0" y="0"/>
                </a:moveTo>
                <a:lnTo>
                  <a:pt x="4886" y="21600"/>
                </a:lnTo>
                <a:lnTo>
                  <a:pt x="23593" y="21656"/>
                </a:lnTo>
                <a:lnTo>
                  <a:pt x="28993" y="56"/>
                </a:lnTo>
                <a:lnTo>
                  <a:pt x="0" y="0"/>
                </a:lnTo>
                <a:close/>
              </a:path>
            </a:pathLst>
          </a:custGeom>
          <a:gradFill rotWithShape="0">
            <a:gsLst>
              <a:gs pos="0">
                <a:srgbClr val="33CC33"/>
              </a:gs>
              <a:gs pos="50000">
                <a:srgbClr val="009900"/>
              </a:gs>
              <a:gs pos="100000">
                <a:srgbClr val="33CC33"/>
              </a:gs>
            </a:gsLst>
            <a:lin ang="5400000" scaled="1"/>
          </a:gradFill>
          <a:ln w="12700">
            <a:solidFill>
              <a:schemeClr val="bg1"/>
            </a:solidFill>
            <a:miter lim="800000"/>
            <a:headEnd/>
            <a:tailEnd/>
          </a:ln>
          <a:effectLst>
            <a:outerShdw blurRad="50800" dist="38100" dir="2700000" algn="tl" rotWithShape="0">
              <a:prstClr val="black">
                <a:alpha val="40000"/>
              </a:prstClr>
            </a:outerShdw>
          </a:effectLst>
        </p:spPr>
        <p:txBody>
          <a:bodyPr anchor="ctr">
            <a:spAutoFit/>
          </a:bodyPr>
          <a:lstStyle/>
          <a:p>
            <a:pPr>
              <a:defRPr/>
            </a:pPr>
            <a:endParaRPr lang="en-IE" dirty="0"/>
          </a:p>
        </p:txBody>
      </p:sp>
      <p:sp>
        <p:nvSpPr>
          <p:cNvPr id="193548" name="Line 12"/>
          <p:cNvSpPr>
            <a:spLocks noChangeShapeType="1"/>
          </p:cNvSpPr>
          <p:nvPr/>
        </p:nvSpPr>
        <p:spPr bwMode="auto">
          <a:xfrm rot="10800000" flipH="1">
            <a:off x="3559175" y="3944938"/>
            <a:ext cx="466725" cy="0"/>
          </a:xfrm>
          <a:prstGeom prst="line">
            <a:avLst/>
          </a:prstGeom>
          <a:noFill/>
          <a:ln w="38100">
            <a:solidFill>
              <a:schemeClr val="bg1"/>
            </a:solidFill>
            <a:round/>
            <a:headEnd/>
            <a:tailEnd type="triangle" w="med" len="med"/>
          </a:ln>
          <a:effectLst>
            <a:outerShdw dist="17961" dir="2700000" algn="ctr" rotWithShape="0">
              <a:schemeClr val="tx1"/>
            </a:outerShdw>
          </a:effectLst>
        </p:spPr>
        <p:txBody>
          <a:bodyPr/>
          <a:lstStyle/>
          <a:p>
            <a:pPr>
              <a:defRPr/>
            </a:pPr>
            <a:endParaRPr lang="en-IE" dirty="0"/>
          </a:p>
        </p:txBody>
      </p:sp>
      <p:grpSp>
        <p:nvGrpSpPr>
          <p:cNvPr id="2" name="Group 13"/>
          <p:cNvGrpSpPr>
            <a:grpSpLocks/>
          </p:cNvGrpSpPr>
          <p:nvPr>
            <p:custDataLst>
              <p:tags r:id="rId2"/>
            </p:custDataLst>
          </p:nvPr>
        </p:nvGrpSpPr>
        <p:grpSpPr bwMode="auto">
          <a:xfrm>
            <a:off x="1892300" y="2478088"/>
            <a:ext cx="66675" cy="349250"/>
            <a:chOff x="1105" y="1488"/>
            <a:chExt cx="48" cy="251"/>
          </a:xfrm>
        </p:grpSpPr>
        <p:sp>
          <p:nvSpPr>
            <p:cNvPr id="193550" name="Oval 14"/>
            <p:cNvSpPr>
              <a:spLocks noChangeArrowheads="1"/>
            </p:cNvSpPr>
            <p:nvPr/>
          </p:nvSpPr>
          <p:spPr bwMode="auto">
            <a:xfrm>
              <a:off x="1100" y="1704"/>
              <a:ext cx="49" cy="35"/>
            </a:xfrm>
            <a:prstGeom prst="ellipse">
              <a:avLst/>
            </a:prstGeom>
            <a:solidFill>
              <a:schemeClr val="bg1"/>
            </a:solidFill>
            <a:ln w="9525">
              <a:solidFill>
                <a:schemeClr val="bg1"/>
              </a:solidFill>
              <a:round/>
              <a:headEnd/>
              <a:tailEnd/>
            </a:ln>
            <a:effectLst>
              <a:outerShdw dist="17961" dir="2700000" algn="ctr" rotWithShape="0">
                <a:schemeClr val="tx1"/>
              </a:outerShdw>
            </a:effectLst>
          </p:spPr>
          <p:txBody>
            <a:bodyPr wrap="none" anchor="ctr"/>
            <a:lstStyle/>
            <a:p>
              <a:pPr>
                <a:defRPr/>
              </a:pPr>
              <a:endParaRPr lang="en-IE" dirty="0"/>
            </a:p>
          </p:txBody>
        </p:sp>
        <p:sp>
          <p:nvSpPr>
            <p:cNvPr id="193551" name="Oval 15"/>
            <p:cNvSpPr>
              <a:spLocks noChangeArrowheads="1"/>
            </p:cNvSpPr>
            <p:nvPr/>
          </p:nvSpPr>
          <p:spPr bwMode="auto">
            <a:xfrm>
              <a:off x="1100" y="1595"/>
              <a:ext cx="49" cy="37"/>
            </a:xfrm>
            <a:prstGeom prst="ellipse">
              <a:avLst/>
            </a:prstGeom>
            <a:solidFill>
              <a:schemeClr val="bg1"/>
            </a:solidFill>
            <a:ln w="9525">
              <a:solidFill>
                <a:schemeClr val="bg1"/>
              </a:solidFill>
              <a:round/>
              <a:headEnd/>
              <a:tailEnd/>
            </a:ln>
            <a:effectLst>
              <a:outerShdw dist="17961" dir="2700000" algn="ctr" rotWithShape="0">
                <a:schemeClr val="tx1"/>
              </a:outerShdw>
            </a:effectLst>
          </p:spPr>
          <p:txBody>
            <a:bodyPr wrap="none" anchor="ctr"/>
            <a:lstStyle/>
            <a:p>
              <a:pPr>
                <a:defRPr/>
              </a:pPr>
              <a:endParaRPr lang="en-IE" dirty="0"/>
            </a:p>
          </p:txBody>
        </p:sp>
        <p:sp>
          <p:nvSpPr>
            <p:cNvPr id="193552" name="Oval 16"/>
            <p:cNvSpPr>
              <a:spLocks noChangeArrowheads="1"/>
            </p:cNvSpPr>
            <p:nvPr/>
          </p:nvSpPr>
          <p:spPr bwMode="auto">
            <a:xfrm>
              <a:off x="1100" y="1488"/>
              <a:ext cx="49" cy="37"/>
            </a:xfrm>
            <a:prstGeom prst="ellipse">
              <a:avLst/>
            </a:prstGeom>
            <a:solidFill>
              <a:schemeClr val="bg1"/>
            </a:solidFill>
            <a:ln w="9525">
              <a:solidFill>
                <a:schemeClr val="bg1"/>
              </a:solidFill>
              <a:round/>
              <a:headEnd/>
              <a:tailEnd/>
            </a:ln>
            <a:effectLst>
              <a:outerShdw dist="17961" dir="2700000" algn="ctr" rotWithShape="0">
                <a:schemeClr val="tx1"/>
              </a:outerShdw>
            </a:effectLst>
          </p:spPr>
          <p:txBody>
            <a:bodyPr wrap="none" anchor="ctr"/>
            <a:lstStyle/>
            <a:p>
              <a:pPr>
                <a:defRPr/>
              </a:pPr>
              <a:endParaRPr lang="en-IE" dirty="0"/>
            </a:p>
          </p:txBody>
        </p:sp>
      </p:grpSp>
      <p:sp>
        <p:nvSpPr>
          <p:cNvPr id="193553" name="Line 17"/>
          <p:cNvSpPr>
            <a:spLocks noChangeShapeType="1"/>
          </p:cNvSpPr>
          <p:nvPr/>
        </p:nvSpPr>
        <p:spPr bwMode="auto">
          <a:xfrm rot="10800000" flipH="1">
            <a:off x="825500" y="2411413"/>
            <a:ext cx="2201863" cy="6350"/>
          </a:xfrm>
          <a:prstGeom prst="line">
            <a:avLst/>
          </a:prstGeom>
          <a:noFill/>
          <a:ln w="28575">
            <a:solidFill>
              <a:schemeClr val="bg1"/>
            </a:solidFill>
            <a:round/>
            <a:headEnd/>
            <a:tailEnd type="triangle" w="med" len="med"/>
          </a:ln>
          <a:effectLst>
            <a:outerShdw dist="17961" dir="2700000" algn="ctr" rotWithShape="0">
              <a:schemeClr val="tx1"/>
            </a:outerShdw>
          </a:effectLst>
        </p:spPr>
        <p:txBody>
          <a:bodyPr/>
          <a:lstStyle/>
          <a:p>
            <a:pPr>
              <a:defRPr/>
            </a:pPr>
            <a:endParaRPr lang="en-IE" dirty="0"/>
          </a:p>
        </p:txBody>
      </p:sp>
      <p:sp>
        <p:nvSpPr>
          <p:cNvPr id="193554" name="Line 18"/>
          <p:cNvSpPr>
            <a:spLocks noChangeShapeType="1"/>
          </p:cNvSpPr>
          <p:nvPr/>
        </p:nvSpPr>
        <p:spPr bwMode="auto">
          <a:xfrm rot="10800000" flipH="1">
            <a:off x="825500" y="2944813"/>
            <a:ext cx="2201863" cy="6350"/>
          </a:xfrm>
          <a:prstGeom prst="line">
            <a:avLst/>
          </a:prstGeom>
          <a:noFill/>
          <a:ln w="28575">
            <a:solidFill>
              <a:schemeClr val="bg1"/>
            </a:solidFill>
            <a:round/>
            <a:headEnd/>
            <a:tailEnd type="triangle" w="med" len="med"/>
          </a:ln>
          <a:effectLst>
            <a:outerShdw dist="17961" dir="2700000" algn="ctr" rotWithShape="0">
              <a:schemeClr val="tx1"/>
            </a:outerShdw>
          </a:effectLst>
        </p:spPr>
        <p:txBody>
          <a:bodyPr/>
          <a:lstStyle/>
          <a:p>
            <a:pPr>
              <a:defRPr/>
            </a:pPr>
            <a:endParaRPr lang="en-IE" dirty="0"/>
          </a:p>
        </p:txBody>
      </p:sp>
      <p:sp>
        <p:nvSpPr>
          <p:cNvPr id="193555" name="Line 19"/>
          <p:cNvSpPr>
            <a:spLocks noChangeShapeType="1"/>
          </p:cNvSpPr>
          <p:nvPr/>
        </p:nvSpPr>
        <p:spPr bwMode="auto">
          <a:xfrm rot="10800000" flipH="1">
            <a:off x="2492375" y="3744913"/>
            <a:ext cx="534988" cy="1587"/>
          </a:xfrm>
          <a:prstGeom prst="line">
            <a:avLst/>
          </a:prstGeom>
          <a:noFill/>
          <a:ln w="28575">
            <a:solidFill>
              <a:schemeClr val="bg1"/>
            </a:solidFill>
            <a:round/>
            <a:headEnd/>
            <a:tailEnd type="triangle" w="med" len="med"/>
          </a:ln>
          <a:effectLst>
            <a:outerShdw dist="17961" dir="2700000" algn="ctr" rotWithShape="0">
              <a:schemeClr val="tx1"/>
            </a:outerShdw>
          </a:effectLst>
        </p:spPr>
        <p:txBody>
          <a:bodyPr/>
          <a:lstStyle/>
          <a:p>
            <a:pPr>
              <a:defRPr/>
            </a:pPr>
            <a:endParaRPr lang="en-IE" dirty="0"/>
          </a:p>
        </p:txBody>
      </p:sp>
      <p:sp>
        <p:nvSpPr>
          <p:cNvPr id="193556" name="Line 20"/>
          <p:cNvSpPr>
            <a:spLocks noChangeShapeType="1"/>
          </p:cNvSpPr>
          <p:nvPr/>
        </p:nvSpPr>
        <p:spPr bwMode="auto">
          <a:xfrm rot="10800000" flipH="1">
            <a:off x="2492375" y="3944938"/>
            <a:ext cx="534988" cy="1587"/>
          </a:xfrm>
          <a:prstGeom prst="line">
            <a:avLst/>
          </a:prstGeom>
          <a:noFill/>
          <a:ln w="28575">
            <a:solidFill>
              <a:schemeClr val="bg1"/>
            </a:solidFill>
            <a:round/>
            <a:headEnd/>
            <a:tailEnd type="triangle" w="med" len="med"/>
          </a:ln>
          <a:effectLst>
            <a:outerShdw dist="17961" dir="2700000" algn="ctr" rotWithShape="0">
              <a:schemeClr val="tx1"/>
            </a:outerShdw>
          </a:effectLst>
        </p:spPr>
        <p:txBody>
          <a:bodyPr/>
          <a:lstStyle/>
          <a:p>
            <a:pPr>
              <a:defRPr/>
            </a:pPr>
            <a:endParaRPr lang="en-IE" dirty="0"/>
          </a:p>
        </p:txBody>
      </p:sp>
      <p:sp>
        <p:nvSpPr>
          <p:cNvPr id="193557" name="Text Box 21"/>
          <p:cNvSpPr txBox="1">
            <a:spLocks noChangeArrowheads="1"/>
          </p:cNvSpPr>
          <p:nvPr/>
        </p:nvSpPr>
        <p:spPr bwMode="auto">
          <a:xfrm rot="16200000">
            <a:off x="3029744" y="3234532"/>
            <a:ext cx="514350" cy="430212"/>
          </a:xfrm>
          <a:prstGeom prst="rect">
            <a:avLst/>
          </a:prstGeom>
          <a:noFill/>
          <a:ln w="12700">
            <a:noFill/>
            <a:miter lim="800000"/>
            <a:headEnd/>
            <a:tailEnd/>
          </a:ln>
          <a:effectLst>
            <a:outerShdw dist="28398" dir="3806097" algn="ctr" rotWithShape="0">
              <a:schemeClr val="tx1"/>
            </a:outerShdw>
          </a:effectLst>
        </p:spPr>
        <p:txBody>
          <a:bodyPr wrap="none" lIns="0" tIns="0" rIns="0" bIns="0">
            <a:spAutoFit/>
          </a:bodyPr>
          <a:lstStyle/>
          <a:p>
            <a:pPr>
              <a:spcBef>
                <a:spcPct val="20000"/>
              </a:spcBef>
              <a:buSzPct val="50000"/>
              <a:defRPr/>
            </a:pPr>
            <a:r>
              <a:rPr lang="en-GB" b="1" dirty="0">
                <a:solidFill>
                  <a:schemeClr val="bg1"/>
                </a:solidFill>
                <a:latin typeface="Helvetica" pitchFamily="34" charset="0"/>
              </a:rPr>
              <a:t>MUX</a:t>
            </a:r>
            <a:endParaRPr lang="en-GB" sz="2800" b="1" dirty="0">
              <a:solidFill>
                <a:schemeClr val="bg1"/>
              </a:solidFill>
              <a:latin typeface="Helvetica" pitchFamily="34" charset="0"/>
            </a:endParaRPr>
          </a:p>
        </p:txBody>
      </p:sp>
      <p:sp>
        <p:nvSpPr>
          <p:cNvPr id="193561" name="Line 25"/>
          <p:cNvSpPr>
            <a:spLocks noChangeShapeType="1"/>
          </p:cNvSpPr>
          <p:nvPr/>
        </p:nvSpPr>
        <p:spPr bwMode="auto">
          <a:xfrm rot="10800000" flipH="1">
            <a:off x="2492375" y="3544888"/>
            <a:ext cx="534988" cy="1587"/>
          </a:xfrm>
          <a:prstGeom prst="line">
            <a:avLst/>
          </a:prstGeom>
          <a:noFill/>
          <a:ln w="28575">
            <a:solidFill>
              <a:schemeClr val="bg1"/>
            </a:solidFill>
            <a:round/>
            <a:headEnd/>
            <a:tailEnd type="triangle" w="med" len="med"/>
          </a:ln>
          <a:effectLst>
            <a:outerShdw dist="17961" dir="2700000" algn="ctr" rotWithShape="0">
              <a:schemeClr val="tx1"/>
            </a:outerShdw>
          </a:effectLst>
        </p:spPr>
        <p:txBody>
          <a:bodyPr/>
          <a:lstStyle/>
          <a:p>
            <a:pPr>
              <a:defRPr/>
            </a:pPr>
            <a:endParaRPr lang="en-IE" dirty="0"/>
          </a:p>
        </p:txBody>
      </p:sp>
      <p:sp>
        <p:nvSpPr>
          <p:cNvPr id="193563" name="Line 27"/>
          <p:cNvSpPr>
            <a:spLocks noChangeShapeType="1"/>
          </p:cNvSpPr>
          <p:nvPr/>
        </p:nvSpPr>
        <p:spPr bwMode="auto">
          <a:xfrm rot="16200000" flipH="1">
            <a:off x="5959475" y="3944938"/>
            <a:ext cx="400050" cy="0"/>
          </a:xfrm>
          <a:prstGeom prst="line">
            <a:avLst/>
          </a:prstGeom>
          <a:noFill/>
          <a:ln w="57150">
            <a:solidFill>
              <a:schemeClr val="bg1"/>
            </a:solidFill>
            <a:round/>
            <a:headEnd type="triangle" w="med" len="med"/>
            <a:tailEnd type="triangle" w="med" len="med"/>
          </a:ln>
          <a:effectLst>
            <a:outerShdw dist="17961" dir="2700000" algn="ctr" rotWithShape="0">
              <a:schemeClr val="tx1"/>
            </a:outerShdw>
          </a:effectLst>
        </p:spPr>
        <p:txBody>
          <a:bodyPr/>
          <a:lstStyle/>
          <a:p>
            <a:pPr>
              <a:defRPr/>
            </a:pPr>
            <a:endParaRPr lang="en-IE" dirty="0"/>
          </a:p>
        </p:txBody>
      </p:sp>
      <p:sp>
        <p:nvSpPr>
          <p:cNvPr id="193564" name="Rectangle 28"/>
          <p:cNvSpPr>
            <a:spLocks noChangeArrowheads="1"/>
          </p:cNvSpPr>
          <p:nvPr/>
        </p:nvSpPr>
        <p:spPr bwMode="auto">
          <a:xfrm>
            <a:off x="5892800" y="2478088"/>
            <a:ext cx="1066800" cy="533400"/>
          </a:xfrm>
          <a:prstGeom prst="rect">
            <a:avLst/>
          </a:prstGeom>
          <a:gradFill rotWithShape="0">
            <a:gsLst>
              <a:gs pos="0">
                <a:srgbClr val="66CC66"/>
              </a:gs>
              <a:gs pos="50000">
                <a:srgbClr val="339933"/>
              </a:gs>
              <a:gs pos="100000">
                <a:srgbClr val="66CC66"/>
              </a:gs>
            </a:gsLst>
            <a:lin ang="2700000" scaled="1"/>
          </a:gradFill>
          <a:ln w="9525">
            <a:solidFill>
              <a:schemeClr val="bg1"/>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s-ES" sz="1600" b="1" dirty="0">
              <a:solidFill>
                <a:schemeClr val="bg1"/>
              </a:solidFill>
              <a:effectLst>
                <a:outerShdw blurRad="38100" dist="38100" dir="2700000" algn="tl">
                  <a:srgbClr val="000000"/>
                </a:outerShdw>
              </a:effectLst>
            </a:endParaRPr>
          </a:p>
        </p:txBody>
      </p:sp>
      <p:sp>
        <p:nvSpPr>
          <p:cNvPr id="193566" name="Line 30"/>
          <p:cNvSpPr>
            <a:spLocks noChangeShapeType="1"/>
          </p:cNvSpPr>
          <p:nvPr/>
        </p:nvSpPr>
        <p:spPr bwMode="auto">
          <a:xfrm rot="5400000" flipH="1" flipV="1">
            <a:off x="6126162" y="3578226"/>
            <a:ext cx="1133475" cy="0"/>
          </a:xfrm>
          <a:prstGeom prst="line">
            <a:avLst/>
          </a:prstGeom>
          <a:noFill/>
          <a:ln w="57150">
            <a:solidFill>
              <a:schemeClr val="bg1"/>
            </a:solidFill>
            <a:round/>
            <a:headEnd type="triangle" w="med" len="med"/>
            <a:tailEnd/>
          </a:ln>
          <a:effectLst>
            <a:outerShdw dist="17961" dir="2700000" algn="ctr" rotWithShape="0">
              <a:schemeClr val="tx1"/>
            </a:outerShdw>
          </a:effectLst>
        </p:spPr>
        <p:txBody>
          <a:bodyPr/>
          <a:lstStyle/>
          <a:p>
            <a:pPr>
              <a:defRPr/>
            </a:pPr>
            <a:endParaRPr lang="en-IE" dirty="0"/>
          </a:p>
        </p:txBody>
      </p:sp>
      <p:sp>
        <p:nvSpPr>
          <p:cNvPr id="193567" name="Rectangle 31"/>
          <p:cNvSpPr>
            <a:spLocks noChangeArrowheads="1"/>
          </p:cNvSpPr>
          <p:nvPr/>
        </p:nvSpPr>
        <p:spPr bwMode="auto">
          <a:xfrm>
            <a:off x="5892800" y="3211513"/>
            <a:ext cx="1066800" cy="533400"/>
          </a:xfrm>
          <a:prstGeom prst="rect">
            <a:avLst/>
          </a:prstGeom>
          <a:gradFill rotWithShape="0">
            <a:gsLst>
              <a:gs pos="0">
                <a:srgbClr val="66CC66"/>
              </a:gs>
              <a:gs pos="50000">
                <a:srgbClr val="339933"/>
              </a:gs>
              <a:gs pos="100000">
                <a:srgbClr val="66CC66"/>
              </a:gs>
            </a:gsLst>
            <a:lin ang="2700000" scaled="1"/>
          </a:gradFill>
          <a:ln w="9525">
            <a:solidFill>
              <a:schemeClr val="bg1"/>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s-ES" sz="1600" b="1" dirty="0">
              <a:solidFill>
                <a:schemeClr val="bg1"/>
              </a:solidFill>
              <a:effectLst>
                <a:outerShdw blurRad="38100" dist="38100" dir="2700000" algn="tl">
                  <a:srgbClr val="000000"/>
                </a:outerShdw>
              </a:effectLst>
            </a:endParaRPr>
          </a:p>
        </p:txBody>
      </p:sp>
      <p:sp>
        <p:nvSpPr>
          <p:cNvPr id="193570" name="AutoShape 34"/>
          <p:cNvSpPr>
            <a:spLocks noChangeArrowheads="1"/>
          </p:cNvSpPr>
          <p:nvPr/>
        </p:nvSpPr>
        <p:spPr bwMode="auto">
          <a:xfrm>
            <a:off x="6872288" y="2044700"/>
            <a:ext cx="1490662" cy="333375"/>
          </a:xfrm>
          <a:prstGeom prst="wedgeRectCallout">
            <a:avLst>
              <a:gd name="adj1" fmla="val -48193"/>
              <a:gd name="adj2" fmla="val 152024"/>
            </a:avLst>
          </a:prstGeom>
          <a:solidFill>
            <a:srgbClr val="5C8EFB"/>
          </a:solidFill>
          <a:ln w="9525">
            <a:solidFill>
              <a:schemeClr val="bg1"/>
            </a:solidFill>
            <a:miter lim="800000"/>
            <a:headEnd/>
            <a:tailEnd/>
          </a:ln>
          <a:effectLst>
            <a:outerShdw dist="35921" dir="2700000" algn="ctr" rotWithShape="0">
              <a:srgbClr val="808080"/>
            </a:outerShdw>
          </a:effectLst>
        </p:spPr>
        <p:txBody>
          <a:bodyPr/>
          <a:lstStyle/>
          <a:p>
            <a:pPr>
              <a:defRPr/>
            </a:pPr>
            <a:r>
              <a:rPr lang="en-US" sz="1400" b="1" dirty="0">
                <a:solidFill>
                  <a:schemeClr val="bg1"/>
                </a:solidFill>
                <a:effectLst>
                  <a:outerShdw blurRad="38100" dist="38100" dir="2700000" algn="tl">
                    <a:srgbClr val="000000"/>
                  </a:outerShdw>
                </a:effectLst>
              </a:rPr>
              <a:t>ADC Results</a:t>
            </a:r>
            <a:endParaRPr lang="es-ES" sz="1400" b="1" dirty="0">
              <a:solidFill>
                <a:schemeClr val="bg1"/>
              </a:solidFill>
              <a:effectLst>
                <a:outerShdw blurRad="38100" dist="38100" dir="2700000" algn="tl">
                  <a:srgbClr val="000000"/>
                </a:outerShdw>
              </a:effectLst>
            </a:endParaRPr>
          </a:p>
        </p:txBody>
      </p:sp>
      <p:sp>
        <p:nvSpPr>
          <p:cNvPr id="193571" name="Text Box 35"/>
          <p:cNvSpPr txBox="1">
            <a:spLocks noChangeArrowheads="1"/>
          </p:cNvSpPr>
          <p:nvPr/>
        </p:nvSpPr>
        <p:spPr bwMode="auto">
          <a:xfrm>
            <a:off x="3748088" y="1878013"/>
            <a:ext cx="1052512" cy="458787"/>
          </a:xfrm>
          <a:prstGeom prst="rect">
            <a:avLst/>
          </a:prstGeom>
          <a:noFill/>
          <a:ln w="12700">
            <a:noFill/>
            <a:miter lim="800000"/>
            <a:headEnd/>
            <a:tailEnd/>
          </a:ln>
          <a:effectLst>
            <a:outerShdw dist="17961" dir="2700000" algn="ctr" rotWithShape="0">
              <a:schemeClr val="tx1"/>
            </a:outerShdw>
          </a:effectLst>
        </p:spPr>
        <p:txBody>
          <a:bodyPr wrap="none">
            <a:spAutoFit/>
          </a:bodyPr>
          <a:lstStyle/>
          <a:p>
            <a:pPr>
              <a:spcBef>
                <a:spcPct val="20000"/>
              </a:spcBef>
              <a:buSzPct val="50000"/>
              <a:defRPr/>
            </a:pPr>
            <a:r>
              <a:rPr lang="en-GB" sz="2800" b="1" dirty="0">
                <a:solidFill>
                  <a:schemeClr val="bg1"/>
                </a:solidFill>
                <a:latin typeface="Helvetica" pitchFamily="34" charset="0"/>
              </a:rPr>
              <a:t>XADC</a:t>
            </a:r>
            <a:endParaRPr lang="en-GB" sz="2400" b="1" dirty="0">
              <a:solidFill>
                <a:schemeClr val="bg1"/>
              </a:solidFill>
              <a:latin typeface="Helvetica" pitchFamily="34" charset="0"/>
            </a:endParaRPr>
          </a:p>
        </p:txBody>
      </p:sp>
      <p:sp>
        <p:nvSpPr>
          <p:cNvPr id="193574" name="Line 38"/>
          <p:cNvSpPr>
            <a:spLocks noChangeShapeType="1"/>
          </p:cNvSpPr>
          <p:nvPr/>
        </p:nvSpPr>
        <p:spPr bwMode="auto">
          <a:xfrm rot="16200000" flipH="1">
            <a:off x="6226175" y="4611688"/>
            <a:ext cx="400050" cy="0"/>
          </a:xfrm>
          <a:prstGeom prst="line">
            <a:avLst/>
          </a:prstGeom>
          <a:noFill/>
          <a:ln w="57150">
            <a:solidFill>
              <a:schemeClr val="bg1"/>
            </a:solidFill>
            <a:round/>
            <a:headEnd type="triangle" w="med" len="med"/>
            <a:tailEnd type="triangle" w="med" len="med"/>
          </a:ln>
          <a:effectLst>
            <a:outerShdw dist="17961" dir="2700000" algn="ctr" rotWithShape="0">
              <a:schemeClr val="tx1"/>
            </a:outerShdw>
          </a:effectLst>
        </p:spPr>
        <p:txBody>
          <a:bodyPr/>
          <a:lstStyle/>
          <a:p>
            <a:pPr>
              <a:defRPr/>
            </a:pPr>
            <a:endParaRPr lang="en-IE" dirty="0"/>
          </a:p>
        </p:txBody>
      </p:sp>
      <p:sp>
        <p:nvSpPr>
          <p:cNvPr id="193576" name="Rectangle 40"/>
          <p:cNvSpPr>
            <a:spLocks noChangeArrowheads="1"/>
          </p:cNvSpPr>
          <p:nvPr/>
        </p:nvSpPr>
        <p:spPr bwMode="auto">
          <a:xfrm>
            <a:off x="5892800" y="4745038"/>
            <a:ext cx="1066800" cy="266700"/>
          </a:xfrm>
          <a:prstGeom prst="rect">
            <a:avLst/>
          </a:prstGeom>
          <a:gradFill rotWithShape="0">
            <a:gsLst>
              <a:gs pos="0">
                <a:srgbClr val="66CC66"/>
              </a:gs>
              <a:gs pos="50000">
                <a:srgbClr val="339933"/>
              </a:gs>
              <a:gs pos="100000">
                <a:srgbClr val="66CC66"/>
              </a:gs>
            </a:gsLst>
            <a:lin ang="2700000" scaled="1"/>
          </a:gradFill>
          <a:ln w="9525">
            <a:solidFill>
              <a:schemeClr val="bg1"/>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s-ES" sz="2400" b="1" dirty="0">
              <a:solidFill>
                <a:schemeClr val="bg1"/>
              </a:solidFill>
              <a:effectLst>
                <a:outerShdw blurRad="38100" dist="38100" dir="2700000" algn="tl">
                  <a:srgbClr val="000000"/>
                </a:outerShdw>
              </a:effectLst>
            </a:endParaRPr>
          </a:p>
        </p:txBody>
      </p:sp>
      <p:sp>
        <p:nvSpPr>
          <p:cNvPr id="193577" name="Text Box 41"/>
          <p:cNvSpPr txBox="1">
            <a:spLocks noChangeArrowheads="1"/>
          </p:cNvSpPr>
          <p:nvPr/>
        </p:nvSpPr>
        <p:spPr bwMode="auto">
          <a:xfrm>
            <a:off x="5945188" y="4718050"/>
            <a:ext cx="979487" cy="293688"/>
          </a:xfrm>
          <a:prstGeom prst="rect">
            <a:avLst/>
          </a:prstGeom>
          <a:noFill/>
          <a:ln w="12700">
            <a:noFill/>
            <a:miter lim="800000"/>
            <a:headEnd/>
            <a:tailEnd/>
          </a:ln>
          <a:effectLst>
            <a:outerShdw dist="17961" dir="2700000" algn="ctr" rotWithShape="0">
              <a:schemeClr val="tx1"/>
            </a:outerShdw>
          </a:effectLst>
        </p:spPr>
        <p:txBody>
          <a:bodyPr wrap="none">
            <a:spAutoFit/>
          </a:bodyPr>
          <a:lstStyle/>
          <a:p>
            <a:pPr>
              <a:spcBef>
                <a:spcPct val="20000"/>
              </a:spcBef>
              <a:buSzPct val="50000"/>
              <a:defRPr/>
            </a:pPr>
            <a:r>
              <a:rPr lang="en-GB" sz="1600" b="1" dirty="0">
                <a:solidFill>
                  <a:schemeClr val="bg1"/>
                </a:solidFill>
                <a:latin typeface="Helvetica" pitchFamily="34" charset="0"/>
              </a:rPr>
              <a:t>Arbitrator</a:t>
            </a:r>
          </a:p>
        </p:txBody>
      </p:sp>
      <p:sp>
        <p:nvSpPr>
          <p:cNvPr id="193580" name="Rectangle 44"/>
          <p:cNvSpPr>
            <a:spLocks noChangeArrowheads="1"/>
          </p:cNvSpPr>
          <p:nvPr/>
        </p:nvSpPr>
        <p:spPr bwMode="auto">
          <a:xfrm>
            <a:off x="5892800" y="4078288"/>
            <a:ext cx="1066800" cy="333375"/>
          </a:xfrm>
          <a:prstGeom prst="rect">
            <a:avLst/>
          </a:prstGeom>
          <a:gradFill rotWithShape="0">
            <a:gsLst>
              <a:gs pos="0">
                <a:srgbClr val="66CC66"/>
              </a:gs>
              <a:gs pos="50000">
                <a:srgbClr val="339933"/>
              </a:gs>
              <a:gs pos="100000">
                <a:srgbClr val="66CC66"/>
              </a:gs>
            </a:gsLst>
            <a:lin ang="2700000" scaled="1"/>
          </a:gradFill>
          <a:ln w="9525">
            <a:solidFill>
              <a:schemeClr val="bg1"/>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s-ES" sz="2400" b="1" dirty="0">
              <a:solidFill>
                <a:schemeClr val="bg1"/>
              </a:solidFill>
              <a:effectLst>
                <a:outerShdw blurRad="38100" dist="38100" dir="2700000" algn="tl">
                  <a:srgbClr val="000000"/>
                </a:outerShdw>
              </a:effectLst>
            </a:endParaRPr>
          </a:p>
        </p:txBody>
      </p:sp>
      <p:sp>
        <p:nvSpPr>
          <p:cNvPr id="193581" name="Text Box 45"/>
          <p:cNvSpPr txBox="1">
            <a:spLocks noChangeArrowheads="1"/>
          </p:cNvSpPr>
          <p:nvPr/>
        </p:nvSpPr>
        <p:spPr bwMode="auto">
          <a:xfrm>
            <a:off x="6159500" y="4078288"/>
            <a:ext cx="582613" cy="322262"/>
          </a:xfrm>
          <a:prstGeom prst="rect">
            <a:avLst/>
          </a:prstGeom>
          <a:noFill/>
          <a:ln w="12700">
            <a:noFill/>
            <a:miter lim="800000"/>
            <a:headEnd/>
            <a:tailEnd/>
          </a:ln>
          <a:effectLst>
            <a:outerShdw dist="17961" dir="2700000" algn="ctr" rotWithShape="0">
              <a:schemeClr val="tx1"/>
            </a:outerShdw>
          </a:effectLst>
        </p:spPr>
        <p:txBody>
          <a:bodyPr wrap="none">
            <a:spAutoFit/>
          </a:bodyPr>
          <a:lstStyle/>
          <a:p>
            <a:pPr>
              <a:spcBef>
                <a:spcPct val="20000"/>
              </a:spcBef>
              <a:buSzPct val="50000"/>
              <a:defRPr/>
            </a:pPr>
            <a:r>
              <a:rPr lang="en-GB" b="1" dirty="0">
                <a:solidFill>
                  <a:schemeClr val="bg1"/>
                </a:solidFill>
                <a:latin typeface="Helvetica" pitchFamily="34" charset="0"/>
              </a:rPr>
              <a:t>DRP</a:t>
            </a:r>
          </a:p>
        </p:txBody>
      </p:sp>
      <p:sp>
        <p:nvSpPr>
          <p:cNvPr id="193582" name="AutoShape 46"/>
          <p:cNvSpPr>
            <a:spLocks noChangeArrowheads="1"/>
          </p:cNvSpPr>
          <p:nvPr/>
        </p:nvSpPr>
        <p:spPr bwMode="auto">
          <a:xfrm>
            <a:off x="4859338" y="5667375"/>
            <a:ext cx="2200275" cy="525463"/>
          </a:xfrm>
          <a:prstGeom prst="wedgeRectCallout">
            <a:avLst>
              <a:gd name="adj1" fmla="val -3526"/>
              <a:gd name="adj2" fmla="val -322151"/>
            </a:avLst>
          </a:prstGeom>
          <a:solidFill>
            <a:srgbClr val="5C8EFB"/>
          </a:solidFill>
          <a:ln w="9525">
            <a:solidFill>
              <a:schemeClr val="bg1"/>
            </a:solidFill>
            <a:miter lim="800000"/>
            <a:headEnd/>
            <a:tailEnd/>
          </a:ln>
          <a:effectLst>
            <a:outerShdw dist="35921" dir="2700000" algn="ctr" rotWithShape="0">
              <a:srgbClr val="808080"/>
            </a:outerShdw>
          </a:effectLst>
        </p:spPr>
        <p:txBody>
          <a:bodyPr/>
          <a:lstStyle/>
          <a:p>
            <a:pPr>
              <a:defRPr/>
            </a:pPr>
            <a:r>
              <a:rPr lang="en-US" sz="1400" b="1" dirty="0">
                <a:solidFill>
                  <a:schemeClr val="bg1"/>
                </a:solidFill>
                <a:effectLst>
                  <a:outerShdw blurRad="38100" dist="38100" dir="2700000" algn="tl">
                    <a:srgbClr val="000000"/>
                  </a:outerShdw>
                </a:effectLst>
              </a:rPr>
              <a:t>Dynamic Reconfiguration Port </a:t>
            </a:r>
            <a:endParaRPr lang="es-ES" sz="1400" b="1" dirty="0">
              <a:solidFill>
                <a:schemeClr val="bg1"/>
              </a:solidFill>
              <a:effectLst>
                <a:outerShdw blurRad="38100" dist="38100" dir="2700000" algn="tl">
                  <a:srgbClr val="000000"/>
                </a:outerShdw>
              </a:effectLst>
            </a:endParaRPr>
          </a:p>
        </p:txBody>
      </p:sp>
      <p:sp>
        <p:nvSpPr>
          <p:cNvPr id="193583" name="AutoShape 47"/>
          <p:cNvSpPr>
            <a:spLocks noChangeArrowheads="1"/>
          </p:cNvSpPr>
          <p:nvPr/>
        </p:nvSpPr>
        <p:spPr bwMode="auto">
          <a:xfrm>
            <a:off x="7229475" y="3041650"/>
            <a:ext cx="1370013" cy="1168400"/>
          </a:xfrm>
          <a:prstGeom prst="wedgeRectCallout">
            <a:avLst>
              <a:gd name="adj1" fmla="val -79584"/>
              <a:gd name="adj2" fmla="val -13560"/>
            </a:avLst>
          </a:prstGeom>
          <a:solidFill>
            <a:srgbClr val="5C8EFB"/>
          </a:solidFill>
          <a:ln w="9525">
            <a:solidFill>
              <a:schemeClr val="bg1"/>
            </a:solidFill>
            <a:miter lim="800000"/>
            <a:headEnd/>
            <a:tailEnd/>
          </a:ln>
          <a:effectLst>
            <a:outerShdw dist="35921" dir="2700000" algn="ctr" rotWithShape="0">
              <a:srgbClr val="808080"/>
            </a:outerShdw>
          </a:effectLst>
        </p:spPr>
        <p:txBody>
          <a:bodyPr/>
          <a:lstStyle/>
          <a:p>
            <a:pPr>
              <a:defRPr/>
            </a:pPr>
            <a:r>
              <a:rPr lang="en-US" sz="1400" b="1" dirty="0">
                <a:solidFill>
                  <a:schemeClr val="bg1"/>
                </a:solidFill>
                <a:effectLst>
                  <a:outerShdw blurRad="38100" dist="38100" dir="2700000" algn="tl">
                    <a:srgbClr val="000000"/>
                  </a:outerShdw>
                </a:effectLst>
              </a:rPr>
              <a:t>Define XADC Operation</a:t>
            </a:r>
            <a:br>
              <a:rPr lang="en-US" sz="1400" b="1" dirty="0">
                <a:solidFill>
                  <a:schemeClr val="bg1"/>
                </a:solidFill>
                <a:effectLst>
                  <a:outerShdw blurRad="38100" dist="38100" dir="2700000" algn="tl">
                    <a:srgbClr val="000000"/>
                  </a:outerShdw>
                </a:effectLst>
              </a:rPr>
            </a:br>
            <a:endParaRPr lang="en-US" sz="1400" b="1" dirty="0">
              <a:solidFill>
                <a:schemeClr val="bg1"/>
              </a:solidFill>
              <a:effectLst>
                <a:outerShdw blurRad="38100" dist="38100" dir="2700000" algn="tl">
                  <a:srgbClr val="000000"/>
                </a:outerShdw>
              </a:effectLst>
            </a:endParaRPr>
          </a:p>
          <a:p>
            <a:pPr>
              <a:defRPr/>
            </a:pPr>
            <a:r>
              <a:rPr lang="en-IE" sz="1400" b="1" dirty="0">
                <a:solidFill>
                  <a:schemeClr val="bg1"/>
                </a:solidFill>
                <a:effectLst>
                  <a:outerShdw blurRad="38100" dist="38100" dir="2700000" algn="tl">
                    <a:srgbClr val="000000"/>
                  </a:outerShdw>
                </a:effectLst>
              </a:rPr>
              <a:t>Initialize with</a:t>
            </a:r>
            <a:br>
              <a:rPr lang="en-IE" sz="1400" b="1" dirty="0">
                <a:solidFill>
                  <a:schemeClr val="bg1"/>
                </a:solidFill>
                <a:effectLst>
                  <a:outerShdw blurRad="38100" dist="38100" dir="2700000" algn="tl">
                    <a:srgbClr val="000000"/>
                  </a:outerShdw>
                </a:effectLst>
              </a:rPr>
            </a:br>
            <a:r>
              <a:rPr lang="en-IE" sz="1400" b="1" dirty="0">
                <a:solidFill>
                  <a:schemeClr val="bg1"/>
                </a:solidFill>
                <a:effectLst>
                  <a:outerShdw blurRad="38100" dist="38100" dir="2700000" algn="tl">
                    <a:srgbClr val="000000"/>
                  </a:outerShdw>
                </a:effectLst>
              </a:rPr>
              <a:t>Attributes</a:t>
            </a:r>
            <a:endParaRPr lang="es-ES" sz="1400" b="1" dirty="0">
              <a:solidFill>
                <a:schemeClr val="bg1"/>
              </a:solidFill>
              <a:effectLst>
                <a:outerShdw blurRad="38100" dist="38100" dir="2700000" algn="tl">
                  <a:srgbClr val="000000"/>
                </a:outerShdw>
              </a:effectLst>
            </a:endParaRPr>
          </a:p>
        </p:txBody>
      </p:sp>
      <p:sp>
        <p:nvSpPr>
          <p:cNvPr id="54" name="PPTShape_0"/>
          <p:cNvSpPr>
            <a:spLocks noChangeArrowheads="1"/>
          </p:cNvSpPr>
          <p:nvPr/>
        </p:nvSpPr>
        <p:spPr bwMode="auto">
          <a:xfrm rot="10800000">
            <a:off x="4002088" y="3643313"/>
            <a:ext cx="1314450" cy="652462"/>
          </a:xfrm>
          <a:prstGeom prst="homePlate">
            <a:avLst>
              <a:gd name="adj" fmla="val 65716"/>
            </a:avLst>
          </a:prstGeom>
          <a:gradFill rotWithShape="0">
            <a:gsLst>
              <a:gs pos="0">
                <a:srgbClr val="33CC33"/>
              </a:gs>
              <a:gs pos="50000">
                <a:srgbClr val="009900"/>
              </a:gs>
              <a:gs pos="100000">
                <a:srgbClr val="33CC33"/>
              </a:gs>
            </a:gsLst>
            <a:lin ang="2700000" scaled="1"/>
          </a:gradFill>
          <a:ln w="12700">
            <a:solidFill>
              <a:schemeClr val="bg1"/>
            </a:solidFill>
            <a:miter lim="800000"/>
            <a:headEnd/>
            <a:tailEnd/>
          </a:ln>
          <a:effectLst>
            <a:outerShdw blurRad="50800" dist="38100" dir="2700000" algn="tl" rotWithShape="0">
              <a:prstClr val="black">
                <a:alpha val="40000"/>
              </a:prstClr>
            </a:outerShdw>
          </a:effectLst>
        </p:spPr>
        <p:txBody>
          <a:bodyPr rot="10800000" anchor="ctr"/>
          <a:lstStyle/>
          <a:p>
            <a:pPr>
              <a:spcBef>
                <a:spcPct val="20000"/>
              </a:spcBef>
              <a:buSzPct val="50000"/>
              <a:defRPr/>
            </a:pPr>
            <a:endParaRPr lang="en-GB" sz="2400" b="1" dirty="0">
              <a:solidFill>
                <a:schemeClr val="bg1"/>
              </a:solidFill>
              <a:latin typeface="Times New Roman" pitchFamily="18" charset="0"/>
            </a:endParaRPr>
          </a:p>
        </p:txBody>
      </p:sp>
      <p:sp>
        <p:nvSpPr>
          <p:cNvPr id="55" name="PPTShape_1"/>
          <p:cNvSpPr txBox="1">
            <a:spLocks noChangeArrowheads="1"/>
          </p:cNvSpPr>
          <p:nvPr/>
        </p:nvSpPr>
        <p:spPr bwMode="auto">
          <a:xfrm>
            <a:off x="4378325" y="3773488"/>
            <a:ext cx="836613" cy="349250"/>
          </a:xfrm>
          <a:prstGeom prst="rect">
            <a:avLst/>
          </a:prstGeom>
          <a:noFill/>
          <a:ln w="12700">
            <a:noFill/>
            <a:miter lim="800000"/>
            <a:headEnd/>
            <a:tailEnd/>
          </a:ln>
          <a:effectLst>
            <a:outerShdw dist="17961" dir="2700000" algn="ctr" rotWithShape="0">
              <a:schemeClr val="tx1"/>
            </a:outerShdw>
          </a:effectLst>
        </p:spPr>
        <p:txBody>
          <a:bodyPr wrap="none">
            <a:spAutoFit/>
          </a:bodyPr>
          <a:lstStyle/>
          <a:p>
            <a:pPr>
              <a:spcBef>
                <a:spcPct val="20000"/>
              </a:spcBef>
              <a:buSzPct val="50000"/>
              <a:defRPr/>
            </a:pPr>
            <a:r>
              <a:rPr lang="en-GB" sz="2000" b="1" dirty="0">
                <a:solidFill>
                  <a:schemeClr val="bg1"/>
                </a:solidFill>
                <a:latin typeface="Helvetica" pitchFamily="34" charset="0"/>
              </a:rPr>
              <a:t>ADC 2</a:t>
            </a:r>
          </a:p>
        </p:txBody>
      </p:sp>
      <p:sp>
        <p:nvSpPr>
          <p:cNvPr id="193560" name="AutoShape 24"/>
          <p:cNvSpPr>
            <a:spLocks noChangeArrowheads="1"/>
          </p:cNvSpPr>
          <p:nvPr/>
        </p:nvSpPr>
        <p:spPr bwMode="auto">
          <a:xfrm>
            <a:off x="3494088" y="4546600"/>
            <a:ext cx="1365250" cy="534988"/>
          </a:xfrm>
          <a:prstGeom prst="wedgeRectCallout">
            <a:avLst>
              <a:gd name="adj1" fmla="val 34378"/>
              <a:gd name="adj2" fmla="val -49371"/>
            </a:avLst>
          </a:prstGeom>
          <a:solidFill>
            <a:srgbClr val="5C8EFB"/>
          </a:solidFill>
          <a:ln w="9525">
            <a:solidFill>
              <a:schemeClr val="bg1"/>
            </a:solidFill>
            <a:miter lim="800000"/>
            <a:headEnd/>
            <a:tailEnd/>
          </a:ln>
          <a:effectLst>
            <a:outerShdw dist="35921" dir="2700000" algn="ctr" rotWithShape="0">
              <a:srgbClr val="808080"/>
            </a:outerShdw>
          </a:effectLst>
        </p:spPr>
        <p:txBody>
          <a:bodyPr/>
          <a:lstStyle/>
          <a:p>
            <a:pPr>
              <a:defRPr/>
            </a:pPr>
            <a:r>
              <a:rPr lang="en-US" sz="1400" b="1" dirty="0">
                <a:solidFill>
                  <a:schemeClr val="bg1"/>
                </a:solidFill>
                <a:effectLst>
                  <a:outerShdw blurRad="38100" dist="38100" dir="2700000" algn="tl">
                    <a:srgbClr val="000000"/>
                  </a:outerShdw>
                </a:effectLst>
              </a:rPr>
              <a:t>2 x 12 Bits</a:t>
            </a:r>
          </a:p>
          <a:p>
            <a:pPr>
              <a:defRPr/>
            </a:pPr>
            <a:r>
              <a:rPr lang="en-US" sz="1400" b="1" dirty="0">
                <a:solidFill>
                  <a:schemeClr val="bg1"/>
                </a:solidFill>
                <a:effectLst>
                  <a:outerShdw blurRad="38100" dist="38100" dir="2700000" algn="tl">
                    <a:srgbClr val="000000"/>
                  </a:outerShdw>
                </a:effectLst>
              </a:rPr>
              <a:t>1 MSPS</a:t>
            </a:r>
          </a:p>
          <a:p>
            <a:pPr>
              <a:defRPr/>
            </a:pPr>
            <a:endParaRPr lang="es-ES" sz="1400" b="1" dirty="0">
              <a:solidFill>
                <a:schemeClr val="bg1"/>
              </a:solidFill>
              <a:effectLst>
                <a:outerShdw blurRad="38100" dist="38100" dir="2700000" algn="tl">
                  <a:srgbClr val="000000"/>
                </a:outerShdw>
              </a:effectLst>
            </a:endParaRPr>
          </a:p>
        </p:txBody>
      </p:sp>
      <p:cxnSp>
        <p:nvCxnSpPr>
          <p:cNvPr id="10275" name="Straight Arrow Connector 56"/>
          <p:cNvCxnSpPr>
            <a:cxnSpLocks noChangeShapeType="1"/>
          </p:cNvCxnSpPr>
          <p:nvPr/>
        </p:nvCxnSpPr>
        <p:spPr bwMode="auto">
          <a:xfrm rot="5400000">
            <a:off x="6162675" y="5278438"/>
            <a:ext cx="531813" cy="1587"/>
          </a:xfrm>
          <a:prstGeom prst="straightConnector1">
            <a:avLst/>
          </a:prstGeom>
          <a:noFill/>
          <a:ln w="57150" algn="ctr">
            <a:solidFill>
              <a:schemeClr val="tx1"/>
            </a:solidFill>
            <a:round/>
            <a:headEnd type="triangle" w="med" len="med"/>
            <a:tailEnd type="triangle" w="med" len="med"/>
          </a:ln>
        </p:spPr>
      </p:cxnSp>
      <p:cxnSp>
        <p:nvCxnSpPr>
          <p:cNvPr id="10276" name="Straight Arrow Connector 58"/>
          <p:cNvCxnSpPr>
            <a:cxnSpLocks noChangeShapeType="1"/>
          </p:cNvCxnSpPr>
          <p:nvPr/>
        </p:nvCxnSpPr>
        <p:spPr bwMode="auto">
          <a:xfrm flipV="1">
            <a:off x="6959600" y="4878388"/>
            <a:ext cx="879475" cy="0"/>
          </a:xfrm>
          <a:prstGeom prst="straightConnector1">
            <a:avLst/>
          </a:prstGeom>
          <a:noFill/>
          <a:ln w="28575" algn="ctr">
            <a:solidFill>
              <a:schemeClr val="tx1"/>
            </a:solidFill>
            <a:round/>
            <a:headEnd type="triangle" w="med" len="med"/>
            <a:tailEnd type="triangle" w="med" len="med"/>
          </a:ln>
        </p:spPr>
      </p:cxnSp>
      <p:sp>
        <p:nvSpPr>
          <p:cNvPr id="10277" name="TextBox 60"/>
          <p:cNvSpPr txBox="1">
            <a:spLocks noChangeArrowheads="1"/>
          </p:cNvSpPr>
          <p:nvPr/>
        </p:nvSpPr>
        <p:spPr bwMode="auto">
          <a:xfrm>
            <a:off x="6429375" y="5384800"/>
            <a:ext cx="1619250" cy="323850"/>
          </a:xfrm>
          <a:prstGeom prst="rect">
            <a:avLst/>
          </a:prstGeom>
          <a:noFill/>
          <a:ln w="9525">
            <a:noFill/>
            <a:miter lim="800000"/>
            <a:headEnd/>
            <a:tailEnd/>
          </a:ln>
        </p:spPr>
        <p:txBody>
          <a:bodyPr>
            <a:spAutoFit/>
          </a:bodyPr>
          <a:lstStyle/>
          <a:p>
            <a:r>
              <a:rPr lang="en-GB"/>
              <a:t>Interconnect</a:t>
            </a:r>
            <a:endParaRPr lang="en-IE"/>
          </a:p>
        </p:txBody>
      </p:sp>
      <p:sp>
        <p:nvSpPr>
          <p:cNvPr id="10278" name="TextBox 61"/>
          <p:cNvSpPr txBox="1">
            <a:spLocks noChangeArrowheads="1"/>
          </p:cNvSpPr>
          <p:nvPr/>
        </p:nvSpPr>
        <p:spPr bwMode="auto">
          <a:xfrm>
            <a:off x="7315200" y="4489450"/>
            <a:ext cx="1046163" cy="338138"/>
          </a:xfrm>
          <a:prstGeom prst="rect">
            <a:avLst/>
          </a:prstGeom>
          <a:noFill/>
          <a:ln w="9525">
            <a:noFill/>
            <a:miter lim="800000"/>
            <a:headEnd/>
            <a:tailEnd/>
          </a:ln>
        </p:spPr>
        <p:txBody>
          <a:bodyPr>
            <a:spAutoFit/>
          </a:bodyPr>
          <a:lstStyle/>
          <a:p>
            <a:r>
              <a:rPr lang="en-GB" sz="1600"/>
              <a:t>JTAG</a:t>
            </a:r>
            <a:endParaRPr lang="en-IE" sz="1600"/>
          </a:p>
        </p:txBody>
      </p:sp>
      <p:sp>
        <p:nvSpPr>
          <p:cNvPr id="53" name="PPTShape_2"/>
          <p:cNvSpPr txBox="1">
            <a:spLocks noChangeArrowheads="1"/>
          </p:cNvSpPr>
          <p:nvPr/>
        </p:nvSpPr>
        <p:spPr bwMode="auto">
          <a:xfrm>
            <a:off x="5865813" y="2451100"/>
            <a:ext cx="1119187" cy="584200"/>
          </a:xfrm>
          <a:prstGeom prst="rect">
            <a:avLst/>
          </a:prstGeom>
          <a:noFill/>
          <a:ln w="12700">
            <a:noFill/>
            <a:miter lim="800000"/>
            <a:headEnd/>
            <a:tailEnd/>
          </a:ln>
          <a:effectLst>
            <a:outerShdw dist="17961" dir="2700000" algn="ctr" rotWithShape="0">
              <a:schemeClr val="tx1"/>
            </a:outerShdw>
          </a:effectLst>
        </p:spPr>
        <p:txBody>
          <a:bodyPr wrap="none">
            <a:spAutoFit/>
          </a:bodyPr>
          <a:lstStyle/>
          <a:p>
            <a:pPr>
              <a:spcBef>
                <a:spcPct val="20000"/>
              </a:spcBef>
              <a:buSzPct val="50000"/>
              <a:defRPr/>
            </a:pPr>
            <a:r>
              <a:rPr lang="en-GB" sz="1600" b="1" dirty="0">
                <a:solidFill>
                  <a:schemeClr val="bg1"/>
                </a:solidFill>
                <a:latin typeface="Helvetica" pitchFamily="34" charset="0"/>
              </a:rPr>
              <a:t>Status</a:t>
            </a:r>
            <a:br>
              <a:rPr lang="en-GB" sz="1600" b="1" dirty="0">
                <a:solidFill>
                  <a:schemeClr val="bg1"/>
                </a:solidFill>
                <a:latin typeface="Helvetica" pitchFamily="34" charset="0"/>
              </a:rPr>
            </a:br>
            <a:r>
              <a:rPr lang="en-GB" sz="1600" b="1" dirty="0">
                <a:solidFill>
                  <a:schemeClr val="bg1"/>
                </a:solidFill>
                <a:latin typeface="Helvetica" pitchFamily="34" charset="0"/>
              </a:rPr>
              <a:t>Registers</a:t>
            </a:r>
          </a:p>
        </p:txBody>
      </p:sp>
      <p:sp>
        <p:nvSpPr>
          <p:cNvPr id="56" name="PPTShape_3"/>
          <p:cNvSpPr txBox="1">
            <a:spLocks noChangeArrowheads="1"/>
          </p:cNvSpPr>
          <p:nvPr/>
        </p:nvSpPr>
        <p:spPr bwMode="auto">
          <a:xfrm>
            <a:off x="5875338" y="3184525"/>
            <a:ext cx="1119187" cy="585788"/>
          </a:xfrm>
          <a:prstGeom prst="rect">
            <a:avLst/>
          </a:prstGeom>
          <a:noFill/>
          <a:ln w="12700">
            <a:noFill/>
            <a:miter lim="800000"/>
            <a:headEnd/>
            <a:tailEnd/>
          </a:ln>
          <a:effectLst>
            <a:outerShdw dist="17961" dir="2700000" algn="ctr" rotWithShape="0">
              <a:schemeClr val="tx1"/>
            </a:outerShdw>
          </a:effectLst>
        </p:spPr>
        <p:txBody>
          <a:bodyPr wrap="none">
            <a:spAutoFit/>
          </a:bodyPr>
          <a:lstStyle/>
          <a:p>
            <a:pPr>
              <a:spcBef>
                <a:spcPct val="20000"/>
              </a:spcBef>
              <a:buSzPct val="50000"/>
              <a:defRPr/>
            </a:pPr>
            <a:r>
              <a:rPr lang="en-GB" sz="1600" b="1" dirty="0">
                <a:solidFill>
                  <a:schemeClr val="bg1"/>
                </a:solidFill>
                <a:latin typeface="Helvetica" pitchFamily="34" charset="0"/>
              </a:rPr>
              <a:t>Control</a:t>
            </a:r>
            <a:br>
              <a:rPr lang="en-GB" sz="1600" b="1" dirty="0">
                <a:solidFill>
                  <a:schemeClr val="bg1"/>
                </a:solidFill>
                <a:latin typeface="Helvetica" pitchFamily="34" charset="0"/>
              </a:rPr>
            </a:br>
            <a:r>
              <a:rPr lang="en-GB" sz="1600" b="1" dirty="0">
                <a:solidFill>
                  <a:schemeClr val="bg1"/>
                </a:solidFill>
                <a:latin typeface="Helvetica" pitchFamily="34" charset="0"/>
              </a:rPr>
              <a:t>Registers</a:t>
            </a:r>
          </a:p>
        </p:txBody>
      </p:sp>
      <p:sp>
        <p:nvSpPr>
          <p:cNvPr id="57" name="PPTShape_4"/>
          <p:cNvSpPr txBox="1">
            <a:spLocks noChangeArrowheads="1"/>
          </p:cNvSpPr>
          <p:nvPr/>
        </p:nvSpPr>
        <p:spPr bwMode="auto">
          <a:xfrm>
            <a:off x="1438275" y="3468688"/>
            <a:ext cx="1176338" cy="584200"/>
          </a:xfrm>
          <a:prstGeom prst="rect">
            <a:avLst/>
          </a:prstGeom>
          <a:noFill/>
          <a:ln w="12700">
            <a:noFill/>
            <a:miter lim="800000"/>
            <a:headEnd/>
            <a:tailEnd/>
          </a:ln>
          <a:effectLst>
            <a:outerShdw dist="17961" dir="2700000" algn="ctr" rotWithShape="0">
              <a:schemeClr val="tx1"/>
            </a:outerShdw>
          </a:effectLst>
        </p:spPr>
        <p:txBody>
          <a:bodyPr>
            <a:spAutoFit/>
          </a:bodyPr>
          <a:lstStyle/>
          <a:p>
            <a:pPr>
              <a:spcBef>
                <a:spcPct val="20000"/>
              </a:spcBef>
              <a:buSzPct val="50000"/>
              <a:defRPr/>
            </a:pPr>
            <a:r>
              <a:rPr lang="en-GB" sz="1600" b="1" dirty="0">
                <a:solidFill>
                  <a:schemeClr val="bg1"/>
                </a:solidFill>
                <a:latin typeface="Helvetica" pitchFamily="34" charset="0"/>
              </a:rPr>
              <a:t>On-Chip</a:t>
            </a:r>
            <a:br>
              <a:rPr lang="en-GB" sz="1600" b="1" dirty="0">
                <a:solidFill>
                  <a:schemeClr val="bg1"/>
                </a:solidFill>
                <a:latin typeface="Helvetica" pitchFamily="34" charset="0"/>
              </a:rPr>
            </a:br>
            <a:r>
              <a:rPr lang="en-GB" sz="1600" b="1" dirty="0">
                <a:solidFill>
                  <a:schemeClr val="bg1"/>
                </a:solidFill>
                <a:latin typeface="Helvetica" pitchFamily="34" charset="0"/>
              </a:rPr>
              <a:t>Sensors</a:t>
            </a:r>
          </a:p>
        </p:txBody>
      </p:sp>
    </p:spTree>
    <p:custDataLst>
      <p:tags r:id="rId1"/>
    </p:custData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smtClean="0"/>
              <a:t>Cost, Power, and Performance</a:t>
            </a:r>
            <a:endParaRPr lang="en-CA" smtClean="0"/>
          </a:p>
        </p:txBody>
      </p:sp>
      <p:sp>
        <p:nvSpPr>
          <p:cNvPr id="11267" name="Content Placeholder 2"/>
          <p:cNvSpPr>
            <a:spLocks noGrp="1"/>
          </p:cNvSpPr>
          <p:nvPr>
            <p:ph idx="1"/>
          </p:nvPr>
        </p:nvSpPr>
        <p:spPr>
          <a:xfrm>
            <a:off x="169606" y="1069258"/>
            <a:ext cx="8233646" cy="4268337"/>
          </a:xfrm>
        </p:spPr>
        <p:txBody>
          <a:bodyPr/>
          <a:lstStyle/>
          <a:p>
            <a:r>
              <a:rPr lang="en-US" dirty="0" smtClean="0"/>
              <a:t>The different families in the 7 series provide solutions to address the different price/performance/power requirements of  the FPGA market</a:t>
            </a:r>
          </a:p>
          <a:p>
            <a:pPr lvl="1"/>
            <a:r>
              <a:rPr lang="en-US" dirty="0" smtClean="0"/>
              <a:t>Artix-7 family: Lowest price and power for high volume and consumer applications</a:t>
            </a:r>
          </a:p>
          <a:p>
            <a:pPr lvl="2"/>
            <a:r>
              <a:rPr lang="en-US" dirty="0" smtClean="0"/>
              <a:t>Battery powered devices, automotive, commercial digital cameras</a:t>
            </a:r>
          </a:p>
          <a:p>
            <a:pPr lvl="1"/>
            <a:r>
              <a:rPr lang="en-US" dirty="0" smtClean="0"/>
              <a:t>Kintex-7 family: Best price/performance</a:t>
            </a:r>
          </a:p>
          <a:p>
            <a:pPr lvl="2"/>
            <a:r>
              <a:rPr lang="en-US" dirty="0" smtClean="0"/>
              <a:t>Wireless and wired communication,</a:t>
            </a:r>
            <a:br>
              <a:rPr lang="en-US" dirty="0" smtClean="0"/>
            </a:br>
            <a:r>
              <a:rPr lang="en-US" dirty="0" smtClean="0"/>
              <a:t>medical, broadcast</a:t>
            </a:r>
          </a:p>
          <a:p>
            <a:pPr lvl="1"/>
            <a:r>
              <a:rPr lang="en-US" dirty="0" smtClean="0"/>
              <a:t>Virtex-7 family: Highest performance </a:t>
            </a:r>
            <a:br>
              <a:rPr lang="en-US" dirty="0" smtClean="0"/>
            </a:br>
            <a:r>
              <a:rPr lang="en-US" dirty="0" smtClean="0"/>
              <a:t>and capacity</a:t>
            </a:r>
          </a:p>
          <a:p>
            <a:pPr lvl="2"/>
            <a:r>
              <a:rPr lang="en-US" dirty="0" smtClean="0"/>
              <a:t>High-end wired communication, </a:t>
            </a:r>
            <a:br>
              <a:rPr lang="en-US" dirty="0" smtClean="0"/>
            </a:br>
            <a:r>
              <a:rPr lang="en-US" dirty="0" smtClean="0"/>
              <a:t>test and measurement, advanced</a:t>
            </a:r>
            <a:br>
              <a:rPr lang="en-US" dirty="0" smtClean="0"/>
            </a:br>
            <a:r>
              <a:rPr lang="en-US" dirty="0" smtClean="0"/>
              <a:t>RADAR, high performance</a:t>
            </a:r>
            <a:br>
              <a:rPr lang="en-US" dirty="0" smtClean="0"/>
            </a:br>
            <a:r>
              <a:rPr lang="en-US" dirty="0" smtClean="0"/>
              <a:t>computing</a:t>
            </a:r>
            <a:endParaRPr lang="en-CA" dirty="0" smtClean="0"/>
          </a:p>
        </p:txBody>
      </p:sp>
      <p:pic>
        <p:nvPicPr>
          <p:cNvPr id="11268" name="Picture 2"/>
          <p:cNvPicPr>
            <a:picLocks noChangeAspect="1" noChangeArrowheads="1"/>
          </p:cNvPicPr>
          <p:nvPr>
            <p:custDataLst>
              <p:tags r:id="rId2"/>
            </p:custDataLst>
          </p:nvPr>
        </p:nvPicPr>
        <p:blipFill>
          <a:blip r:embed="rId5"/>
          <a:srcRect/>
          <a:stretch>
            <a:fillRect/>
          </a:stretch>
        </p:blipFill>
        <p:spPr bwMode="auto">
          <a:xfrm>
            <a:off x="4624388" y="3387725"/>
            <a:ext cx="4191000" cy="2992438"/>
          </a:xfrm>
          <a:prstGeom prst="rect">
            <a:avLst/>
          </a:prstGeom>
          <a:noFill/>
          <a:ln w="9525">
            <a:noFill/>
            <a:miter lim="800000"/>
            <a:headEnd/>
            <a:tailEnd/>
          </a:ln>
        </p:spPr>
      </p:pic>
    </p:spTree>
    <p:custDataLst>
      <p:tags r:id="rId1"/>
    </p:custData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smtClean="0"/>
              <a:t>I/O Composition</a:t>
            </a:r>
            <a:endParaRPr lang="en-CA" smtClean="0"/>
          </a:p>
        </p:txBody>
      </p:sp>
      <p:sp>
        <p:nvSpPr>
          <p:cNvPr id="12291" name="Content Placeholder 2"/>
          <p:cNvSpPr>
            <a:spLocks noGrp="1"/>
          </p:cNvSpPr>
          <p:nvPr>
            <p:ph idx="1"/>
          </p:nvPr>
        </p:nvSpPr>
        <p:spPr/>
        <p:txBody>
          <a:bodyPr/>
          <a:lstStyle/>
          <a:p>
            <a:r>
              <a:rPr lang="en-US" smtClean="0"/>
              <a:t>Each 7 series I/O bank contains one type of I/O</a:t>
            </a:r>
          </a:p>
          <a:p>
            <a:pPr lvl="1"/>
            <a:r>
              <a:rPr lang="en-US" smtClean="0"/>
              <a:t>High Range (HR) </a:t>
            </a:r>
          </a:p>
          <a:p>
            <a:pPr lvl="1"/>
            <a:r>
              <a:rPr lang="en-US" smtClean="0"/>
              <a:t>High Performance (HP) </a:t>
            </a:r>
          </a:p>
          <a:p>
            <a:r>
              <a:rPr lang="en-US" smtClean="0"/>
              <a:t>Different devices have different mixtures of I/O banks</a:t>
            </a:r>
          </a:p>
        </p:txBody>
      </p:sp>
      <p:graphicFrame>
        <p:nvGraphicFramePr>
          <p:cNvPr id="47" name="Table 46"/>
          <p:cNvGraphicFramePr>
            <a:graphicFrameLocks noGrp="1"/>
          </p:cNvGraphicFramePr>
          <p:nvPr/>
        </p:nvGraphicFramePr>
        <p:xfrm>
          <a:off x="709613" y="3640138"/>
          <a:ext cx="7820167" cy="1956411"/>
        </p:xfrm>
        <a:graphic>
          <a:graphicData uri="http://schemas.openxmlformats.org/drawingml/2006/table">
            <a:tbl>
              <a:tblPr firstRow="1" bandRow="1">
                <a:tableStyleId>{5C22544A-7EE6-4342-B048-85BDC9FD1C3A}</a:tableStyleId>
              </a:tblPr>
              <a:tblGrid>
                <a:gridCol w="1858738"/>
                <a:gridCol w="1413912"/>
                <a:gridCol w="1419451"/>
                <a:gridCol w="1564033"/>
                <a:gridCol w="1564033"/>
              </a:tblGrid>
              <a:tr h="839632">
                <a:tc>
                  <a:txBody>
                    <a:bodyPr/>
                    <a:lstStyle/>
                    <a:p>
                      <a:r>
                        <a:rPr lang="en-US" sz="1600" dirty="0" smtClean="0"/>
                        <a:t>I/O Types</a:t>
                      </a:r>
                      <a:endParaRPr lang="en-US" sz="1600" dirty="0"/>
                    </a:p>
                  </a:txBody>
                  <a:tcPr anchor="ctr" anchorCtr="1">
                    <a:lnL w="57150" cap="flat" cmpd="sng" algn="ctr">
                      <a:solidFill>
                        <a:schemeClr val="bg2"/>
                      </a:solidFill>
                      <a:prstDash val="solid"/>
                      <a:round/>
                      <a:headEnd type="none" w="med" len="med"/>
                      <a:tailEnd type="none" w="med" len="med"/>
                    </a:lnL>
                    <a:lnT w="57150" cap="flat" cmpd="sng" algn="ctr">
                      <a:solidFill>
                        <a:schemeClr val="bg2"/>
                      </a:solidFill>
                      <a:prstDash val="solid"/>
                      <a:round/>
                      <a:headEnd type="none" w="med" len="med"/>
                      <a:tailEnd type="none" w="med" len="med"/>
                    </a:lnT>
                  </a:tcPr>
                </a:tc>
                <a:tc>
                  <a:txBody>
                    <a:bodyPr/>
                    <a:lstStyle/>
                    <a:p>
                      <a:r>
                        <a:rPr lang="en-US" sz="1600" dirty="0" smtClean="0"/>
                        <a:t>Artix-7 Family</a:t>
                      </a:r>
                      <a:endParaRPr lang="en-US" sz="1600" dirty="0"/>
                    </a:p>
                  </a:txBody>
                  <a:tcPr anchor="ctr" anchorCtr="1">
                    <a:lnT w="57150" cap="flat" cmpd="sng" algn="ctr">
                      <a:solidFill>
                        <a:schemeClr val="bg2"/>
                      </a:solidFill>
                      <a:prstDash val="solid"/>
                      <a:round/>
                      <a:headEnd type="none" w="med" len="med"/>
                      <a:tailEnd type="none" w="med" len="med"/>
                    </a:lnT>
                  </a:tcPr>
                </a:tc>
                <a:tc>
                  <a:txBody>
                    <a:bodyPr/>
                    <a:lstStyle/>
                    <a:p>
                      <a:r>
                        <a:rPr lang="en-US" sz="1600" dirty="0" smtClean="0"/>
                        <a:t>Kintex-7 Family</a:t>
                      </a:r>
                      <a:endParaRPr lang="en-US" sz="1600" dirty="0"/>
                    </a:p>
                  </a:txBody>
                  <a:tcPr anchor="ctr" anchorCtr="1">
                    <a:lnT w="57150" cap="flat" cmpd="sng" algn="ctr">
                      <a:solidFill>
                        <a:schemeClr val="bg2"/>
                      </a:solidFill>
                      <a:prstDash val="solid"/>
                      <a:round/>
                      <a:headEnd type="none" w="med" len="med"/>
                      <a:tailEnd type="none" w="med" len="med"/>
                    </a:lnT>
                  </a:tcPr>
                </a:tc>
                <a:tc>
                  <a:txBody>
                    <a:bodyPr/>
                    <a:lstStyle/>
                    <a:p>
                      <a:pPr algn="ctr"/>
                      <a:r>
                        <a:rPr lang="en-US" sz="1600" dirty="0" smtClean="0"/>
                        <a:t>Virtex-7 Family</a:t>
                      </a:r>
                    </a:p>
                  </a:txBody>
                  <a:tcPr anchor="ctr" anchorCtr="1">
                    <a:lnT w="57150" cap="flat" cmpd="sng" algn="ctr">
                      <a:solidFill>
                        <a:schemeClr val="bg2"/>
                      </a:solidFill>
                      <a:prstDash val="solid"/>
                      <a:round/>
                      <a:headEnd type="none" w="med" len="med"/>
                      <a:tailEnd type="none" w="med" len="med"/>
                    </a:lnT>
                  </a:tcPr>
                </a:tc>
                <a:tc>
                  <a:txBody>
                    <a:bodyPr/>
                    <a:lstStyle/>
                    <a:p>
                      <a:pPr algn="ctr"/>
                      <a:r>
                        <a:rPr lang="en-US" sz="1600" dirty="0" smtClean="0"/>
                        <a:t>Virtex-7</a:t>
                      </a:r>
                      <a:br>
                        <a:rPr lang="en-US" sz="1600" dirty="0" smtClean="0"/>
                      </a:br>
                      <a:r>
                        <a:rPr lang="en-US" sz="1600" dirty="0" smtClean="0"/>
                        <a:t>XT/HT Family</a:t>
                      </a:r>
                      <a:endParaRPr lang="en-US" sz="1600" dirty="0"/>
                    </a:p>
                  </a:txBody>
                  <a:tcPr anchor="ctr" anchorCtr="1">
                    <a:lnR w="57150" cap="flat" cmpd="sng" algn="ctr">
                      <a:solidFill>
                        <a:schemeClr val="bg2"/>
                      </a:solidFill>
                      <a:prstDash val="solid"/>
                      <a:round/>
                      <a:headEnd type="none" w="med" len="med"/>
                      <a:tailEnd type="none" w="med" len="med"/>
                    </a:lnR>
                    <a:lnT w="57150" cap="flat" cmpd="sng" algn="ctr">
                      <a:solidFill>
                        <a:schemeClr val="bg2"/>
                      </a:solidFill>
                      <a:prstDash val="solid"/>
                      <a:round/>
                      <a:headEnd type="none" w="med" len="med"/>
                      <a:tailEnd type="none" w="med" len="med"/>
                    </a:lnT>
                  </a:tcPr>
                </a:tc>
              </a:tr>
              <a:tr h="537659">
                <a:tc>
                  <a:txBody>
                    <a:bodyPr/>
                    <a:lstStyle/>
                    <a:p>
                      <a:pPr algn="l"/>
                      <a:r>
                        <a:rPr lang="en-US" sz="1600" b="1" baseline="0" dirty="0" smtClean="0"/>
                        <a:t>High Range</a:t>
                      </a:r>
                      <a:endParaRPr lang="en-US" sz="1600" b="1" dirty="0"/>
                    </a:p>
                  </a:txBody>
                  <a:tcPr anchor="ctr" anchorCtr="1">
                    <a:lnL w="57150" cap="flat" cmpd="sng" algn="ctr">
                      <a:solidFill>
                        <a:schemeClr val="bg2"/>
                      </a:solidFill>
                      <a:prstDash val="solid"/>
                      <a:round/>
                      <a:headEnd type="none" w="med" len="med"/>
                      <a:tailEnd type="none" w="med" len="med"/>
                    </a:ln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dirty="0" smtClean="0"/>
                        <a:t>All</a:t>
                      </a:r>
                    </a:p>
                  </a:txBody>
                  <a:tcPr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dirty="0" smtClean="0"/>
                        <a:t>Most</a:t>
                      </a:r>
                    </a:p>
                  </a:txBody>
                  <a:tcPr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dirty="0" smtClean="0"/>
                        <a:t>Some</a:t>
                      </a:r>
                    </a:p>
                  </a:txBody>
                  <a:tcPr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600" b="1" dirty="0" smtClean="0"/>
                    </a:p>
                  </a:txBody>
                  <a:tcPr anchor="ctr" anchorCtr="1">
                    <a:lnR w="57150" cap="flat" cmpd="sng" algn="ctr">
                      <a:solidFill>
                        <a:schemeClr val="bg2"/>
                      </a:solidFill>
                      <a:prstDash val="solid"/>
                      <a:round/>
                      <a:headEnd type="none" w="med" len="med"/>
                      <a:tailEnd type="none" w="med" len="med"/>
                    </a:lnR>
                  </a:tcPr>
                </a:tc>
              </a:tr>
              <a:tr h="537659">
                <a:tc>
                  <a:txBody>
                    <a:bodyPr/>
                    <a:lstStyle/>
                    <a:p>
                      <a:pPr algn="l"/>
                      <a:r>
                        <a:rPr lang="en-US" sz="1600" b="1" dirty="0" smtClean="0"/>
                        <a:t>High Performance</a:t>
                      </a:r>
                      <a:endParaRPr lang="en-US" sz="1600" b="1" dirty="0"/>
                    </a:p>
                  </a:txBody>
                  <a:tcPr anchor="ctr" anchorCtr="1">
                    <a:lnL w="57150" cap="flat" cmpd="sng" algn="ctr">
                      <a:solidFill>
                        <a:schemeClr val="bg2"/>
                      </a:solidFill>
                      <a:prstDash val="solid"/>
                      <a:round/>
                      <a:headEnd type="none" w="med" len="med"/>
                      <a:tailEnd type="none" w="med" len="med"/>
                    </a:lnL>
                    <a:lnB w="57150" cap="flat" cmpd="sng" algn="ctr">
                      <a:solidFill>
                        <a:schemeClr val="bg2"/>
                      </a:solidFill>
                      <a:prstDash val="solid"/>
                      <a:round/>
                      <a:headEnd type="none" w="med" len="med"/>
                      <a:tailEnd type="none" w="med" len="med"/>
                    </a:lnB>
                  </a:tcPr>
                </a:tc>
                <a:tc>
                  <a:txBody>
                    <a:bodyPr/>
                    <a:lstStyle/>
                    <a:p>
                      <a:pPr algn="ctr"/>
                      <a:endParaRPr lang="en-US" sz="1600" b="1" dirty="0"/>
                    </a:p>
                  </a:txBody>
                  <a:tcPr anchor="ctr">
                    <a:lnB w="57150" cap="flat" cmpd="sng" algn="ctr">
                      <a:solidFill>
                        <a:schemeClr val="bg2"/>
                      </a:solidFill>
                      <a:prstDash val="solid"/>
                      <a:round/>
                      <a:headEnd type="none" w="med" len="med"/>
                      <a:tailEnd type="none" w="med" len="med"/>
                    </a:lnB>
                  </a:tcPr>
                </a:tc>
                <a:tc>
                  <a:txBody>
                    <a:bodyPr/>
                    <a:lstStyle/>
                    <a:p>
                      <a:pPr algn="ctr"/>
                      <a:r>
                        <a:rPr lang="en-US" sz="1600" b="1" dirty="0" smtClean="0"/>
                        <a:t>Some</a:t>
                      </a:r>
                      <a:endParaRPr lang="en-US" sz="1600" b="1" dirty="0"/>
                    </a:p>
                  </a:txBody>
                  <a:tcPr anchor="ctr">
                    <a:lnB w="57150" cap="flat" cmpd="sng" algn="ctr">
                      <a:solidFill>
                        <a:schemeClr val="bg2"/>
                      </a:solidFill>
                      <a:prstDash val="solid"/>
                      <a:round/>
                      <a:headEnd type="none" w="med" len="med"/>
                      <a:tailEnd type="none" w="med" len="med"/>
                    </a:lnB>
                  </a:tcPr>
                </a:tc>
                <a:tc>
                  <a:txBody>
                    <a:bodyPr/>
                    <a:lstStyle/>
                    <a:p>
                      <a:pPr algn="ctr"/>
                      <a:r>
                        <a:rPr lang="en-US" sz="1600" b="1" dirty="0" smtClean="0"/>
                        <a:t>Most</a:t>
                      </a:r>
                      <a:endParaRPr lang="en-US" sz="1600" b="1" dirty="0"/>
                    </a:p>
                  </a:txBody>
                  <a:tcPr anchor="ctr">
                    <a:lnB w="57150" cap="flat" cmpd="sng" algn="ctr">
                      <a:solidFill>
                        <a:schemeClr val="bg2"/>
                      </a:solidFill>
                      <a:prstDash val="solid"/>
                      <a:round/>
                      <a:headEnd type="none" w="med" len="med"/>
                      <a:tailEnd type="none" w="med" len="med"/>
                    </a:lnB>
                  </a:tcPr>
                </a:tc>
                <a:tc>
                  <a:txBody>
                    <a:bodyPr/>
                    <a:lstStyle/>
                    <a:p>
                      <a:pPr algn="ctr"/>
                      <a:r>
                        <a:rPr lang="en-US" sz="1600" b="1" dirty="0" smtClean="0"/>
                        <a:t>All</a:t>
                      </a:r>
                      <a:endParaRPr lang="en-US" sz="1600" b="1" dirty="0"/>
                    </a:p>
                  </a:txBody>
                  <a:tcPr anchor="ctr">
                    <a:lnR w="57150" cap="flat" cmpd="sng" algn="ctr">
                      <a:solidFill>
                        <a:schemeClr val="bg2"/>
                      </a:solidFill>
                      <a:prstDash val="solid"/>
                      <a:round/>
                      <a:headEnd type="none" w="med" len="med"/>
                      <a:tailEnd type="none" w="med" len="med"/>
                    </a:lnR>
                    <a:lnB w="57150" cap="flat" cmpd="sng" algn="ctr">
                      <a:solidFill>
                        <a:schemeClr val="bg2"/>
                      </a:solidFill>
                      <a:prstDash val="solid"/>
                      <a:round/>
                      <a:headEnd type="none" w="med" len="med"/>
                      <a:tailEnd type="none" w="med" len="med"/>
                    </a:lnB>
                  </a:tcPr>
                </a:tc>
              </a:tr>
            </a:tbl>
          </a:graphicData>
        </a:graphic>
      </p:graphicFrame>
    </p:spTree>
    <p:custDataLst>
      <p:tags r:id="rId1"/>
    </p:custData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smtClean="0"/>
              <a:t>Multi-Gigabit Transceiver</a:t>
            </a:r>
            <a:endParaRPr lang="en-CA" smtClean="0"/>
          </a:p>
        </p:txBody>
      </p:sp>
      <p:sp>
        <p:nvSpPr>
          <p:cNvPr id="13315" name="Content Placeholder 2"/>
          <p:cNvSpPr>
            <a:spLocks noGrp="1"/>
          </p:cNvSpPr>
          <p:nvPr>
            <p:ph idx="1"/>
          </p:nvPr>
        </p:nvSpPr>
        <p:spPr>
          <a:xfrm>
            <a:off x="457200" y="1600200"/>
            <a:ext cx="8226425" cy="2084388"/>
          </a:xfrm>
        </p:spPr>
        <p:txBody>
          <a:bodyPr/>
          <a:lstStyle/>
          <a:p>
            <a:r>
              <a:rPr lang="en-US" smtClean="0"/>
              <a:t>Different families have different MGT devices</a:t>
            </a:r>
          </a:p>
          <a:p>
            <a:pPr lvl="1"/>
            <a:r>
              <a:rPr lang="en-US" smtClean="0"/>
              <a:t>Artix-7 family: GTP</a:t>
            </a:r>
          </a:p>
          <a:p>
            <a:pPr lvl="1"/>
            <a:r>
              <a:rPr lang="en-US" smtClean="0"/>
              <a:t>Kintex-7/Virtex-7 family: GTX</a:t>
            </a:r>
          </a:p>
          <a:p>
            <a:pPr lvl="1"/>
            <a:r>
              <a:rPr lang="en-US" smtClean="0"/>
              <a:t>Virtex-7 XT family: Mixture of GTX and GTH</a:t>
            </a:r>
          </a:p>
          <a:p>
            <a:pPr lvl="1"/>
            <a:r>
              <a:rPr lang="en-US" smtClean="0"/>
              <a:t>Virtex-7 HT family: Mixture of GTH and GTZ</a:t>
            </a:r>
          </a:p>
          <a:p>
            <a:endParaRPr lang="en-US" smtClean="0"/>
          </a:p>
          <a:p>
            <a:endParaRPr lang="en-US" smtClean="0"/>
          </a:p>
          <a:p>
            <a:endParaRPr lang="en-US" smtClean="0"/>
          </a:p>
          <a:p>
            <a:endParaRPr lang="en-US" smtClean="0"/>
          </a:p>
          <a:p>
            <a:endParaRPr lang="en-US" smtClean="0"/>
          </a:p>
          <a:p>
            <a:endParaRPr lang="en-US" sz="1600" smtClean="0"/>
          </a:p>
          <a:p>
            <a:pPr>
              <a:buFont typeface="Wingdings" pitchFamily="2" charset="2"/>
              <a:buNone/>
            </a:pPr>
            <a:endParaRPr lang="en-US" sz="1600" smtClean="0"/>
          </a:p>
        </p:txBody>
      </p:sp>
      <p:graphicFrame>
        <p:nvGraphicFramePr>
          <p:cNvPr id="6" name="Group 330"/>
          <p:cNvGraphicFramePr>
            <a:graphicFrameLocks/>
          </p:cNvGraphicFramePr>
          <p:nvPr/>
        </p:nvGraphicFramePr>
        <p:xfrm>
          <a:off x="231775" y="3770313"/>
          <a:ext cx="8734563" cy="2541953"/>
        </p:xfrm>
        <a:graphic>
          <a:graphicData uri="http://schemas.openxmlformats.org/drawingml/2006/table">
            <a:tbl>
              <a:tblPr/>
              <a:tblGrid>
                <a:gridCol w="646745"/>
                <a:gridCol w="638147"/>
                <a:gridCol w="652020"/>
                <a:gridCol w="790747"/>
                <a:gridCol w="665893"/>
                <a:gridCol w="901729"/>
                <a:gridCol w="749130"/>
                <a:gridCol w="887856"/>
                <a:gridCol w="665893"/>
                <a:gridCol w="860111"/>
                <a:gridCol w="648736"/>
                <a:gridCol w="627556"/>
              </a:tblGrid>
              <a:tr h="373873">
                <a:tc rowSpan="2">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200" b="1" i="0" u="none" strike="noStrike" cap="none" normalizeH="0" baseline="0" dirty="0" smtClean="0">
                          <a:ln>
                            <a:noFill/>
                          </a:ln>
                          <a:solidFill>
                            <a:schemeClr val="bg1"/>
                          </a:solidFill>
                          <a:effectLst/>
                          <a:latin typeface="Arial" charset="0"/>
                        </a:rPr>
                        <a:t>Speed </a:t>
                      </a:r>
                      <a:br>
                        <a:rPr kumimoji="0" lang="en-US" sz="1200" b="1" i="0" u="none" strike="noStrike" cap="none" normalizeH="0" baseline="0" dirty="0" smtClean="0">
                          <a:ln>
                            <a:noFill/>
                          </a:ln>
                          <a:solidFill>
                            <a:schemeClr val="bg1"/>
                          </a:solidFill>
                          <a:effectLst/>
                          <a:latin typeface="Arial" charset="0"/>
                        </a:rPr>
                      </a:br>
                      <a:r>
                        <a:rPr kumimoji="0" lang="en-US" sz="1200" b="1" i="0" u="none" strike="noStrike" cap="none" normalizeH="0" baseline="0" dirty="0" smtClean="0">
                          <a:ln>
                            <a:noFill/>
                          </a:ln>
                          <a:solidFill>
                            <a:schemeClr val="bg1"/>
                          </a:solidFill>
                          <a:effectLst/>
                          <a:latin typeface="Arial" charset="0"/>
                        </a:rPr>
                        <a:t>Grade</a:t>
                      </a:r>
                    </a:p>
                  </a:txBody>
                  <a:tcPr anchor="ct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50000"/>
                      </a:schemeClr>
                    </a:solidFill>
                  </a:tcPr>
                </a:tc>
                <a:tc gridSpan="2">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Artix GTP</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tc hMerge="1">
                  <a:txBody>
                    <a:bodyPr/>
                    <a:lstStyle/>
                    <a:p>
                      <a:endParaRPr lang="en-US"/>
                    </a:p>
                  </a:txBody>
                  <a:tcPr/>
                </a:tc>
                <a:tc gridSpan="3">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Kintex </a:t>
                      </a:r>
                      <a:br>
                        <a:rPr kumimoji="0" lang="en-US" sz="1600" b="1" i="0" u="none" strike="noStrike" cap="none" normalizeH="0" baseline="0" dirty="0" smtClean="0">
                          <a:ln>
                            <a:noFill/>
                          </a:ln>
                          <a:solidFill>
                            <a:schemeClr val="bg1"/>
                          </a:solidFill>
                          <a:effectLst/>
                          <a:latin typeface="Arial" charset="0"/>
                        </a:rPr>
                      </a:br>
                      <a:r>
                        <a:rPr kumimoji="0" lang="en-US" sz="1600" b="1" i="0" u="none" strike="noStrike" cap="none" normalizeH="0" baseline="0" dirty="0" smtClean="0">
                          <a:ln>
                            <a:noFill/>
                          </a:ln>
                          <a:solidFill>
                            <a:schemeClr val="bg1"/>
                          </a:solidFill>
                          <a:effectLst/>
                          <a:latin typeface="Arial" charset="0"/>
                        </a:rPr>
                        <a:t>GTX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7030A0"/>
                    </a:solidFill>
                  </a:tcPr>
                </a:tc>
                <a:tc hMerge="1">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1200" b="1" i="0" u="none" strike="noStrike" cap="none" normalizeH="0" baseline="0" dirty="0" smtClean="0">
                        <a:ln>
                          <a:noFill/>
                        </a:ln>
                        <a:solidFill>
                          <a:schemeClr val="bg1"/>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hMerge="1">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1800" b="1" i="0" u="none" strike="noStrike" cap="none" normalizeH="0" baseline="0" dirty="0" smtClean="0">
                        <a:ln>
                          <a:noFill/>
                        </a:ln>
                        <a:solidFill>
                          <a:schemeClr val="bg1"/>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gridSpan="2">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Virtex </a:t>
                      </a:r>
                      <a:br>
                        <a:rPr kumimoji="0" lang="en-US" sz="1600" b="1" i="0" u="none" strike="noStrike" cap="none" normalizeH="0" baseline="0" dirty="0" smtClean="0">
                          <a:ln>
                            <a:noFill/>
                          </a:ln>
                          <a:solidFill>
                            <a:schemeClr val="bg1"/>
                          </a:solidFill>
                          <a:effectLst/>
                          <a:latin typeface="Arial" charset="0"/>
                        </a:rPr>
                      </a:br>
                      <a:r>
                        <a:rPr kumimoji="0" lang="en-US" sz="1600" b="1" i="0" u="none" strike="noStrike" cap="none" normalizeH="0" baseline="0" dirty="0" smtClean="0">
                          <a:ln>
                            <a:noFill/>
                          </a:ln>
                          <a:solidFill>
                            <a:schemeClr val="bg1"/>
                          </a:solidFill>
                          <a:effectLst/>
                          <a:latin typeface="Arial" charset="0"/>
                        </a:rPr>
                        <a:t>GTX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hMerge="1">
                  <a:txBody>
                    <a:bodyPr/>
                    <a:lstStyle/>
                    <a:p>
                      <a:endParaRPr lang="en-US"/>
                    </a:p>
                  </a:txBody>
                  <a:tcPr/>
                </a:tc>
                <a:tc gridSpan="2">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Virtex </a:t>
                      </a:r>
                      <a:br>
                        <a:rPr kumimoji="0" lang="en-US" sz="1600" b="1" i="0" u="none" strike="noStrike" cap="none" normalizeH="0" baseline="0" dirty="0" smtClean="0">
                          <a:ln>
                            <a:noFill/>
                          </a:ln>
                          <a:solidFill>
                            <a:schemeClr val="bg1"/>
                          </a:solidFill>
                          <a:effectLst/>
                          <a:latin typeface="Arial" charset="0"/>
                        </a:rPr>
                      </a:br>
                      <a:r>
                        <a:rPr kumimoji="0" lang="en-US" sz="1600" b="1" i="0" u="none" strike="noStrike" cap="none" normalizeH="0" baseline="0" dirty="0" smtClean="0">
                          <a:ln>
                            <a:noFill/>
                          </a:ln>
                          <a:solidFill>
                            <a:schemeClr val="bg1"/>
                          </a:solidFill>
                          <a:effectLst/>
                          <a:latin typeface="Arial" charset="0"/>
                        </a:rPr>
                        <a:t>GTH</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hMerge="1">
                  <a:txBody>
                    <a:bodyPr/>
                    <a:lstStyle/>
                    <a:p>
                      <a:endParaRPr lang="en-US"/>
                    </a:p>
                  </a:txBody>
                  <a:tcPr/>
                </a:tc>
                <a:tc gridSpan="2">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Virtex </a:t>
                      </a:r>
                      <a:br>
                        <a:rPr kumimoji="0" lang="en-US" sz="1600" b="1" i="0" u="none" strike="noStrike" cap="none" normalizeH="0" baseline="0" dirty="0" smtClean="0">
                          <a:ln>
                            <a:noFill/>
                          </a:ln>
                          <a:solidFill>
                            <a:schemeClr val="bg1"/>
                          </a:solidFill>
                          <a:effectLst/>
                          <a:latin typeface="Arial" charset="0"/>
                        </a:rPr>
                      </a:br>
                      <a:r>
                        <a:rPr kumimoji="0" lang="en-US" sz="1600" b="1" i="0" u="none" strike="noStrike" cap="none" normalizeH="0" baseline="0" dirty="0" smtClean="0">
                          <a:ln>
                            <a:noFill/>
                          </a:ln>
                          <a:solidFill>
                            <a:schemeClr val="bg1"/>
                          </a:solidFill>
                          <a:effectLst/>
                          <a:latin typeface="Arial" charset="0"/>
                        </a:rPr>
                        <a:t>GTZ</a:t>
                      </a: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hMerge="1">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1800" b="1" i="0" u="none" strike="noStrike" cap="none" normalizeH="0" baseline="0" dirty="0" smtClean="0">
                        <a:ln>
                          <a:noFill/>
                        </a:ln>
                        <a:solidFill>
                          <a:schemeClr val="bg1"/>
                        </a:solidFill>
                        <a:effectLst/>
                        <a:latin typeface="Arial" charset="0"/>
                      </a:endParaRP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591965">
                <a:tc vMerge="1">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1600" b="0" i="0" u="none" strike="noStrike" cap="none" normalizeH="0" baseline="0" dirty="0" smtClean="0">
                        <a:ln>
                          <a:noFill/>
                        </a:ln>
                        <a:solidFill>
                          <a:schemeClr val="tx1"/>
                        </a:solidFill>
                        <a:effectLst/>
                        <a:latin typeface="Arial"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min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max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min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7030A0"/>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max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7030A0"/>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max (FF)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7030A0"/>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min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max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min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max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min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600" b="1" i="0" u="none" strike="noStrike" cap="none" normalizeH="0" baseline="0" dirty="0" smtClean="0">
                          <a:ln>
                            <a:noFill/>
                          </a:ln>
                          <a:solidFill>
                            <a:schemeClr val="bg1"/>
                          </a:solidFill>
                          <a:effectLst/>
                          <a:latin typeface="Arial" charset="0"/>
                        </a:rPr>
                        <a:t>max</a:t>
                      </a: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342717">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chemeClr val="tx1"/>
                          </a:solidFill>
                          <a:effectLst/>
                          <a:latin typeface="Arial" charset="0"/>
                        </a:rPr>
                        <a:t>1LC/I</a:t>
                      </a: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ECFF"/>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3.125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ECFF"/>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5.0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10.3125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N/A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N/A</a:t>
                      </a: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r>
              <a:tr h="342717">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chemeClr val="tx1"/>
                          </a:solidFill>
                          <a:effectLst/>
                          <a:latin typeface="Arial" charset="0"/>
                        </a:rPr>
                        <a:t>1C/I</a:t>
                      </a: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ECFF"/>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3.125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ECFF"/>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5.0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10.3125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TBD</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TBD</a:t>
                      </a: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r>
              <a:tr h="342717">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chemeClr val="tx1"/>
                          </a:solidFill>
                          <a:effectLst/>
                          <a:latin typeface="Arial" charset="0"/>
                        </a:rPr>
                        <a:t>2C/I</a:t>
                      </a: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ECFF"/>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3.75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ECFF"/>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10.3125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10.3125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13.1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28.05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28.05</a:t>
                      </a: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r>
              <a:tr h="342717">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chemeClr val="tx1"/>
                          </a:solidFill>
                          <a:effectLst/>
                          <a:latin typeface="Arial" charset="0"/>
                        </a:rPr>
                        <a:t>3C</a:t>
                      </a: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N/A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ECFF"/>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N/A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CECFF"/>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12.5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12.5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0.612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13.1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28.05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400" b="0" i="0" u="none" strike="noStrike" cap="none" normalizeH="0" baseline="0" dirty="0" smtClean="0">
                          <a:ln>
                            <a:noFill/>
                          </a:ln>
                          <a:solidFill>
                            <a:srgbClr val="008CA8"/>
                          </a:solidFill>
                          <a:effectLst/>
                          <a:latin typeface="Arial" charset="0"/>
                        </a:rPr>
                        <a:t>28.05</a:t>
                      </a: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99"/>
                    </a:solidFill>
                  </a:tcPr>
                </a:tc>
              </a:tr>
            </a:tbl>
          </a:graphicData>
        </a:graphic>
      </p:graphicFrame>
    </p:spTree>
    <p:custDataLst>
      <p:tags r:id="rId1"/>
    </p:custData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US" smtClean="0"/>
              <a:t>Packaging – Artix-7 Family</a:t>
            </a:r>
            <a:endParaRPr lang="en-CA" smtClean="0"/>
          </a:p>
        </p:txBody>
      </p:sp>
      <p:sp>
        <p:nvSpPr>
          <p:cNvPr id="14339" name="Content Placeholder 3"/>
          <p:cNvSpPr>
            <a:spLocks noGrp="1"/>
          </p:cNvSpPr>
          <p:nvPr>
            <p:ph idx="1"/>
          </p:nvPr>
        </p:nvSpPr>
        <p:spPr>
          <a:xfrm>
            <a:off x="457200" y="1600200"/>
            <a:ext cx="4479925" cy="4799013"/>
          </a:xfrm>
        </p:spPr>
        <p:txBody>
          <a:bodyPr/>
          <a:lstStyle/>
          <a:p>
            <a:r>
              <a:rPr lang="en-US" smtClean="0"/>
              <a:t>Ultra low-cost wire bond technology</a:t>
            </a:r>
          </a:p>
          <a:p>
            <a:r>
              <a:rPr lang="en-US" smtClean="0"/>
              <a:t>Small form factor</a:t>
            </a:r>
          </a:p>
          <a:p>
            <a:r>
              <a:rPr lang="en-US" smtClean="0"/>
              <a:t>Fourth generation sparse chevron pin pattern</a:t>
            </a:r>
          </a:p>
          <a:p>
            <a:r>
              <a:rPr lang="en-US" smtClean="0"/>
              <a:t>Speeds up to 1.066 Gbps for parallel I/O</a:t>
            </a:r>
          </a:p>
          <a:p>
            <a:r>
              <a:rPr lang="en-US" smtClean="0"/>
              <a:t>Speeds up to 3.75 Gbps for MGT</a:t>
            </a:r>
          </a:p>
          <a:p>
            <a:pPr>
              <a:buFont typeface="Wingdings" pitchFamily="2" charset="2"/>
              <a:buNone/>
            </a:pPr>
            <a:endParaRPr lang="en-CA" smtClean="0"/>
          </a:p>
        </p:txBody>
      </p:sp>
      <p:pic>
        <p:nvPicPr>
          <p:cNvPr id="14340" name="Picture 2" descr="http://img.tomshardware.com/us/2007/04/25/semiconductor_production_101/wiring.jpg"/>
          <p:cNvPicPr>
            <a:picLocks noChangeAspect="1" noChangeArrowheads="1"/>
          </p:cNvPicPr>
          <p:nvPr>
            <p:custDataLst>
              <p:tags r:id="rId2"/>
            </p:custDataLst>
          </p:nvPr>
        </p:nvPicPr>
        <p:blipFill>
          <a:blip r:embed="rId5"/>
          <a:srcRect/>
          <a:stretch>
            <a:fillRect/>
          </a:stretch>
        </p:blipFill>
        <p:spPr bwMode="auto">
          <a:xfrm>
            <a:off x="5126038" y="1725613"/>
            <a:ext cx="3886200" cy="3109912"/>
          </a:xfrm>
          <a:prstGeom prst="rect">
            <a:avLst/>
          </a:prstGeom>
          <a:noFill/>
          <a:ln w="9525">
            <a:noFill/>
            <a:miter lim="800000"/>
            <a:headEnd/>
            <a:tailEnd/>
          </a:ln>
        </p:spPr>
      </p:pic>
    </p:spTree>
    <p:custDataLst>
      <p:tags r:id="rId1"/>
    </p:custData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smtClean="0"/>
              <a:t>Packaging – Kintex-7 Family</a:t>
            </a:r>
            <a:endParaRPr lang="en-CA" smtClean="0"/>
          </a:p>
        </p:txBody>
      </p:sp>
      <p:sp>
        <p:nvSpPr>
          <p:cNvPr id="34819" name="Content Placeholder 2"/>
          <p:cNvSpPr>
            <a:spLocks noGrp="1"/>
          </p:cNvSpPr>
          <p:nvPr>
            <p:ph idx="1"/>
          </p:nvPr>
        </p:nvSpPr>
        <p:spPr>
          <a:xfrm>
            <a:off x="265471" y="1128252"/>
            <a:ext cx="8080375" cy="4718050"/>
          </a:xfrm>
        </p:spPr>
        <p:txBody>
          <a:bodyPr>
            <a:normAutofit lnSpcReduction="10000"/>
          </a:bodyPr>
          <a:lstStyle/>
          <a:p>
            <a:pPr>
              <a:defRPr/>
            </a:pPr>
            <a:r>
              <a:rPr lang="en-US" dirty="0" smtClean="0"/>
              <a:t>Kintex-7 devices are available in two different packages</a:t>
            </a:r>
          </a:p>
          <a:p>
            <a:pPr lvl="1">
              <a:defRPr/>
            </a:pPr>
            <a:r>
              <a:rPr lang="en-US" dirty="0" smtClean="0"/>
              <a:t>Low cost bare die flip chip (FB) and conventional flip chip (FF)</a:t>
            </a:r>
          </a:p>
          <a:p>
            <a:pPr lvl="1">
              <a:defRPr/>
            </a:pPr>
            <a:r>
              <a:rPr lang="en-US" dirty="0" smtClean="0"/>
              <a:t>Small form factor packaging available</a:t>
            </a:r>
          </a:p>
          <a:p>
            <a:pPr>
              <a:defRPr/>
            </a:pPr>
            <a:r>
              <a:rPr lang="en-US" dirty="0" smtClean="0"/>
              <a:t>Fourth generation sparse chevron pin pattern</a:t>
            </a:r>
          </a:p>
          <a:p>
            <a:pPr>
              <a:defRPr/>
            </a:pPr>
            <a:r>
              <a:rPr lang="en-US" dirty="0" smtClean="0"/>
              <a:t>Speeds up to 2.133 Gbps for</a:t>
            </a:r>
            <a:r>
              <a:rPr lang="en-CA" dirty="0" smtClean="0"/>
              <a:t/>
            </a:r>
            <a:br>
              <a:rPr lang="en-CA" dirty="0" smtClean="0"/>
            </a:br>
            <a:r>
              <a:rPr lang="en-CA" dirty="0" smtClean="0"/>
              <a:t>parallel I/O</a:t>
            </a:r>
          </a:p>
          <a:p>
            <a:pPr>
              <a:defRPr/>
            </a:pPr>
            <a:r>
              <a:rPr lang="en-US" dirty="0" smtClean="0"/>
              <a:t>Speeds up to 12.5 Gbps for </a:t>
            </a:r>
            <a:br>
              <a:rPr lang="en-US" dirty="0" smtClean="0"/>
            </a:br>
            <a:r>
              <a:rPr lang="en-US" dirty="0" smtClean="0"/>
              <a:t>MGT in FF package, and </a:t>
            </a:r>
            <a:br>
              <a:rPr lang="en-US" dirty="0" smtClean="0"/>
            </a:br>
            <a:r>
              <a:rPr lang="en-US" dirty="0" smtClean="0"/>
              <a:t>6.6 Gbps in FB package</a:t>
            </a:r>
          </a:p>
          <a:p>
            <a:pPr>
              <a:defRPr/>
            </a:pPr>
            <a:r>
              <a:rPr lang="en-US" dirty="0" smtClean="0"/>
              <a:t>FB package has discrete </a:t>
            </a:r>
            <a:br>
              <a:rPr lang="en-US" dirty="0" smtClean="0"/>
            </a:br>
            <a:r>
              <a:rPr lang="en-US" dirty="0" smtClean="0"/>
              <a:t>substrate decoupling </a:t>
            </a:r>
            <a:br>
              <a:rPr lang="en-US" dirty="0" smtClean="0"/>
            </a:br>
            <a:r>
              <a:rPr lang="en-US" dirty="0" smtClean="0"/>
              <a:t>capacitors for MGT power </a:t>
            </a:r>
            <a:br>
              <a:rPr lang="en-US" dirty="0" smtClean="0"/>
            </a:br>
            <a:r>
              <a:rPr lang="en-US" dirty="0" smtClean="0"/>
              <a:t>supplies</a:t>
            </a:r>
          </a:p>
        </p:txBody>
      </p:sp>
      <p:grpSp>
        <p:nvGrpSpPr>
          <p:cNvPr id="2" name="Group 65"/>
          <p:cNvGrpSpPr>
            <a:grpSpLocks/>
          </p:cNvGrpSpPr>
          <p:nvPr>
            <p:custDataLst>
              <p:tags r:id="rId2"/>
            </p:custDataLst>
          </p:nvPr>
        </p:nvGrpSpPr>
        <p:grpSpPr bwMode="auto">
          <a:xfrm>
            <a:off x="3878263" y="3148013"/>
            <a:ext cx="4695825" cy="3238500"/>
            <a:chOff x="2743442" y="3079421"/>
            <a:chExt cx="4696660" cy="3238252"/>
          </a:xfrm>
        </p:grpSpPr>
        <p:sp>
          <p:nvSpPr>
            <p:cNvPr id="15366" name="Oval 6"/>
            <p:cNvSpPr>
              <a:spLocks noChangeArrowheads="1"/>
            </p:cNvSpPr>
            <p:nvPr/>
          </p:nvSpPr>
          <p:spPr bwMode="auto">
            <a:xfrm>
              <a:off x="2849201" y="4912949"/>
              <a:ext cx="238156" cy="252771"/>
            </a:xfrm>
            <a:prstGeom prst="ellipse">
              <a:avLst/>
            </a:prstGeom>
            <a:gradFill rotWithShape="1">
              <a:gsLst>
                <a:gs pos="0">
                  <a:schemeClr val="bg2"/>
                </a:gs>
                <a:gs pos="100000">
                  <a:schemeClr val="tx1"/>
                </a:gs>
              </a:gsLst>
              <a:path path="shape">
                <a:fillToRect l="50000" t="50000" r="50000" b="50000"/>
              </a:path>
            </a:gradFill>
            <a:ln w="9525">
              <a:solidFill>
                <a:schemeClr val="tx1"/>
              </a:solidFill>
              <a:round/>
              <a:headEnd/>
              <a:tailEnd/>
            </a:ln>
          </p:spPr>
          <p:txBody>
            <a:bodyPr wrap="none" lIns="99276" tIns="49638" rIns="99276" bIns="49638" anchor="ctr"/>
            <a:lstStyle/>
            <a:p>
              <a:endParaRPr lang="en-US"/>
            </a:p>
          </p:txBody>
        </p:sp>
        <p:sp>
          <p:nvSpPr>
            <p:cNvPr id="6" name="Rectangle 7"/>
            <p:cNvSpPr>
              <a:spLocks noChangeArrowheads="1"/>
            </p:cNvSpPr>
            <p:nvPr/>
          </p:nvSpPr>
          <p:spPr bwMode="auto">
            <a:xfrm>
              <a:off x="2795838" y="5165236"/>
              <a:ext cx="4644264" cy="1138150"/>
            </a:xfrm>
            <a:prstGeom prst="rect">
              <a:avLst/>
            </a:prstGeom>
            <a:gradFill rotWithShape="1">
              <a:gsLst>
                <a:gs pos="0">
                  <a:srgbClr val="003C00"/>
                </a:gs>
                <a:gs pos="50000">
                  <a:srgbClr val="339933"/>
                </a:gs>
                <a:gs pos="100000">
                  <a:srgbClr val="003C00"/>
                </a:gs>
              </a:gsLst>
              <a:lin ang="2700000" scaled="1"/>
            </a:gradFill>
            <a:ln w="9525">
              <a:no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15368" name="Oval 8"/>
            <p:cNvSpPr>
              <a:spLocks noChangeArrowheads="1"/>
            </p:cNvSpPr>
            <p:nvPr/>
          </p:nvSpPr>
          <p:spPr bwMode="auto">
            <a:xfrm>
              <a:off x="3206435" y="4912949"/>
              <a:ext cx="238156" cy="252771"/>
            </a:xfrm>
            <a:prstGeom prst="ellipse">
              <a:avLst/>
            </a:prstGeom>
            <a:gradFill rotWithShape="1">
              <a:gsLst>
                <a:gs pos="0">
                  <a:schemeClr val="bg2"/>
                </a:gs>
                <a:gs pos="100000">
                  <a:schemeClr val="tx1"/>
                </a:gs>
              </a:gsLst>
              <a:path path="shape">
                <a:fillToRect l="50000" t="50000" r="50000" b="50000"/>
              </a:path>
            </a:gradFill>
            <a:ln w="9525">
              <a:solidFill>
                <a:schemeClr val="tx1"/>
              </a:solidFill>
              <a:round/>
              <a:headEnd/>
              <a:tailEnd/>
            </a:ln>
          </p:spPr>
          <p:txBody>
            <a:bodyPr wrap="none" lIns="99276" tIns="49638" rIns="99276" bIns="49638" anchor="ctr"/>
            <a:lstStyle/>
            <a:p>
              <a:endParaRPr lang="en-US"/>
            </a:p>
          </p:txBody>
        </p:sp>
        <p:sp>
          <p:nvSpPr>
            <p:cNvPr id="15369" name="Oval 9"/>
            <p:cNvSpPr>
              <a:spLocks noChangeArrowheads="1"/>
            </p:cNvSpPr>
            <p:nvPr/>
          </p:nvSpPr>
          <p:spPr bwMode="auto">
            <a:xfrm>
              <a:off x="3563669" y="4912949"/>
              <a:ext cx="238156" cy="252771"/>
            </a:xfrm>
            <a:prstGeom prst="ellipse">
              <a:avLst/>
            </a:prstGeom>
            <a:gradFill rotWithShape="1">
              <a:gsLst>
                <a:gs pos="0">
                  <a:schemeClr val="bg2"/>
                </a:gs>
                <a:gs pos="100000">
                  <a:schemeClr val="tx1"/>
                </a:gs>
              </a:gsLst>
              <a:path path="shape">
                <a:fillToRect l="50000" t="50000" r="50000" b="50000"/>
              </a:path>
            </a:gradFill>
            <a:ln w="9525">
              <a:solidFill>
                <a:schemeClr val="tx1"/>
              </a:solidFill>
              <a:round/>
              <a:headEnd/>
              <a:tailEnd/>
            </a:ln>
          </p:spPr>
          <p:txBody>
            <a:bodyPr wrap="none" lIns="99276" tIns="49638" rIns="99276" bIns="49638" anchor="ctr"/>
            <a:lstStyle/>
            <a:p>
              <a:endParaRPr lang="en-US"/>
            </a:p>
          </p:txBody>
        </p:sp>
        <p:sp>
          <p:nvSpPr>
            <p:cNvPr id="15370" name="Oval 10"/>
            <p:cNvSpPr>
              <a:spLocks noChangeArrowheads="1"/>
            </p:cNvSpPr>
            <p:nvPr/>
          </p:nvSpPr>
          <p:spPr bwMode="auto">
            <a:xfrm>
              <a:off x="3920903" y="4912949"/>
              <a:ext cx="238156" cy="252771"/>
            </a:xfrm>
            <a:prstGeom prst="ellipse">
              <a:avLst/>
            </a:prstGeom>
            <a:gradFill rotWithShape="1">
              <a:gsLst>
                <a:gs pos="0">
                  <a:schemeClr val="bg2"/>
                </a:gs>
                <a:gs pos="100000">
                  <a:schemeClr val="tx1"/>
                </a:gs>
              </a:gsLst>
              <a:path path="shape">
                <a:fillToRect l="50000" t="50000" r="50000" b="50000"/>
              </a:path>
            </a:gradFill>
            <a:ln w="9525">
              <a:solidFill>
                <a:schemeClr val="tx1"/>
              </a:solidFill>
              <a:round/>
              <a:headEnd/>
              <a:tailEnd/>
            </a:ln>
          </p:spPr>
          <p:txBody>
            <a:bodyPr wrap="none" lIns="99276" tIns="49638" rIns="99276" bIns="49638" anchor="ctr"/>
            <a:lstStyle/>
            <a:p>
              <a:endParaRPr lang="en-US"/>
            </a:p>
          </p:txBody>
        </p:sp>
        <p:sp>
          <p:nvSpPr>
            <p:cNvPr id="10" name="Rectangle 11"/>
            <p:cNvSpPr>
              <a:spLocks noChangeArrowheads="1"/>
            </p:cNvSpPr>
            <p:nvPr/>
          </p:nvSpPr>
          <p:spPr bwMode="auto">
            <a:xfrm>
              <a:off x="2789487" y="4493775"/>
              <a:ext cx="2910405" cy="379384"/>
            </a:xfrm>
            <a:prstGeom prst="rect">
              <a:avLst/>
            </a:prstGeom>
            <a:gradFill rotWithShape="1">
              <a:gsLst>
                <a:gs pos="0">
                  <a:schemeClr val="tx1"/>
                </a:gs>
                <a:gs pos="50000">
                  <a:schemeClr val="bg2"/>
                </a:gs>
                <a:gs pos="100000">
                  <a:schemeClr val="tx1"/>
                </a:gs>
              </a:gsLst>
              <a:lin ang="2700000" scaled="1"/>
            </a:gradFill>
            <a:ln w="9525">
              <a:solidFill>
                <a:schemeClr val="tx1"/>
              </a:solidFill>
              <a:miter lim="800000"/>
              <a:headEnd/>
              <a:tailEnd/>
            </a:ln>
            <a:effectLst/>
          </p:spPr>
          <p:txBody>
            <a:bodyPr wrap="none" lIns="99276" tIns="49638" rIns="99276" bIns="49638" anchor="ctr"/>
            <a:lstStyle/>
            <a:p>
              <a:pPr>
                <a:defRPr/>
              </a:pPr>
              <a:endParaRPr lang="en-US" dirty="0"/>
            </a:p>
          </p:txBody>
        </p:sp>
        <p:sp>
          <p:nvSpPr>
            <p:cNvPr id="15372" name="Oval 12"/>
            <p:cNvSpPr>
              <a:spLocks noChangeArrowheads="1"/>
            </p:cNvSpPr>
            <p:nvPr/>
          </p:nvSpPr>
          <p:spPr bwMode="auto">
            <a:xfrm>
              <a:off x="4278137" y="4912949"/>
              <a:ext cx="238156" cy="252771"/>
            </a:xfrm>
            <a:prstGeom prst="ellipse">
              <a:avLst/>
            </a:prstGeom>
            <a:gradFill rotWithShape="1">
              <a:gsLst>
                <a:gs pos="0">
                  <a:schemeClr val="bg2"/>
                </a:gs>
                <a:gs pos="100000">
                  <a:schemeClr val="tx1"/>
                </a:gs>
              </a:gsLst>
              <a:path path="shape">
                <a:fillToRect l="50000" t="50000" r="50000" b="50000"/>
              </a:path>
            </a:gradFill>
            <a:ln w="9525">
              <a:solidFill>
                <a:schemeClr val="tx1"/>
              </a:solidFill>
              <a:round/>
              <a:headEnd/>
              <a:tailEnd/>
            </a:ln>
          </p:spPr>
          <p:txBody>
            <a:bodyPr wrap="none" lIns="99276" tIns="49638" rIns="99276" bIns="49638" anchor="ctr"/>
            <a:lstStyle/>
            <a:p>
              <a:endParaRPr lang="en-US"/>
            </a:p>
          </p:txBody>
        </p:sp>
        <p:sp>
          <p:nvSpPr>
            <p:cNvPr id="15373" name="Text Box 13"/>
            <p:cNvSpPr txBox="1">
              <a:spLocks noChangeArrowheads="1"/>
            </p:cNvSpPr>
            <p:nvPr/>
          </p:nvSpPr>
          <p:spPr bwMode="auto">
            <a:xfrm>
              <a:off x="2743442" y="4108750"/>
              <a:ext cx="1418773" cy="531133"/>
            </a:xfrm>
            <a:prstGeom prst="rect">
              <a:avLst/>
            </a:prstGeom>
            <a:noFill/>
            <a:ln w="9525">
              <a:noFill/>
              <a:miter lim="800000"/>
              <a:headEnd/>
              <a:tailEnd/>
            </a:ln>
          </p:spPr>
          <p:txBody>
            <a:bodyPr wrap="none" lIns="99276" tIns="49638" rIns="99276" bIns="49638">
              <a:spAutoFit/>
            </a:bodyPr>
            <a:lstStyle/>
            <a:p>
              <a:pPr eaLnBrk="0" hangingPunct="0"/>
              <a:r>
                <a:rPr lang="en-US" sz="1600" b="1">
                  <a:latin typeface="Century Gothic" pitchFamily="34" charset="0"/>
                </a:rPr>
                <a:t>o o o o o</a:t>
              </a:r>
              <a:r>
                <a:rPr lang="en-US" b="1">
                  <a:latin typeface="Century Gothic" pitchFamily="34" charset="0"/>
                </a:rPr>
                <a:t>  </a:t>
              </a:r>
              <a:r>
                <a:rPr lang="en-US" sz="2800" b="1">
                  <a:latin typeface="Century Gothic" pitchFamily="34" charset="0"/>
                </a:rPr>
                <a:t>  </a:t>
              </a:r>
            </a:p>
          </p:txBody>
        </p:sp>
        <p:sp>
          <p:nvSpPr>
            <p:cNvPr id="15374" name="Rectangle 14"/>
            <p:cNvSpPr>
              <a:spLocks noChangeArrowheads="1"/>
            </p:cNvSpPr>
            <p:nvPr/>
          </p:nvSpPr>
          <p:spPr bwMode="auto">
            <a:xfrm>
              <a:off x="2773197" y="4100073"/>
              <a:ext cx="1012163" cy="279102"/>
            </a:xfrm>
            <a:prstGeom prst="rect">
              <a:avLst/>
            </a:prstGeom>
            <a:gradFill rotWithShape="1">
              <a:gsLst>
                <a:gs pos="0">
                  <a:schemeClr val="bg2"/>
                </a:gs>
                <a:gs pos="100000">
                  <a:schemeClr val="tx1"/>
                </a:gs>
              </a:gsLst>
              <a:lin ang="2700000" scaled="1"/>
            </a:gradFill>
            <a:ln w="9525">
              <a:solidFill>
                <a:schemeClr val="tx1"/>
              </a:solidFill>
              <a:miter lim="800000"/>
              <a:headEnd/>
              <a:tailEnd/>
            </a:ln>
          </p:spPr>
          <p:txBody>
            <a:bodyPr wrap="none" lIns="99276" tIns="49638" rIns="99276" bIns="49638" anchor="ctr"/>
            <a:lstStyle/>
            <a:p>
              <a:endParaRPr lang="en-US"/>
            </a:p>
          </p:txBody>
        </p:sp>
        <p:sp>
          <p:nvSpPr>
            <p:cNvPr id="15375" name="Oval 18"/>
            <p:cNvSpPr>
              <a:spLocks noChangeArrowheads="1"/>
            </p:cNvSpPr>
            <p:nvPr/>
          </p:nvSpPr>
          <p:spPr bwMode="auto">
            <a:xfrm>
              <a:off x="4642814" y="4916899"/>
              <a:ext cx="238156" cy="252771"/>
            </a:xfrm>
            <a:prstGeom prst="ellipse">
              <a:avLst/>
            </a:prstGeom>
            <a:gradFill rotWithShape="1">
              <a:gsLst>
                <a:gs pos="0">
                  <a:schemeClr val="bg2"/>
                </a:gs>
                <a:gs pos="100000">
                  <a:schemeClr val="tx1"/>
                </a:gs>
              </a:gsLst>
              <a:path path="shape">
                <a:fillToRect l="50000" t="50000" r="50000" b="50000"/>
              </a:path>
            </a:gradFill>
            <a:ln w="9525">
              <a:solidFill>
                <a:schemeClr val="tx1"/>
              </a:solidFill>
              <a:round/>
              <a:headEnd/>
              <a:tailEnd/>
            </a:ln>
          </p:spPr>
          <p:txBody>
            <a:bodyPr wrap="none" lIns="99276" tIns="49638" rIns="99276" bIns="49638" anchor="ctr"/>
            <a:lstStyle/>
            <a:p>
              <a:endParaRPr lang="en-US"/>
            </a:p>
          </p:txBody>
        </p:sp>
        <p:sp>
          <p:nvSpPr>
            <p:cNvPr id="15376" name="Oval 19"/>
            <p:cNvSpPr>
              <a:spLocks noChangeArrowheads="1"/>
            </p:cNvSpPr>
            <p:nvPr/>
          </p:nvSpPr>
          <p:spPr bwMode="auto">
            <a:xfrm>
              <a:off x="5000048" y="4916899"/>
              <a:ext cx="238156" cy="252771"/>
            </a:xfrm>
            <a:prstGeom prst="ellipse">
              <a:avLst/>
            </a:prstGeom>
            <a:gradFill rotWithShape="1">
              <a:gsLst>
                <a:gs pos="0">
                  <a:schemeClr val="bg2"/>
                </a:gs>
                <a:gs pos="100000">
                  <a:schemeClr val="tx1"/>
                </a:gs>
              </a:gsLst>
              <a:path path="shape">
                <a:fillToRect l="50000" t="50000" r="50000" b="50000"/>
              </a:path>
            </a:gradFill>
            <a:ln w="9525">
              <a:solidFill>
                <a:schemeClr val="tx1"/>
              </a:solidFill>
              <a:round/>
              <a:headEnd/>
              <a:tailEnd/>
            </a:ln>
          </p:spPr>
          <p:txBody>
            <a:bodyPr wrap="none" lIns="99276" tIns="49638" rIns="99276" bIns="49638" anchor="ctr"/>
            <a:lstStyle/>
            <a:p>
              <a:endParaRPr lang="en-US"/>
            </a:p>
          </p:txBody>
        </p:sp>
        <p:sp>
          <p:nvSpPr>
            <p:cNvPr id="15377" name="Oval 20"/>
            <p:cNvSpPr>
              <a:spLocks noChangeArrowheads="1"/>
            </p:cNvSpPr>
            <p:nvPr/>
          </p:nvSpPr>
          <p:spPr bwMode="auto">
            <a:xfrm>
              <a:off x="5357282" y="4916899"/>
              <a:ext cx="238156" cy="252771"/>
            </a:xfrm>
            <a:prstGeom prst="ellipse">
              <a:avLst/>
            </a:prstGeom>
            <a:gradFill rotWithShape="1">
              <a:gsLst>
                <a:gs pos="0">
                  <a:schemeClr val="bg2"/>
                </a:gs>
                <a:gs pos="100000">
                  <a:schemeClr val="tx1"/>
                </a:gs>
              </a:gsLst>
              <a:path path="shape">
                <a:fillToRect l="50000" t="50000" r="50000" b="50000"/>
              </a:path>
            </a:gradFill>
            <a:ln w="9525">
              <a:solidFill>
                <a:schemeClr val="tx1"/>
              </a:solidFill>
              <a:round/>
              <a:headEnd/>
              <a:tailEnd/>
            </a:ln>
          </p:spPr>
          <p:txBody>
            <a:bodyPr wrap="none" lIns="99276" tIns="49638" rIns="99276" bIns="49638" anchor="ctr"/>
            <a:lstStyle/>
            <a:p>
              <a:endParaRPr lang="en-US"/>
            </a:p>
          </p:txBody>
        </p:sp>
        <p:sp>
          <p:nvSpPr>
            <p:cNvPr id="15378" name="Rectangle 22"/>
            <p:cNvSpPr>
              <a:spLocks noChangeArrowheads="1"/>
            </p:cNvSpPr>
            <p:nvPr/>
          </p:nvSpPr>
          <p:spPr bwMode="auto">
            <a:xfrm>
              <a:off x="2934789" y="4531160"/>
              <a:ext cx="59539" cy="338345"/>
            </a:xfrm>
            <a:prstGeom prst="rect">
              <a:avLst/>
            </a:prstGeom>
            <a:solidFill>
              <a:srgbClr val="FFCC00"/>
            </a:solidFill>
            <a:ln w="9525">
              <a:solidFill>
                <a:srgbClr val="000000"/>
              </a:solidFill>
              <a:miter lim="800000"/>
              <a:headEnd/>
              <a:tailEnd/>
            </a:ln>
          </p:spPr>
          <p:txBody>
            <a:bodyPr wrap="none" lIns="99276" tIns="49638" rIns="99276" bIns="49638" anchor="ctr"/>
            <a:lstStyle/>
            <a:p>
              <a:endParaRPr lang="en-US"/>
            </a:p>
          </p:txBody>
        </p:sp>
        <p:sp>
          <p:nvSpPr>
            <p:cNvPr id="15379" name="Rectangle 23"/>
            <p:cNvSpPr>
              <a:spLocks noChangeArrowheads="1"/>
            </p:cNvSpPr>
            <p:nvPr/>
          </p:nvSpPr>
          <p:spPr bwMode="gray">
            <a:xfrm>
              <a:off x="3292022" y="4527211"/>
              <a:ext cx="59539" cy="338344"/>
            </a:xfrm>
            <a:prstGeom prst="rect">
              <a:avLst/>
            </a:prstGeom>
            <a:solidFill>
              <a:srgbClr val="FFCC00"/>
            </a:solidFill>
            <a:ln w="9525">
              <a:solidFill>
                <a:srgbClr val="000000"/>
              </a:solidFill>
              <a:miter lim="800000"/>
              <a:headEnd/>
              <a:tailEnd/>
            </a:ln>
          </p:spPr>
          <p:txBody>
            <a:bodyPr wrap="none" lIns="99276" tIns="49638" rIns="99276" bIns="49638" anchor="ctr"/>
            <a:lstStyle/>
            <a:p>
              <a:endParaRPr lang="en-US"/>
            </a:p>
          </p:txBody>
        </p:sp>
        <p:sp>
          <p:nvSpPr>
            <p:cNvPr id="15380" name="Rectangle 24"/>
            <p:cNvSpPr>
              <a:spLocks noChangeArrowheads="1"/>
            </p:cNvSpPr>
            <p:nvPr/>
          </p:nvSpPr>
          <p:spPr bwMode="gray">
            <a:xfrm>
              <a:off x="4004010" y="4527211"/>
              <a:ext cx="59539" cy="338344"/>
            </a:xfrm>
            <a:prstGeom prst="rect">
              <a:avLst/>
            </a:prstGeom>
            <a:solidFill>
              <a:srgbClr val="FFCC00"/>
            </a:solidFill>
            <a:ln w="9525">
              <a:solidFill>
                <a:srgbClr val="000000"/>
              </a:solidFill>
              <a:miter lim="800000"/>
              <a:headEnd/>
              <a:tailEnd/>
            </a:ln>
          </p:spPr>
          <p:txBody>
            <a:bodyPr wrap="none" lIns="99276" tIns="49638" rIns="99276" bIns="49638" anchor="ctr"/>
            <a:lstStyle/>
            <a:p>
              <a:endParaRPr lang="en-US"/>
            </a:p>
          </p:txBody>
        </p:sp>
        <p:sp>
          <p:nvSpPr>
            <p:cNvPr id="15381" name="Rectangle 25"/>
            <p:cNvSpPr>
              <a:spLocks noChangeArrowheads="1"/>
            </p:cNvSpPr>
            <p:nvPr/>
          </p:nvSpPr>
          <p:spPr bwMode="gray">
            <a:xfrm>
              <a:off x="4367445" y="4531160"/>
              <a:ext cx="59539" cy="338345"/>
            </a:xfrm>
            <a:prstGeom prst="rect">
              <a:avLst/>
            </a:prstGeom>
            <a:solidFill>
              <a:srgbClr val="FFCC00"/>
            </a:solidFill>
            <a:ln w="9525">
              <a:solidFill>
                <a:srgbClr val="000000"/>
              </a:solidFill>
              <a:miter lim="800000"/>
              <a:headEnd/>
              <a:tailEnd/>
            </a:ln>
          </p:spPr>
          <p:txBody>
            <a:bodyPr wrap="none" lIns="99276" tIns="49638" rIns="99276" bIns="49638" anchor="ctr"/>
            <a:lstStyle/>
            <a:p>
              <a:endParaRPr lang="en-US"/>
            </a:p>
          </p:txBody>
        </p:sp>
        <p:sp>
          <p:nvSpPr>
            <p:cNvPr id="15382" name="Rectangle 26"/>
            <p:cNvSpPr>
              <a:spLocks noChangeArrowheads="1"/>
            </p:cNvSpPr>
            <p:nvPr/>
          </p:nvSpPr>
          <p:spPr bwMode="gray">
            <a:xfrm>
              <a:off x="4724680" y="4527211"/>
              <a:ext cx="59539" cy="338344"/>
            </a:xfrm>
            <a:prstGeom prst="rect">
              <a:avLst/>
            </a:prstGeom>
            <a:solidFill>
              <a:srgbClr val="FFCC00"/>
            </a:solidFill>
            <a:ln w="9525">
              <a:solidFill>
                <a:srgbClr val="000000"/>
              </a:solidFill>
              <a:miter lim="800000"/>
              <a:headEnd/>
              <a:tailEnd/>
            </a:ln>
          </p:spPr>
          <p:txBody>
            <a:bodyPr wrap="none" lIns="99276" tIns="49638" rIns="99276" bIns="49638" anchor="ctr"/>
            <a:lstStyle/>
            <a:p>
              <a:endParaRPr lang="en-US"/>
            </a:p>
          </p:txBody>
        </p:sp>
        <p:sp>
          <p:nvSpPr>
            <p:cNvPr id="15383" name="Rectangle 27"/>
            <p:cNvSpPr>
              <a:spLocks noChangeArrowheads="1"/>
            </p:cNvSpPr>
            <p:nvPr/>
          </p:nvSpPr>
          <p:spPr bwMode="gray">
            <a:xfrm>
              <a:off x="5079433" y="4531160"/>
              <a:ext cx="59539" cy="338345"/>
            </a:xfrm>
            <a:prstGeom prst="rect">
              <a:avLst/>
            </a:prstGeom>
            <a:solidFill>
              <a:srgbClr val="FFCC00"/>
            </a:solidFill>
            <a:ln w="9525">
              <a:solidFill>
                <a:srgbClr val="000000"/>
              </a:solidFill>
              <a:miter lim="800000"/>
              <a:headEnd/>
              <a:tailEnd/>
            </a:ln>
          </p:spPr>
          <p:txBody>
            <a:bodyPr wrap="none" lIns="99276" tIns="49638" rIns="99276" bIns="49638" anchor="ctr"/>
            <a:lstStyle/>
            <a:p>
              <a:endParaRPr lang="en-US"/>
            </a:p>
          </p:txBody>
        </p:sp>
        <p:sp>
          <p:nvSpPr>
            <p:cNvPr id="15384" name="Rectangle 28"/>
            <p:cNvSpPr>
              <a:spLocks noChangeArrowheads="1"/>
            </p:cNvSpPr>
            <p:nvPr/>
          </p:nvSpPr>
          <p:spPr bwMode="gray">
            <a:xfrm>
              <a:off x="5436667" y="4527211"/>
              <a:ext cx="59539" cy="338344"/>
            </a:xfrm>
            <a:prstGeom prst="rect">
              <a:avLst/>
            </a:prstGeom>
            <a:solidFill>
              <a:srgbClr val="FFCC00"/>
            </a:solidFill>
            <a:ln w="9525">
              <a:solidFill>
                <a:srgbClr val="000000"/>
              </a:solidFill>
              <a:miter lim="800000"/>
              <a:headEnd/>
              <a:tailEnd/>
            </a:ln>
          </p:spPr>
          <p:txBody>
            <a:bodyPr wrap="none" lIns="99276" tIns="49638" rIns="99276" bIns="49638" anchor="ctr"/>
            <a:lstStyle/>
            <a:p>
              <a:endParaRPr lang="en-US"/>
            </a:p>
          </p:txBody>
        </p:sp>
        <p:sp>
          <p:nvSpPr>
            <p:cNvPr id="24" name="Rectangle 29"/>
            <p:cNvSpPr>
              <a:spLocks noChangeArrowheads="1"/>
            </p:cNvSpPr>
            <p:nvPr/>
          </p:nvSpPr>
          <p:spPr bwMode="auto">
            <a:xfrm>
              <a:off x="5549053" y="5266828"/>
              <a:ext cx="1891049" cy="33334"/>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25" name="Rectangle 30"/>
            <p:cNvSpPr>
              <a:spLocks noChangeArrowheads="1"/>
            </p:cNvSpPr>
            <p:nvPr/>
          </p:nvSpPr>
          <p:spPr bwMode="auto">
            <a:xfrm>
              <a:off x="5447435" y="5166823"/>
              <a:ext cx="60336" cy="339699"/>
            </a:xfrm>
            <a:prstGeom prst="rect">
              <a:avLst/>
            </a:prstGeom>
            <a:solidFill>
              <a:srgbClr val="FFCC00"/>
            </a:solidFill>
            <a:ln w="9525">
              <a:solidFill>
                <a:srgbClr val="000000"/>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26" name="Rectangle 31"/>
            <p:cNvSpPr>
              <a:spLocks noChangeArrowheads="1"/>
            </p:cNvSpPr>
            <p:nvPr/>
          </p:nvSpPr>
          <p:spPr bwMode="auto">
            <a:xfrm>
              <a:off x="3659592" y="5169998"/>
              <a:ext cx="58748" cy="96831"/>
            </a:xfrm>
            <a:prstGeom prst="rect">
              <a:avLst/>
            </a:prstGeom>
            <a:solidFill>
              <a:srgbClr val="FFCC00"/>
            </a:solidFill>
            <a:ln w="9525">
              <a:solidFill>
                <a:srgbClr val="000000"/>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27" name="Rectangle 32"/>
            <p:cNvSpPr>
              <a:spLocks noChangeArrowheads="1"/>
            </p:cNvSpPr>
            <p:nvPr/>
          </p:nvSpPr>
          <p:spPr bwMode="auto">
            <a:xfrm>
              <a:off x="5447435" y="5489061"/>
              <a:ext cx="1992667" cy="33334"/>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15389" name="Rectangle 35"/>
            <p:cNvSpPr>
              <a:spLocks noChangeArrowheads="1"/>
            </p:cNvSpPr>
            <p:nvPr/>
          </p:nvSpPr>
          <p:spPr bwMode="gray">
            <a:xfrm>
              <a:off x="3655459" y="4499563"/>
              <a:ext cx="53337" cy="371258"/>
            </a:xfrm>
            <a:prstGeom prst="rect">
              <a:avLst/>
            </a:prstGeom>
            <a:solidFill>
              <a:srgbClr val="FFCC00"/>
            </a:solidFill>
            <a:ln w="9525">
              <a:solidFill>
                <a:srgbClr val="000000"/>
              </a:solidFill>
              <a:miter lim="800000"/>
              <a:headEnd/>
              <a:tailEnd/>
            </a:ln>
          </p:spPr>
          <p:txBody>
            <a:bodyPr wrap="none" lIns="99276" tIns="49638" rIns="99276" bIns="49638" anchor="ctr"/>
            <a:lstStyle/>
            <a:p>
              <a:endParaRPr lang="en-US"/>
            </a:p>
          </p:txBody>
        </p:sp>
        <p:sp>
          <p:nvSpPr>
            <p:cNvPr id="29" name="Rectangle 36"/>
            <p:cNvSpPr>
              <a:spLocks noChangeArrowheads="1"/>
            </p:cNvSpPr>
            <p:nvPr/>
          </p:nvSpPr>
          <p:spPr bwMode="auto">
            <a:xfrm>
              <a:off x="5218794" y="5266828"/>
              <a:ext cx="177832" cy="31748"/>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0" name="Rectangle 37"/>
            <p:cNvSpPr>
              <a:spLocks noChangeArrowheads="1"/>
            </p:cNvSpPr>
            <p:nvPr/>
          </p:nvSpPr>
          <p:spPr bwMode="auto">
            <a:xfrm>
              <a:off x="5087009" y="5169998"/>
              <a:ext cx="60336" cy="384146"/>
            </a:xfrm>
            <a:prstGeom prst="rect">
              <a:avLst/>
            </a:prstGeom>
            <a:solidFill>
              <a:srgbClr val="FFCC00"/>
            </a:solidFill>
            <a:ln w="9525">
              <a:solidFill>
                <a:srgbClr val="000000"/>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1" name="Rectangle 38"/>
            <p:cNvSpPr>
              <a:spLocks noChangeArrowheads="1"/>
            </p:cNvSpPr>
            <p:nvPr/>
          </p:nvSpPr>
          <p:spPr bwMode="auto">
            <a:xfrm>
              <a:off x="4858368" y="5271590"/>
              <a:ext cx="177832" cy="30161"/>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2" name="Rectangle 39"/>
            <p:cNvSpPr>
              <a:spLocks noChangeArrowheads="1"/>
            </p:cNvSpPr>
            <p:nvPr/>
          </p:nvSpPr>
          <p:spPr bwMode="auto">
            <a:xfrm>
              <a:off x="4728170" y="5169998"/>
              <a:ext cx="60336" cy="447641"/>
            </a:xfrm>
            <a:prstGeom prst="rect">
              <a:avLst/>
            </a:prstGeom>
            <a:solidFill>
              <a:srgbClr val="FFCC00"/>
            </a:solidFill>
            <a:ln w="9525">
              <a:solidFill>
                <a:srgbClr val="000000"/>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3" name="Rectangle 40"/>
            <p:cNvSpPr>
              <a:spLocks noChangeArrowheads="1"/>
            </p:cNvSpPr>
            <p:nvPr/>
          </p:nvSpPr>
          <p:spPr bwMode="auto">
            <a:xfrm>
              <a:off x="4499529" y="5271590"/>
              <a:ext cx="177832" cy="30161"/>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4" name="Rectangle 41"/>
            <p:cNvSpPr>
              <a:spLocks noChangeArrowheads="1"/>
            </p:cNvSpPr>
            <p:nvPr/>
          </p:nvSpPr>
          <p:spPr bwMode="auto">
            <a:xfrm>
              <a:off x="4367743" y="5169998"/>
              <a:ext cx="60336" cy="511136"/>
            </a:xfrm>
            <a:prstGeom prst="rect">
              <a:avLst/>
            </a:prstGeom>
            <a:solidFill>
              <a:srgbClr val="FFCC00"/>
            </a:solidFill>
            <a:ln w="9525">
              <a:solidFill>
                <a:srgbClr val="000000"/>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5" name="Rectangle 42"/>
            <p:cNvSpPr>
              <a:spLocks noChangeArrowheads="1"/>
            </p:cNvSpPr>
            <p:nvPr/>
          </p:nvSpPr>
          <p:spPr bwMode="auto">
            <a:xfrm>
              <a:off x="4139102" y="5271590"/>
              <a:ext cx="179420" cy="30161"/>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6" name="Rectangle 43"/>
            <p:cNvSpPr>
              <a:spLocks noChangeArrowheads="1"/>
            </p:cNvSpPr>
            <p:nvPr/>
          </p:nvSpPr>
          <p:spPr bwMode="auto">
            <a:xfrm>
              <a:off x="4007317" y="5169998"/>
              <a:ext cx="60336" cy="574631"/>
            </a:xfrm>
            <a:prstGeom prst="rect">
              <a:avLst/>
            </a:prstGeom>
            <a:solidFill>
              <a:srgbClr val="FFCC00"/>
            </a:solidFill>
            <a:ln w="9525">
              <a:solidFill>
                <a:srgbClr val="000000"/>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7" name="Rectangle 44"/>
            <p:cNvSpPr>
              <a:spLocks noChangeArrowheads="1"/>
            </p:cNvSpPr>
            <p:nvPr/>
          </p:nvSpPr>
          <p:spPr bwMode="auto">
            <a:xfrm>
              <a:off x="3448417" y="5271590"/>
              <a:ext cx="508090" cy="30161"/>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8" name="Rectangle 45"/>
            <p:cNvSpPr>
              <a:spLocks noChangeArrowheads="1"/>
            </p:cNvSpPr>
            <p:nvPr/>
          </p:nvSpPr>
          <p:spPr bwMode="auto">
            <a:xfrm>
              <a:off x="3288051" y="5169998"/>
              <a:ext cx="58748" cy="384146"/>
            </a:xfrm>
            <a:prstGeom prst="rect">
              <a:avLst/>
            </a:prstGeom>
            <a:solidFill>
              <a:srgbClr val="FFCC00"/>
            </a:solidFill>
            <a:ln w="9525">
              <a:solidFill>
                <a:srgbClr val="000000"/>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39" name="Rectangle 46"/>
            <p:cNvSpPr>
              <a:spLocks noChangeArrowheads="1"/>
            </p:cNvSpPr>
            <p:nvPr/>
          </p:nvSpPr>
          <p:spPr bwMode="auto">
            <a:xfrm>
              <a:off x="3057823" y="5271590"/>
              <a:ext cx="179419" cy="30161"/>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40" name="Rectangle 47"/>
            <p:cNvSpPr>
              <a:spLocks noChangeArrowheads="1"/>
            </p:cNvSpPr>
            <p:nvPr/>
          </p:nvSpPr>
          <p:spPr bwMode="auto">
            <a:xfrm>
              <a:off x="2938739" y="5169998"/>
              <a:ext cx="60336" cy="339699"/>
            </a:xfrm>
            <a:prstGeom prst="rect">
              <a:avLst/>
            </a:prstGeom>
            <a:solidFill>
              <a:srgbClr val="FFCC00"/>
            </a:solidFill>
            <a:ln w="9525">
              <a:solidFill>
                <a:srgbClr val="000000"/>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41" name="Rectangle 48"/>
            <p:cNvSpPr>
              <a:spLocks noChangeArrowheads="1"/>
            </p:cNvSpPr>
            <p:nvPr/>
          </p:nvSpPr>
          <p:spPr bwMode="auto">
            <a:xfrm>
              <a:off x="2818067" y="5271590"/>
              <a:ext cx="69862" cy="34922"/>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42" name="Rectangle 49"/>
            <p:cNvSpPr>
              <a:spLocks noChangeArrowheads="1"/>
            </p:cNvSpPr>
            <p:nvPr/>
          </p:nvSpPr>
          <p:spPr bwMode="auto">
            <a:xfrm>
              <a:off x="2791075" y="5489061"/>
              <a:ext cx="209587" cy="31748"/>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43" name="Rectangle 50"/>
            <p:cNvSpPr>
              <a:spLocks noChangeArrowheads="1"/>
            </p:cNvSpPr>
            <p:nvPr/>
          </p:nvSpPr>
          <p:spPr bwMode="auto">
            <a:xfrm>
              <a:off x="2791075" y="5554143"/>
              <a:ext cx="558899" cy="31748"/>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44" name="Rectangle 51"/>
            <p:cNvSpPr>
              <a:spLocks noChangeArrowheads="1"/>
            </p:cNvSpPr>
            <p:nvPr/>
          </p:nvSpPr>
          <p:spPr bwMode="auto">
            <a:xfrm>
              <a:off x="5085420" y="5554143"/>
              <a:ext cx="2354682" cy="31748"/>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45" name="Rectangle 52"/>
            <p:cNvSpPr>
              <a:spLocks noChangeArrowheads="1"/>
            </p:cNvSpPr>
            <p:nvPr/>
          </p:nvSpPr>
          <p:spPr bwMode="auto">
            <a:xfrm>
              <a:off x="4728170" y="5617639"/>
              <a:ext cx="2711932" cy="30161"/>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46" name="Rectangle 53"/>
            <p:cNvSpPr>
              <a:spLocks noChangeArrowheads="1"/>
            </p:cNvSpPr>
            <p:nvPr/>
          </p:nvSpPr>
          <p:spPr bwMode="auto">
            <a:xfrm>
              <a:off x="4367743" y="5681134"/>
              <a:ext cx="3072359" cy="33335"/>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sp>
          <p:nvSpPr>
            <p:cNvPr id="47" name="Rectangle 54"/>
            <p:cNvSpPr>
              <a:spLocks noChangeArrowheads="1"/>
            </p:cNvSpPr>
            <p:nvPr/>
          </p:nvSpPr>
          <p:spPr bwMode="auto">
            <a:xfrm>
              <a:off x="4007317" y="5744629"/>
              <a:ext cx="3432785" cy="31748"/>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lIns="99276" tIns="49638" rIns="99276" bIns="49638" anchor="ctr"/>
            <a:lstStyle/>
            <a:p>
              <a:pPr>
                <a:defRPr/>
              </a:pPr>
              <a:endParaRPr lang="en-US" dirty="0"/>
            </a:p>
          </p:txBody>
        </p:sp>
        <p:grpSp>
          <p:nvGrpSpPr>
            <p:cNvPr id="3" name="Group 58"/>
            <p:cNvGrpSpPr>
              <a:grpSpLocks/>
            </p:cNvGrpSpPr>
            <p:nvPr/>
          </p:nvGrpSpPr>
          <p:grpSpPr bwMode="auto">
            <a:xfrm>
              <a:off x="2788422" y="5298689"/>
              <a:ext cx="4651485" cy="1018984"/>
              <a:chOff x="727" y="2789"/>
              <a:chExt cx="3750" cy="774"/>
            </a:xfrm>
          </p:grpSpPr>
          <p:sp>
            <p:nvSpPr>
              <p:cNvPr id="59" name="Rectangle 59"/>
              <p:cNvSpPr>
                <a:spLocks noChangeArrowheads="1"/>
              </p:cNvSpPr>
              <p:nvPr/>
            </p:nvSpPr>
            <p:spPr bwMode="auto">
              <a:xfrm>
                <a:off x="1427" y="2789"/>
                <a:ext cx="47" cy="774"/>
              </a:xfrm>
              <a:prstGeom prst="rect">
                <a:avLst/>
              </a:prstGeom>
              <a:solidFill>
                <a:srgbClr val="FFCC00"/>
              </a:solidFill>
              <a:ln w="9525">
                <a:solidFill>
                  <a:srgbClr val="000000"/>
                </a:solidFill>
                <a:miter lim="800000"/>
                <a:headEnd/>
                <a:tailEnd/>
              </a:ln>
              <a:effectLst>
                <a:outerShdw dist="35921" dir="2700000" algn="ctr" rotWithShape="0">
                  <a:schemeClr val="tx1">
                    <a:alpha val="50000"/>
                  </a:schemeClr>
                </a:outerShdw>
              </a:effectLst>
            </p:spPr>
            <p:txBody>
              <a:bodyPr wrap="none" anchor="ctr"/>
              <a:lstStyle/>
              <a:p>
                <a:pPr>
                  <a:defRPr/>
                </a:pPr>
                <a:endParaRPr lang="en-US" dirty="0"/>
              </a:p>
            </p:txBody>
          </p:sp>
          <p:sp>
            <p:nvSpPr>
              <p:cNvPr id="60" name="Rectangle 60"/>
              <p:cNvSpPr>
                <a:spLocks noChangeArrowheads="1"/>
              </p:cNvSpPr>
              <p:nvPr/>
            </p:nvSpPr>
            <p:spPr bwMode="auto">
              <a:xfrm flipV="1">
                <a:off x="727" y="3297"/>
                <a:ext cx="3753" cy="24"/>
              </a:xfrm>
              <a:prstGeom prst="rect">
                <a:avLst/>
              </a:prstGeom>
              <a:solidFill>
                <a:srgbClr val="FFCC00"/>
              </a:solidFill>
              <a:ln w="9525">
                <a:solidFill>
                  <a:schemeClr val="tx1"/>
                </a:solidFill>
                <a:miter lim="800000"/>
                <a:headEnd/>
                <a:tailEnd/>
              </a:ln>
              <a:effectLst>
                <a:outerShdw dist="35921" dir="2700000" algn="ctr" rotWithShape="0">
                  <a:schemeClr val="tx1">
                    <a:alpha val="50000"/>
                  </a:schemeClr>
                </a:outerShdw>
              </a:effectLst>
            </p:spPr>
            <p:txBody>
              <a:bodyPr wrap="none" anchor="ctr"/>
              <a:lstStyle/>
              <a:p>
                <a:pPr>
                  <a:defRPr/>
                </a:pPr>
                <a:endParaRPr lang="en-US" dirty="0"/>
              </a:p>
            </p:txBody>
          </p:sp>
        </p:grpSp>
        <p:sp>
          <p:nvSpPr>
            <p:cNvPr id="15410" name="TextBox 102"/>
            <p:cNvSpPr txBox="1">
              <a:spLocks noChangeArrowheads="1"/>
            </p:cNvSpPr>
            <p:nvPr/>
          </p:nvSpPr>
          <p:spPr bwMode="auto">
            <a:xfrm>
              <a:off x="2754545" y="3079421"/>
              <a:ext cx="1099981" cy="523220"/>
            </a:xfrm>
            <a:prstGeom prst="rect">
              <a:avLst/>
            </a:prstGeom>
            <a:noFill/>
            <a:ln w="9525">
              <a:noFill/>
              <a:miter lim="800000"/>
              <a:headEnd/>
              <a:tailEnd/>
            </a:ln>
          </p:spPr>
          <p:txBody>
            <a:bodyPr wrap="none">
              <a:spAutoFit/>
            </a:bodyPr>
            <a:lstStyle/>
            <a:p>
              <a:r>
                <a:rPr lang="en-US" sz="1400" b="1" i="1" u="sng">
                  <a:solidFill>
                    <a:srgbClr val="FF0000"/>
                  </a:solidFill>
                </a:rPr>
                <a:t>Exposed</a:t>
              </a:r>
              <a:r>
                <a:rPr lang="en-US" sz="1400" b="1">
                  <a:solidFill>
                    <a:srgbClr val="00B0F0"/>
                  </a:solidFill>
                </a:rPr>
                <a:t> </a:t>
              </a:r>
            </a:p>
            <a:p>
              <a:r>
                <a:rPr lang="en-US" sz="1400" b="1">
                  <a:solidFill>
                    <a:srgbClr val="00B0F0"/>
                  </a:solidFill>
                </a:rPr>
                <a:t>Silicon Die</a:t>
              </a:r>
            </a:p>
          </p:txBody>
        </p:sp>
        <p:sp>
          <p:nvSpPr>
            <p:cNvPr id="15411" name="TextBox 103"/>
            <p:cNvSpPr txBox="1">
              <a:spLocks noChangeArrowheads="1"/>
            </p:cNvSpPr>
            <p:nvPr/>
          </p:nvSpPr>
          <p:spPr bwMode="auto">
            <a:xfrm>
              <a:off x="5057856" y="3782032"/>
              <a:ext cx="1010213" cy="523220"/>
            </a:xfrm>
            <a:prstGeom prst="rect">
              <a:avLst/>
            </a:prstGeom>
            <a:noFill/>
            <a:ln w="9525">
              <a:noFill/>
              <a:miter lim="800000"/>
              <a:headEnd/>
              <a:tailEnd/>
            </a:ln>
          </p:spPr>
          <p:txBody>
            <a:bodyPr wrap="none">
              <a:spAutoFit/>
            </a:bodyPr>
            <a:lstStyle/>
            <a:p>
              <a:r>
                <a:rPr lang="en-US" sz="1400" b="1">
                  <a:solidFill>
                    <a:srgbClr val="00B0F0"/>
                  </a:solidFill>
                </a:rPr>
                <a:t>Package </a:t>
              </a:r>
            </a:p>
            <a:p>
              <a:r>
                <a:rPr lang="en-US" sz="1400" b="1">
                  <a:solidFill>
                    <a:srgbClr val="00B0F0"/>
                  </a:solidFill>
                </a:rPr>
                <a:t>Substrate</a:t>
              </a:r>
            </a:p>
          </p:txBody>
        </p:sp>
        <p:cxnSp>
          <p:nvCxnSpPr>
            <p:cNvPr id="15412" name="Straight Arrow Connector 106"/>
            <p:cNvCxnSpPr>
              <a:cxnSpLocks noChangeShapeType="1"/>
            </p:cNvCxnSpPr>
            <p:nvPr/>
          </p:nvCxnSpPr>
          <p:spPr bwMode="auto">
            <a:xfrm rot="16200000" flipH="1">
              <a:off x="2924121" y="3788868"/>
              <a:ext cx="552020" cy="6542"/>
            </a:xfrm>
            <a:prstGeom prst="straightConnector1">
              <a:avLst/>
            </a:prstGeom>
            <a:noFill/>
            <a:ln w="38100" algn="ctr">
              <a:solidFill>
                <a:schemeClr val="tx1"/>
              </a:solidFill>
              <a:round/>
              <a:headEnd/>
              <a:tailEnd type="arrow" w="med" len="med"/>
            </a:ln>
          </p:spPr>
        </p:cxnSp>
        <p:cxnSp>
          <p:nvCxnSpPr>
            <p:cNvPr id="15413" name="Straight Arrow Connector 107"/>
            <p:cNvCxnSpPr>
              <a:cxnSpLocks noChangeShapeType="1"/>
            </p:cNvCxnSpPr>
            <p:nvPr/>
          </p:nvCxnSpPr>
          <p:spPr bwMode="auto">
            <a:xfrm rot="16200000" flipH="1">
              <a:off x="5410143" y="4343580"/>
              <a:ext cx="238889" cy="6546"/>
            </a:xfrm>
            <a:prstGeom prst="straightConnector1">
              <a:avLst/>
            </a:prstGeom>
            <a:noFill/>
            <a:ln w="38100" algn="ctr">
              <a:solidFill>
                <a:schemeClr val="tx1"/>
              </a:solidFill>
              <a:round/>
              <a:headEnd/>
              <a:tailEnd type="arrow" w="med" len="med"/>
            </a:ln>
          </p:spPr>
        </p:cxnSp>
        <p:sp>
          <p:nvSpPr>
            <p:cNvPr id="15414" name="TextBox 108"/>
            <p:cNvSpPr txBox="1">
              <a:spLocks noChangeArrowheads="1"/>
            </p:cNvSpPr>
            <p:nvPr/>
          </p:nvSpPr>
          <p:spPr bwMode="auto">
            <a:xfrm>
              <a:off x="3515068" y="3561781"/>
              <a:ext cx="792205" cy="523220"/>
            </a:xfrm>
            <a:prstGeom prst="rect">
              <a:avLst/>
            </a:prstGeom>
            <a:noFill/>
            <a:ln w="9525">
              <a:noFill/>
              <a:miter lim="800000"/>
              <a:headEnd/>
              <a:tailEnd/>
            </a:ln>
          </p:spPr>
          <p:txBody>
            <a:bodyPr wrap="none">
              <a:spAutoFit/>
            </a:bodyPr>
            <a:lstStyle/>
            <a:p>
              <a:r>
                <a:rPr lang="en-US" sz="1400" b="1">
                  <a:solidFill>
                    <a:srgbClr val="00B0F0"/>
                  </a:solidFill>
                </a:rPr>
                <a:t>Solder </a:t>
              </a:r>
            </a:p>
            <a:p>
              <a:r>
                <a:rPr lang="en-US" sz="1400" b="1">
                  <a:solidFill>
                    <a:srgbClr val="00B0F0"/>
                  </a:solidFill>
                </a:rPr>
                <a:t>Bumps</a:t>
              </a:r>
            </a:p>
          </p:txBody>
        </p:sp>
        <p:sp>
          <p:nvSpPr>
            <p:cNvPr id="15415" name="TextBox 109"/>
            <p:cNvSpPr txBox="1">
              <a:spLocks noChangeArrowheads="1"/>
            </p:cNvSpPr>
            <p:nvPr/>
          </p:nvSpPr>
          <p:spPr bwMode="auto">
            <a:xfrm>
              <a:off x="5783170" y="4860491"/>
              <a:ext cx="1220206" cy="307777"/>
            </a:xfrm>
            <a:prstGeom prst="rect">
              <a:avLst/>
            </a:prstGeom>
            <a:noFill/>
            <a:ln w="9525">
              <a:noFill/>
              <a:miter lim="800000"/>
              <a:headEnd/>
              <a:tailEnd/>
            </a:ln>
          </p:spPr>
          <p:txBody>
            <a:bodyPr wrap="none">
              <a:spAutoFit/>
            </a:bodyPr>
            <a:lstStyle/>
            <a:p>
              <a:r>
                <a:rPr lang="en-US" sz="1400" b="1">
                  <a:solidFill>
                    <a:srgbClr val="00B0F0"/>
                  </a:solidFill>
                </a:rPr>
                <a:t>Solder Balls</a:t>
              </a:r>
            </a:p>
          </p:txBody>
        </p:sp>
        <p:cxnSp>
          <p:nvCxnSpPr>
            <p:cNvPr id="15416" name="Straight Arrow Connector 110"/>
            <p:cNvCxnSpPr>
              <a:cxnSpLocks noChangeShapeType="1"/>
            </p:cNvCxnSpPr>
            <p:nvPr/>
          </p:nvCxnSpPr>
          <p:spPr bwMode="auto">
            <a:xfrm rot="10800000" flipV="1">
              <a:off x="5650641" y="5003792"/>
              <a:ext cx="242105" cy="6636"/>
            </a:xfrm>
            <a:prstGeom prst="straightConnector1">
              <a:avLst/>
            </a:prstGeom>
            <a:noFill/>
            <a:ln w="38100" algn="ctr">
              <a:solidFill>
                <a:schemeClr val="tx1"/>
              </a:solidFill>
              <a:round/>
              <a:headEnd/>
              <a:tailEnd type="arrow" w="med" len="med"/>
            </a:ln>
          </p:spPr>
        </p:cxnSp>
        <p:cxnSp>
          <p:nvCxnSpPr>
            <p:cNvPr id="15417" name="Straight Arrow Connector 111"/>
            <p:cNvCxnSpPr>
              <a:cxnSpLocks noChangeShapeType="1"/>
            </p:cNvCxnSpPr>
            <p:nvPr/>
          </p:nvCxnSpPr>
          <p:spPr bwMode="auto">
            <a:xfrm rot="5400000">
              <a:off x="3681526" y="4191283"/>
              <a:ext cx="404782" cy="52348"/>
            </a:xfrm>
            <a:prstGeom prst="straightConnector1">
              <a:avLst/>
            </a:prstGeom>
            <a:noFill/>
            <a:ln w="38100" algn="ctr">
              <a:solidFill>
                <a:schemeClr val="tx1"/>
              </a:solidFill>
              <a:round/>
              <a:headEnd/>
              <a:tailEnd type="arrow" w="med" len="med"/>
            </a:ln>
          </p:spPr>
        </p:cxnSp>
        <p:sp>
          <p:nvSpPr>
            <p:cNvPr id="15418" name="Rectangle 112"/>
            <p:cNvSpPr>
              <a:spLocks noChangeArrowheads="1"/>
            </p:cNvSpPr>
            <p:nvPr/>
          </p:nvSpPr>
          <p:spPr bwMode="auto">
            <a:xfrm>
              <a:off x="4602612" y="4231832"/>
              <a:ext cx="210467" cy="256583"/>
            </a:xfrm>
            <a:prstGeom prst="rect">
              <a:avLst/>
            </a:prstGeom>
            <a:solidFill>
              <a:schemeClr val="tx2"/>
            </a:solidFill>
            <a:ln w="9525" algn="ctr">
              <a:solidFill>
                <a:schemeClr val="tx1"/>
              </a:solidFill>
              <a:round/>
              <a:headEnd/>
              <a:tailEnd/>
            </a:ln>
          </p:spPr>
          <p:txBody>
            <a:bodyPr anchor="ctr">
              <a:spAutoFit/>
            </a:bodyPr>
            <a:lstStyle/>
            <a:p>
              <a:pPr defTabSz="992188"/>
              <a:endParaRPr lang="en-US"/>
            </a:p>
          </p:txBody>
        </p:sp>
        <p:sp>
          <p:nvSpPr>
            <p:cNvPr id="15419" name="Rectangle 116"/>
            <p:cNvSpPr>
              <a:spLocks noChangeArrowheads="1"/>
            </p:cNvSpPr>
            <p:nvPr/>
          </p:nvSpPr>
          <p:spPr bwMode="auto">
            <a:xfrm>
              <a:off x="5048627" y="4231832"/>
              <a:ext cx="209377" cy="256583"/>
            </a:xfrm>
            <a:prstGeom prst="rect">
              <a:avLst/>
            </a:prstGeom>
            <a:solidFill>
              <a:schemeClr val="tx2"/>
            </a:solidFill>
            <a:ln w="9525" algn="ctr">
              <a:solidFill>
                <a:schemeClr val="tx1"/>
              </a:solidFill>
              <a:round/>
              <a:headEnd/>
              <a:tailEnd/>
            </a:ln>
          </p:spPr>
          <p:txBody>
            <a:bodyPr anchor="ctr">
              <a:spAutoFit/>
            </a:bodyPr>
            <a:lstStyle/>
            <a:p>
              <a:pPr defTabSz="992188"/>
              <a:endParaRPr lang="en-US"/>
            </a:p>
          </p:txBody>
        </p:sp>
        <p:sp>
          <p:nvSpPr>
            <p:cNvPr id="15420" name="TextBox 117"/>
            <p:cNvSpPr txBox="1">
              <a:spLocks noChangeArrowheads="1"/>
            </p:cNvSpPr>
            <p:nvPr/>
          </p:nvSpPr>
          <p:spPr bwMode="auto">
            <a:xfrm>
              <a:off x="4182981" y="3167898"/>
              <a:ext cx="1157689" cy="738664"/>
            </a:xfrm>
            <a:prstGeom prst="rect">
              <a:avLst/>
            </a:prstGeom>
            <a:noFill/>
            <a:ln w="9525">
              <a:noFill/>
              <a:miter lim="800000"/>
              <a:headEnd/>
              <a:tailEnd/>
            </a:ln>
          </p:spPr>
          <p:txBody>
            <a:bodyPr wrap="none">
              <a:spAutoFit/>
            </a:bodyPr>
            <a:lstStyle/>
            <a:p>
              <a:r>
                <a:rPr lang="en-US" sz="1400" b="1" i="1" u="sng">
                  <a:solidFill>
                    <a:srgbClr val="FF0000"/>
                  </a:solidFill>
                </a:rPr>
                <a:t>Exposed</a:t>
              </a:r>
              <a:r>
                <a:rPr lang="en-US" sz="1400" b="1">
                  <a:solidFill>
                    <a:srgbClr val="00B0F0"/>
                  </a:solidFill>
                </a:rPr>
                <a:t> </a:t>
              </a:r>
            </a:p>
            <a:p>
              <a:r>
                <a:rPr lang="en-US" sz="1400" b="1">
                  <a:solidFill>
                    <a:srgbClr val="00B0F0"/>
                  </a:solidFill>
                </a:rPr>
                <a:t>Decoupling</a:t>
              </a:r>
            </a:p>
            <a:p>
              <a:r>
                <a:rPr lang="en-US" sz="1400" b="1">
                  <a:solidFill>
                    <a:srgbClr val="00B0F0"/>
                  </a:solidFill>
                </a:rPr>
                <a:t>Capacitors</a:t>
              </a:r>
            </a:p>
          </p:txBody>
        </p:sp>
        <p:cxnSp>
          <p:nvCxnSpPr>
            <p:cNvPr id="15421" name="Straight Arrow Connector 120"/>
            <p:cNvCxnSpPr>
              <a:cxnSpLocks noChangeShapeType="1"/>
            </p:cNvCxnSpPr>
            <p:nvPr/>
          </p:nvCxnSpPr>
          <p:spPr bwMode="auto">
            <a:xfrm rot="5400000">
              <a:off x="4552218" y="4005156"/>
              <a:ext cx="345060" cy="6543"/>
            </a:xfrm>
            <a:prstGeom prst="straightConnector1">
              <a:avLst/>
            </a:prstGeom>
            <a:noFill/>
            <a:ln w="38100" algn="ctr">
              <a:solidFill>
                <a:schemeClr val="tx1"/>
              </a:solidFill>
              <a:round/>
              <a:headEnd/>
              <a:tailEnd type="arrow" w="med" len="med"/>
            </a:ln>
          </p:spPr>
        </p:cxnSp>
      </p:grpSp>
      <p:sp>
        <p:nvSpPr>
          <p:cNvPr id="15365" name="TextBox 103"/>
          <p:cNvSpPr txBox="1">
            <a:spLocks noChangeArrowheads="1"/>
          </p:cNvSpPr>
          <p:nvPr/>
        </p:nvSpPr>
        <p:spPr bwMode="auto">
          <a:xfrm>
            <a:off x="6705600" y="3265488"/>
            <a:ext cx="2009775" cy="585787"/>
          </a:xfrm>
          <a:prstGeom prst="rect">
            <a:avLst/>
          </a:prstGeom>
          <a:noFill/>
          <a:ln w="9525">
            <a:noFill/>
            <a:miter lim="800000"/>
            <a:headEnd/>
            <a:tailEnd/>
          </a:ln>
        </p:spPr>
        <p:txBody>
          <a:bodyPr wrap="none">
            <a:spAutoFit/>
          </a:bodyPr>
          <a:lstStyle/>
          <a:p>
            <a:r>
              <a:rPr lang="en-US" sz="1600" b="1"/>
              <a:t>Bare Die Flip Chip </a:t>
            </a:r>
            <a:br>
              <a:rPr lang="en-US" sz="1600" b="1"/>
            </a:br>
            <a:r>
              <a:rPr lang="en-US" sz="1600" b="1"/>
              <a:t>Package (FB)</a:t>
            </a:r>
          </a:p>
        </p:txBody>
      </p:sp>
    </p:spTree>
    <p:custDataLst>
      <p:tags r:id="rId1"/>
    </p:custData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smtClean="0"/>
              <a:t>Packaging – Virtex-7 Family</a:t>
            </a:r>
            <a:endParaRPr lang="en-CA" smtClean="0"/>
          </a:p>
        </p:txBody>
      </p:sp>
      <p:sp>
        <p:nvSpPr>
          <p:cNvPr id="16387" name="Content Placeholder 2"/>
          <p:cNvSpPr>
            <a:spLocks noGrp="1"/>
          </p:cNvSpPr>
          <p:nvPr>
            <p:ph idx="1"/>
          </p:nvPr>
        </p:nvSpPr>
        <p:spPr/>
        <p:txBody>
          <a:bodyPr/>
          <a:lstStyle/>
          <a:p>
            <a:r>
              <a:rPr lang="en-US" smtClean="0"/>
              <a:t>High performance flip chip (FF) package</a:t>
            </a:r>
          </a:p>
          <a:p>
            <a:r>
              <a:rPr lang="en-US" smtClean="0"/>
              <a:t>Fourth generation sparse chevron pin pattern</a:t>
            </a:r>
          </a:p>
          <a:p>
            <a:r>
              <a:rPr lang="en-US" smtClean="0"/>
              <a:t>Speeds up to 2.133 Gbps for</a:t>
            </a:r>
            <a:r>
              <a:rPr lang="en-CA" smtClean="0"/>
              <a:t> parallel I/O</a:t>
            </a:r>
          </a:p>
          <a:p>
            <a:r>
              <a:rPr lang="en-US" smtClean="0"/>
              <a:t>Speeds up to 28.05 Gbps for MGT</a:t>
            </a:r>
          </a:p>
          <a:p>
            <a:r>
              <a:rPr lang="en-US" smtClean="0"/>
              <a:t>Discrete substrate decoupling capacitors:</a:t>
            </a:r>
          </a:p>
          <a:p>
            <a:pPr lvl="1"/>
            <a:r>
              <a:rPr lang="en-US" smtClean="0"/>
              <a:t>MGT power supplies</a:t>
            </a:r>
          </a:p>
          <a:p>
            <a:pPr lvl="1"/>
            <a:r>
              <a:rPr lang="en-US" smtClean="0"/>
              <a:t>Block RAM power supplies</a:t>
            </a:r>
          </a:p>
          <a:p>
            <a:pPr lvl="1"/>
            <a:r>
              <a:rPr lang="en-US" smtClean="0"/>
              <a:t>I/O pre-driver power supplies</a:t>
            </a:r>
          </a:p>
          <a:p>
            <a:endParaRPr lang="en-US" smtClean="0"/>
          </a:p>
          <a:p>
            <a:endParaRPr lang="en-CA" smtClean="0"/>
          </a:p>
        </p:txBody>
      </p:sp>
      <p:pic>
        <p:nvPicPr>
          <p:cNvPr id="16388" name="Picture 5"/>
          <p:cNvPicPr>
            <a:picLocks noChangeAspect="1" noChangeArrowheads="1"/>
          </p:cNvPicPr>
          <p:nvPr>
            <p:custDataLst>
              <p:tags r:id="rId2"/>
            </p:custDataLst>
          </p:nvPr>
        </p:nvPicPr>
        <p:blipFill>
          <a:blip r:embed="rId5"/>
          <a:srcRect/>
          <a:stretch>
            <a:fillRect/>
          </a:stretch>
        </p:blipFill>
        <p:spPr bwMode="auto">
          <a:xfrm>
            <a:off x="3943350" y="4332288"/>
            <a:ext cx="5200650" cy="1836737"/>
          </a:xfrm>
          <a:prstGeom prst="rect">
            <a:avLst/>
          </a:prstGeom>
          <a:noFill/>
          <a:ln w="9525" algn="ctr">
            <a:noFill/>
            <a:miter lim="800000"/>
            <a:headEnd/>
            <a:tailEnd/>
          </a:ln>
        </p:spPr>
      </p:pic>
    </p:spTree>
    <p:custDataLst>
      <p:tags r:id="rId1"/>
    </p:custData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smtClean="0"/>
              <a:t>Summary</a:t>
            </a:r>
            <a:endParaRPr lang="en-CA" smtClean="0"/>
          </a:p>
        </p:txBody>
      </p:sp>
      <p:sp>
        <p:nvSpPr>
          <p:cNvPr id="17411" name="Content Placeholder 2"/>
          <p:cNvSpPr>
            <a:spLocks noGrp="1"/>
          </p:cNvSpPr>
          <p:nvPr>
            <p:ph idx="1"/>
          </p:nvPr>
        </p:nvSpPr>
        <p:spPr/>
        <p:txBody>
          <a:bodyPr/>
          <a:lstStyle/>
          <a:p>
            <a:r>
              <a:rPr lang="en-US" smtClean="0"/>
              <a:t>Rich set of families to address all areas of the FPGA market</a:t>
            </a:r>
          </a:p>
          <a:p>
            <a:pPr lvl="1"/>
            <a:r>
              <a:rPr lang="en-US" smtClean="0"/>
              <a:t>Artix-7 family: Lowest price and power</a:t>
            </a:r>
          </a:p>
          <a:p>
            <a:pPr lvl="1"/>
            <a:r>
              <a:rPr lang="en-US" smtClean="0"/>
              <a:t>Kintex-7 family: Best price/performance</a:t>
            </a:r>
          </a:p>
          <a:p>
            <a:pPr lvl="1"/>
            <a:r>
              <a:rPr lang="en-US" smtClean="0"/>
              <a:t>Virtex-7 family: Highest performance/capacity</a:t>
            </a:r>
          </a:p>
          <a:p>
            <a:r>
              <a:rPr lang="en-US" smtClean="0"/>
              <a:t>Unified architecture reduces learning curve for new designs</a:t>
            </a:r>
          </a:p>
          <a:p>
            <a:r>
              <a:rPr lang="en-US" smtClean="0"/>
              <a:t>Builds on the strengths of the Virtex-6 and Spartan-6 families</a:t>
            </a:r>
          </a:p>
          <a:p>
            <a:r>
              <a:rPr lang="en-US" smtClean="0"/>
              <a:t>Strong focus on power reduction</a:t>
            </a:r>
          </a:p>
          <a:p>
            <a:r>
              <a:rPr lang="en-US" smtClean="0"/>
              <a:t>New architectural features for the highest performance and lowest power</a:t>
            </a:r>
          </a:p>
          <a:p>
            <a:endParaRPr lang="en-CA" smtClean="0"/>
          </a:p>
        </p:txBody>
      </p:sp>
    </p:spTree>
    <p:custDataLst>
      <p:tags r:id="rId1"/>
    </p:custData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534988" y="122238"/>
            <a:ext cx="7924800" cy="987425"/>
          </a:xfrm>
        </p:spPr>
        <p:txBody>
          <a:bodyPr/>
          <a:lstStyle/>
          <a:p>
            <a:r>
              <a:rPr lang="en-US" sz="4000" smtClean="0">
                <a:cs typeface="Arial" charset="0"/>
              </a:rPr>
              <a:t>Where Can I Learn More?</a:t>
            </a:r>
          </a:p>
        </p:txBody>
      </p:sp>
      <p:sp>
        <p:nvSpPr>
          <p:cNvPr id="18435" name="Rectangle 3"/>
          <p:cNvSpPr>
            <a:spLocks noGrp="1" noChangeArrowheads="1"/>
          </p:cNvSpPr>
          <p:nvPr>
            <p:ph type="body" idx="1"/>
          </p:nvPr>
        </p:nvSpPr>
        <p:spPr>
          <a:xfrm>
            <a:off x="609600" y="1655763"/>
            <a:ext cx="7924800" cy="4973637"/>
          </a:xfrm>
        </p:spPr>
        <p:txBody>
          <a:bodyPr/>
          <a:lstStyle/>
          <a:p>
            <a:r>
              <a:rPr lang="en-US" sz="2400" b="1" smtClean="0"/>
              <a:t>Xilinx Education Services courses </a:t>
            </a:r>
            <a:r>
              <a:rPr lang="en-US" b="1" u="sng" smtClean="0"/>
              <a:t>www.xilinx.com/training</a:t>
            </a:r>
          </a:p>
          <a:p>
            <a:pPr lvl="1"/>
            <a:r>
              <a:rPr lang="en-US" i="1" u="sng" smtClean="0"/>
              <a:t>Designing with 7-Series Device Families </a:t>
            </a:r>
            <a:r>
              <a:rPr lang="en-US" smtClean="0"/>
              <a:t>course</a:t>
            </a:r>
          </a:p>
          <a:p>
            <a:pPr lvl="2"/>
            <a:r>
              <a:rPr lang="en-US" smtClean="0"/>
              <a:t>How to get the most out of both device families</a:t>
            </a:r>
          </a:p>
          <a:p>
            <a:pPr lvl="2"/>
            <a:r>
              <a:rPr lang="en-US" smtClean="0"/>
              <a:t>How to build the best HDL code for your FPGA design</a:t>
            </a:r>
            <a:endParaRPr lang="en-US" i="1" smtClean="0"/>
          </a:p>
          <a:p>
            <a:pPr lvl="2"/>
            <a:r>
              <a:rPr lang="en-US" smtClean="0"/>
              <a:t>How to optimize your design for Spartan-6 and/or Virtex-6</a:t>
            </a:r>
          </a:p>
          <a:p>
            <a:pPr lvl="2"/>
            <a:r>
              <a:rPr lang="en-US" smtClean="0"/>
              <a:t>How to take advantage of the newest device features</a:t>
            </a:r>
          </a:p>
          <a:p>
            <a:r>
              <a:rPr lang="en-US" sz="2400" b="1" smtClean="0"/>
              <a:t>Free Video Based Training</a:t>
            </a:r>
          </a:p>
          <a:p>
            <a:pPr lvl="1"/>
            <a:r>
              <a:rPr lang="en-US" i="1" u="sng" smtClean="0"/>
              <a:t>Part 1,2, and 3 of the 7 Series FPGA Overview</a:t>
            </a:r>
          </a:p>
          <a:p>
            <a:pPr lvl="1"/>
            <a:r>
              <a:rPr lang="en-US" i="1" u="sng" smtClean="0"/>
              <a:t>How Do I Plan to Power My FPGA?</a:t>
            </a:r>
          </a:p>
          <a:p>
            <a:pPr lvl="1"/>
            <a:r>
              <a:rPr lang="en-US" i="1" u="sng" smtClean="0"/>
              <a:t>What are the Spartan-6 Power Management Features?</a:t>
            </a:r>
          </a:p>
          <a:p>
            <a:pPr lvl="1"/>
            <a:r>
              <a:rPr lang="en-US" i="1" u="sng" smtClean="0"/>
              <a:t>What are the Virtex-6 Power Management Features?</a:t>
            </a:r>
          </a:p>
          <a:p>
            <a:pPr lvl="1"/>
            <a:r>
              <a:rPr lang="en-US" i="1" u="sng" smtClean="0"/>
              <a:t>Basic FPGA Configuration, Parts 1 and 2</a:t>
            </a:r>
          </a:p>
        </p:txBody>
      </p:sp>
    </p:spTree>
    <p:custDataLst>
      <p:tags r:id="rId1"/>
    </p:custData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ChangeArrowheads="1"/>
          </p:cNvSpPr>
          <p:nvPr/>
        </p:nvSpPr>
        <p:spPr bwMode="auto">
          <a:xfrm>
            <a:off x="838200" y="1600200"/>
            <a:ext cx="7467600" cy="4672013"/>
          </a:xfrm>
          <a:prstGeom prst="rect">
            <a:avLst/>
          </a:prstGeom>
          <a:noFill/>
          <a:ln w="9525">
            <a:noFill/>
            <a:miter lim="800000"/>
            <a:headEnd/>
            <a:tailEnd/>
          </a:ln>
        </p:spPr>
        <p:txBody>
          <a:bodyPr/>
          <a:lstStyle/>
          <a:p>
            <a:pPr algn="l"/>
            <a:r>
              <a:rPr lang="en-US" altLang="ja-JP" sz="900" dirty="0">
                <a:ea typeface="ＭＳ Ｐゴシック" pitchFamily="34" charset="-128"/>
              </a:rPr>
              <a:t>Xilinx is disclosing this Document and Intellectual </a:t>
            </a:r>
            <a:r>
              <a:rPr lang="en-US" altLang="ja-JP" sz="900" dirty="0" smtClean="0">
                <a:ea typeface="ＭＳ Ｐゴシック" pitchFamily="34" charset="-128"/>
              </a:rPr>
              <a:t>Property </a:t>
            </a:r>
            <a:r>
              <a:rPr lang="en-US" altLang="ja-JP" sz="900" dirty="0">
                <a:ea typeface="ＭＳ Ｐゴシック" pitchFamily="34" charset="-128"/>
              </a:rPr>
              <a:t>(hereinafter “the Design”) to you for use in the development of designs to operate on, or interface with Xilinx FPGAs. Except as stated herein, none of the Design may be copied, reproduced, distributed, republished, downloaded, displayed, posted, or transmitted in any form or by any means including, but not limited to, electronic, mechanical, photocopying, recording, or otherwise, without the prior written consent of Xilinx. Any unauthorized use of the Design may violate copyright laws, trademark laws, the laws of privacy and publicity, and communications regulations and statutes.</a:t>
            </a:r>
          </a:p>
          <a:p>
            <a:pPr algn="l"/>
            <a:endParaRPr lang="en-US" altLang="ja-JP" sz="900" dirty="0">
              <a:ea typeface="ＭＳ Ｐゴシック" pitchFamily="34" charset="-128"/>
            </a:endParaRPr>
          </a:p>
          <a:p>
            <a:pPr algn="l"/>
            <a:r>
              <a:rPr lang="en-US" altLang="ja-JP" sz="900" dirty="0">
                <a:ea typeface="ＭＳ Ｐゴシック" pitchFamily="34" charset="-128"/>
              </a:rPr>
              <a:t>Xilinx does not assume any liability arising out of the application or use of the Design; nor does Xilinx convey any license under its patents, copyrights, or any rights of others. You are responsible for obtaining any rights you may require for your use or implementation of the Design. Xilinx reserves the right to make changes, at any time, to the Design as deemed desirable in the sole discretion of Xilinx. Xilinx assumes no obligation to correct any errors contained herein or to advise you of any correction if such be made. Xilinx will not assume any liability for the accuracy or correctness of any engineering or technical support or assistance provided to you in connection with the Design.</a:t>
            </a:r>
          </a:p>
          <a:p>
            <a:pPr algn="l"/>
            <a:endParaRPr lang="en-US" altLang="ja-JP" sz="900" dirty="0">
              <a:ea typeface="ＭＳ Ｐゴシック" pitchFamily="34" charset="-128"/>
            </a:endParaRPr>
          </a:p>
          <a:p>
            <a:pPr algn="l"/>
            <a:r>
              <a:rPr lang="en-US" altLang="ja-JP" sz="900" dirty="0">
                <a:ea typeface="ＭＳ Ｐゴシック" pitchFamily="34" charset="-128"/>
              </a:rPr>
              <a:t>THE DESIGN IS PROVIDED “AS IS" WITH ALL FAULTS, AND THE ENTIRE RISK AS TO ITS FUNCTION AND IMPLEMENTATION IS WITH YOU. YOU ACKNOWLEDGE AND AGREE THAT YOU HAVE NOT RELIED ON ANY ORAL OR WRITTEN INFORMATION OR ADVICE, WHETHER GIVEN BY XILINX, OR ITS AGENTS OR EMPLOYEES. XILINX MAKES NO OTHER WARRANTIES, WHETHER EXPRESS, IMPLIED, OR STATUTORY, REGARDING THE DESIGN, INCLUDING ANY WARRANTIES OF MERCHANTABILITY, FITNESS FOR A PARTICULAR PURPOSE, TITLE, AND NONINFRINGEMENT OF THIRD-PARTY RIGHTS.</a:t>
            </a:r>
          </a:p>
          <a:p>
            <a:pPr algn="l"/>
            <a:endParaRPr lang="en-US" altLang="ja-JP" sz="900" dirty="0">
              <a:ea typeface="ＭＳ Ｐゴシック" pitchFamily="34" charset="-128"/>
            </a:endParaRPr>
          </a:p>
          <a:p>
            <a:pPr algn="l"/>
            <a:r>
              <a:rPr lang="en-US" altLang="ja-JP" sz="900" dirty="0">
                <a:ea typeface="ＭＳ Ｐゴシック" pitchFamily="34" charset="-128"/>
              </a:rPr>
              <a:t>IN NO EVENT WILL XILINX BE LIABLE FOR ANY CONSEQUENTIAL, INDIRECT, EXEMPLARY, SPECIAL, OR INCIDENTAL DAMAGES, INCLUDING ANY LOST DATA AND LOST PROFITS, ARISING FROM OR RELATING TO YOUR USE OF THE DESIGN, EVEN IF YOU HAVE BEEN ADVISED OF THE POSSIBILITY OF SUCH DAMAGES. THE TOTAL CUMULATIVE LIABILITY OF XILINX IN CONNECTION WITH YOUR USE OF THE DESIGN, WHETHER IN CONTRACT OR TORT OR OTHERWISE, WILL IN NO EVENT EXCEED THE AMOUNT OF FEES PAID BY YOU TO XILINX HEREUNDER FOR USE OF THE DESIGN. YOU ACKNOWLEDGE THAT THE FEES, IF ANY, REFLECT THE ALLOCATION OF RISK SET FORTH IN THIS AGREEMENT AND THAT XILINX WOULD NOT MAKE AVAILABLE THE DESIGN TO YOU WITHOUT THESE LIMITATIONS OF LIABILITY.</a:t>
            </a:r>
          </a:p>
          <a:p>
            <a:pPr algn="l"/>
            <a:endParaRPr lang="en-US" altLang="ja-JP" sz="900" dirty="0">
              <a:ea typeface="ＭＳ Ｐゴシック" pitchFamily="34" charset="-128"/>
            </a:endParaRPr>
          </a:p>
          <a:p>
            <a:pPr algn="l"/>
            <a:r>
              <a:rPr lang="en-US" altLang="ja-JP" sz="900" dirty="0">
                <a:ea typeface="ＭＳ Ｐゴシック" pitchFamily="34" charset="-128"/>
              </a:rPr>
              <a:t>The Design is not designed or intended for use in the development of on-line control equipment in hazardous environments requiring fail-safe controls, such as in the operation of nuclear facilities, aircraft navigation or communications systems, air traffic control, life support, or weapons systems (“High-Risk Applications”). Xilinx specifically disclaims any express or implied warranties of fitness for such High-Risk Applications. You represent that use of the Design in such High-Risk Applications is fully at your risk.</a:t>
            </a:r>
          </a:p>
          <a:p>
            <a:pPr algn="l"/>
            <a:endParaRPr lang="en-US" altLang="ja-JP" sz="900" dirty="0">
              <a:ea typeface="ＭＳ Ｐゴシック" pitchFamily="34" charset="-128"/>
            </a:endParaRPr>
          </a:p>
          <a:p>
            <a:pPr algn="l"/>
            <a:r>
              <a:rPr lang="en-US" altLang="ja-JP" sz="900" dirty="0">
                <a:ea typeface="ＭＳ Ｐゴシック" pitchFamily="34" charset="-128"/>
              </a:rPr>
              <a:t>© </a:t>
            </a:r>
            <a:r>
              <a:rPr lang="en-US" altLang="ja-JP" sz="900" dirty="0" smtClean="0">
                <a:ea typeface="ＭＳ Ｐゴシック" pitchFamily="34" charset="-128"/>
              </a:rPr>
              <a:t>2012 </a:t>
            </a:r>
            <a:r>
              <a:rPr lang="en-US" altLang="ja-JP" sz="900" dirty="0">
                <a:ea typeface="ＭＳ Ｐゴシック" pitchFamily="34" charset="-128"/>
              </a:rPr>
              <a:t>Xilinx, Inc. All rights reserved. XILINX, the Xilinx logo, and other designated brands included herein are trademarks of Xilinx, Inc. All other trademarks are the property of their respective owners.</a:t>
            </a:r>
            <a:endParaRPr lang="ja-JP" altLang="en-US" sz="900">
              <a:ea typeface="ＭＳ Ｐゴシック" pitchFamily="34" charset="-128"/>
            </a:endParaRPr>
          </a:p>
        </p:txBody>
      </p:sp>
      <p:sp>
        <p:nvSpPr>
          <p:cNvPr id="19459" name="Rectangle 3"/>
          <p:cNvSpPr>
            <a:spLocks noGrp="1" noChangeArrowheads="1"/>
          </p:cNvSpPr>
          <p:nvPr>
            <p:ph type="title"/>
          </p:nvPr>
        </p:nvSpPr>
        <p:spPr>
          <a:xfrm>
            <a:off x="392113" y="95250"/>
            <a:ext cx="7924800" cy="987425"/>
          </a:xfrm>
        </p:spPr>
        <p:txBody>
          <a:bodyPr/>
          <a:lstStyle/>
          <a:p>
            <a:pPr eaLnBrk="1" hangingPunct="1"/>
            <a:r>
              <a:rPr lang="en-US" altLang="ja-JP" sz="4000" smtClean="0">
                <a:ea typeface="ＭＳ Ｐゴシック" pitchFamily="34" charset="-128"/>
                <a:cs typeface="Arial" charset="0"/>
              </a:rPr>
              <a:t>Trademark Information</a:t>
            </a:r>
          </a:p>
        </p:txBody>
      </p:sp>
    </p:spTree>
    <p:custDataLst>
      <p:tags r:id="rId1"/>
    </p:custData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smtClean="0"/>
              <a:t>Virtex-7 Devices</a:t>
            </a:r>
            <a:endParaRPr lang="en-CA" smtClean="0"/>
          </a:p>
        </p:txBody>
      </p:sp>
      <p:sp>
        <p:nvSpPr>
          <p:cNvPr id="9219" name="Content Placeholder 2"/>
          <p:cNvSpPr>
            <a:spLocks noGrp="1"/>
          </p:cNvSpPr>
          <p:nvPr>
            <p:ph idx="1"/>
          </p:nvPr>
        </p:nvSpPr>
        <p:spPr/>
        <p:txBody>
          <a:bodyPr/>
          <a:lstStyle/>
          <a:p>
            <a:r>
              <a:rPr lang="en-US" smtClean="0"/>
              <a:t>The Virtex-7 family has several devices</a:t>
            </a:r>
          </a:p>
          <a:p>
            <a:pPr lvl="1"/>
            <a:r>
              <a:rPr lang="en-US" smtClean="0"/>
              <a:t>Virtex-7: 	General logic</a:t>
            </a:r>
          </a:p>
          <a:p>
            <a:pPr lvl="1"/>
            <a:r>
              <a:rPr lang="en-US" smtClean="0"/>
              <a:t>Virtex-7XT: 	Rich DSP and block RAM, higher serial bandwidth</a:t>
            </a:r>
          </a:p>
          <a:p>
            <a:pPr lvl="1"/>
            <a:r>
              <a:rPr lang="en-US" smtClean="0"/>
              <a:t>Virtex-7HT:	Highest serial bandwidth</a:t>
            </a:r>
            <a:endParaRPr lang="en-CA" smtClean="0"/>
          </a:p>
        </p:txBody>
      </p:sp>
      <p:grpSp>
        <p:nvGrpSpPr>
          <p:cNvPr id="2" name="Group 24"/>
          <p:cNvGrpSpPr>
            <a:grpSpLocks/>
          </p:cNvGrpSpPr>
          <p:nvPr>
            <p:custDataLst>
              <p:tags r:id="rId2"/>
            </p:custDataLst>
          </p:nvPr>
        </p:nvGrpSpPr>
        <p:grpSpPr bwMode="auto">
          <a:xfrm>
            <a:off x="1339850" y="3517900"/>
            <a:ext cx="6596063" cy="2967038"/>
            <a:chOff x="1921247" y="3553936"/>
            <a:chExt cx="6596294" cy="2967175"/>
          </a:xfrm>
        </p:grpSpPr>
        <p:sp>
          <p:nvSpPr>
            <p:cNvPr id="9221" name="Text Box 225"/>
            <p:cNvSpPr txBox="1">
              <a:spLocks noChangeArrowheads="1"/>
            </p:cNvSpPr>
            <p:nvPr/>
          </p:nvSpPr>
          <p:spPr bwMode="auto">
            <a:xfrm>
              <a:off x="4959825" y="3569811"/>
              <a:ext cx="1195648" cy="338554"/>
            </a:xfrm>
            <a:prstGeom prst="rect">
              <a:avLst/>
            </a:prstGeom>
            <a:noFill/>
            <a:ln w="12700">
              <a:noFill/>
              <a:miter lim="800000"/>
              <a:headEnd/>
              <a:tailEnd/>
            </a:ln>
          </p:spPr>
          <p:txBody>
            <a:bodyPr wrap="none">
              <a:spAutoFit/>
            </a:bodyPr>
            <a:lstStyle/>
            <a:p>
              <a:pPr eaLnBrk="0" hangingPunct="0"/>
              <a:r>
                <a:rPr lang="en-US" sz="1600" b="1"/>
                <a:t>Virtex-7XT</a:t>
              </a:r>
            </a:p>
          </p:txBody>
        </p:sp>
        <p:pic>
          <p:nvPicPr>
            <p:cNvPr id="9222" name="Picture 6" descr="V6_XC6VHXT_chip"/>
            <p:cNvPicPr>
              <a:picLocks noChangeAspect="1" noChangeArrowheads="1"/>
            </p:cNvPicPr>
            <p:nvPr/>
          </p:nvPicPr>
          <p:blipFill>
            <a:blip r:embed="rId5"/>
            <a:srcRect/>
            <a:stretch>
              <a:fillRect/>
            </a:stretch>
          </p:blipFill>
          <p:spPr bwMode="auto">
            <a:xfrm>
              <a:off x="6536341" y="3966111"/>
              <a:ext cx="1676400" cy="1601788"/>
            </a:xfrm>
            <a:prstGeom prst="rect">
              <a:avLst/>
            </a:prstGeom>
            <a:noFill/>
            <a:ln w="9525">
              <a:noFill/>
              <a:miter lim="800000"/>
              <a:headEnd/>
              <a:tailEnd/>
            </a:ln>
          </p:spPr>
        </p:pic>
        <p:pic>
          <p:nvPicPr>
            <p:cNvPr id="9223" name="Picture 7" descr="V6_XC6VLXT_chip"/>
            <p:cNvPicPr>
              <a:picLocks noChangeAspect="1" noChangeArrowheads="1"/>
            </p:cNvPicPr>
            <p:nvPr/>
          </p:nvPicPr>
          <p:blipFill>
            <a:blip r:embed="rId6"/>
            <a:srcRect/>
            <a:stretch>
              <a:fillRect/>
            </a:stretch>
          </p:blipFill>
          <p:spPr bwMode="auto">
            <a:xfrm>
              <a:off x="2878741" y="3967699"/>
              <a:ext cx="1676400" cy="1604962"/>
            </a:xfrm>
            <a:prstGeom prst="rect">
              <a:avLst/>
            </a:prstGeom>
            <a:noFill/>
            <a:ln w="9525">
              <a:noFill/>
              <a:miter lim="800000"/>
              <a:headEnd/>
              <a:tailEnd/>
            </a:ln>
          </p:spPr>
        </p:pic>
        <p:pic>
          <p:nvPicPr>
            <p:cNvPr id="9224" name="Picture 8" descr="V6_XC6VSXT_chip"/>
            <p:cNvPicPr>
              <a:picLocks noChangeAspect="1" noChangeArrowheads="1"/>
            </p:cNvPicPr>
            <p:nvPr/>
          </p:nvPicPr>
          <p:blipFill>
            <a:blip r:embed="rId7"/>
            <a:srcRect/>
            <a:stretch>
              <a:fillRect/>
            </a:stretch>
          </p:blipFill>
          <p:spPr bwMode="auto">
            <a:xfrm>
              <a:off x="4707541" y="3967699"/>
              <a:ext cx="1676400" cy="1604962"/>
            </a:xfrm>
            <a:prstGeom prst="rect">
              <a:avLst/>
            </a:prstGeom>
            <a:noFill/>
            <a:ln w="9525">
              <a:noFill/>
              <a:miter lim="800000"/>
              <a:headEnd/>
              <a:tailEnd/>
            </a:ln>
          </p:spPr>
        </p:pic>
        <p:sp>
          <p:nvSpPr>
            <p:cNvPr id="9225" name="Text Box 221"/>
            <p:cNvSpPr txBox="1">
              <a:spLocks noChangeArrowheads="1"/>
            </p:cNvSpPr>
            <p:nvPr/>
          </p:nvSpPr>
          <p:spPr bwMode="auto">
            <a:xfrm>
              <a:off x="3187216" y="3569810"/>
              <a:ext cx="934358" cy="338554"/>
            </a:xfrm>
            <a:prstGeom prst="rect">
              <a:avLst/>
            </a:prstGeom>
            <a:noFill/>
            <a:ln w="12700">
              <a:noFill/>
              <a:miter lim="800000"/>
              <a:headEnd/>
              <a:tailEnd/>
            </a:ln>
          </p:spPr>
          <p:txBody>
            <a:bodyPr wrap="none">
              <a:spAutoFit/>
            </a:bodyPr>
            <a:lstStyle/>
            <a:p>
              <a:pPr eaLnBrk="0" hangingPunct="0"/>
              <a:r>
                <a:rPr lang="en-US" sz="1600" b="1"/>
                <a:t>Virtex-7</a:t>
              </a:r>
            </a:p>
          </p:txBody>
        </p:sp>
        <p:sp>
          <p:nvSpPr>
            <p:cNvPr id="9226" name="Text Box 229"/>
            <p:cNvSpPr txBox="1">
              <a:spLocks noChangeArrowheads="1"/>
            </p:cNvSpPr>
            <p:nvPr/>
          </p:nvSpPr>
          <p:spPr bwMode="auto">
            <a:xfrm>
              <a:off x="6801272" y="3553936"/>
              <a:ext cx="1206869" cy="338554"/>
            </a:xfrm>
            <a:prstGeom prst="rect">
              <a:avLst/>
            </a:prstGeom>
            <a:noFill/>
            <a:ln w="12700">
              <a:noFill/>
              <a:miter lim="800000"/>
              <a:headEnd/>
              <a:tailEnd/>
            </a:ln>
          </p:spPr>
          <p:txBody>
            <a:bodyPr wrap="none">
              <a:spAutoFit/>
            </a:bodyPr>
            <a:lstStyle/>
            <a:p>
              <a:pPr eaLnBrk="0" hangingPunct="0"/>
              <a:r>
                <a:rPr lang="en-US" sz="1600" b="1"/>
                <a:t>Virtex-7HT</a:t>
              </a:r>
            </a:p>
          </p:txBody>
        </p:sp>
        <p:pic>
          <p:nvPicPr>
            <p:cNvPr id="9227" name="Picture 15"/>
            <p:cNvPicPr>
              <a:picLocks noChangeAspect="1" noChangeArrowheads="1"/>
            </p:cNvPicPr>
            <p:nvPr/>
          </p:nvPicPr>
          <p:blipFill>
            <a:blip r:embed="rId8"/>
            <a:srcRect/>
            <a:stretch>
              <a:fillRect/>
            </a:stretch>
          </p:blipFill>
          <p:spPr bwMode="auto">
            <a:xfrm>
              <a:off x="3191479" y="4118511"/>
              <a:ext cx="1127125" cy="1143000"/>
            </a:xfrm>
            <a:prstGeom prst="rect">
              <a:avLst/>
            </a:prstGeom>
            <a:noFill/>
            <a:ln w="9525">
              <a:noFill/>
              <a:miter lim="800000"/>
              <a:headEnd/>
              <a:tailEnd/>
            </a:ln>
          </p:spPr>
        </p:pic>
        <p:pic>
          <p:nvPicPr>
            <p:cNvPr id="9228" name="Picture 16"/>
            <p:cNvPicPr>
              <a:picLocks noChangeAspect="1" noChangeArrowheads="1"/>
            </p:cNvPicPr>
            <p:nvPr/>
          </p:nvPicPr>
          <p:blipFill>
            <a:blip r:embed="rId9"/>
            <a:srcRect b="6154"/>
            <a:stretch>
              <a:fillRect/>
            </a:stretch>
          </p:blipFill>
          <p:spPr bwMode="auto">
            <a:xfrm>
              <a:off x="6764941" y="4137561"/>
              <a:ext cx="1219200" cy="1162050"/>
            </a:xfrm>
            <a:prstGeom prst="rect">
              <a:avLst/>
            </a:prstGeom>
            <a:noFill/>
            <a:ln w="9525">
              <a:noFill/>
              <a:miter lim="800000"/>
              <a:headEnd/>
              <a:tailEnd/>
            </a:ln>
          </p:spPr>
        </p:pic>
        <p:pic>
          <p:nvPicPr>
            <p:cNvPr id="9229" name="Picture 17"/>
            <p:cNvPicPr>
              <a:picLocks noChangeAspect="1" noChangeArrowheads="1"/>
            </p:cNvPicPr>
            <p:nvPr/>
          </p:nvPicPr>
          <p:blipFill>
            <a:blip r:embed="rId10"/>
            <a:srcRect t="1563"/>
            <a:stretch>
              <a:fillRect/>
            </a:stretch>
          </p:blipFill>
          <p:spPr bwMode="auto">
            <a:xfrm>
              <a:off x="4936141" y="4137561"/>
              <a:ext cx="1211263" cy="1200150"/>
            </a:xfrm>
            <a:prstGeom prst="rect">
              <a:avLst/>
            </a:prstGeom>
            <a:noFill/>
            <a:ln w="9525">
              <a:noFill/>
              <a:miter lim="800000"/>
              <a:headEnd/>
              <a:tailEnd/>
            </a:ln>
          </p:spPr>
        </p:pic>
        <p:sp>
          <p:nvSpPr>
            <p:cNvPr id="9230" name="Text Box 221"/>
            <p:cNvSpPr txBox="1">
              <a:spLocks noChangeArrowheads="1"/>
            </p:cNvSpPr>
            <p:nvPr/>
          </p:nvSpPr>
          <p:spPr bwMode="auto">
            <a:xfrm>
              <a:off x="2872391" y="5515511"/>
              <a:ext cx="1758950" cy="639763"/>
            </a:xfrm>
            <a:prstGeom prst="rect">
              <a:avLst/>
            </a:prstGeom>
            <a:noFill/>
            <a:ln w="12700">
              <a:noFill/>
              <a:miter lim="800000"/>
              <a:headEnd/>
              <a:tailEnd/>
            </a:ln>
          </p:spPr>
          <p:txBody>
            <a:bodyPr>
              <a:spAutoFit/>
            </a:bodyPr>
            <a:lstStyle/>
            <a:p>
              <a:pPr marL="114300" indent="-114300" algn="l" eaLnBrk="0" hangingPunct="0">
                <a:buFontTx/>
                <a:buChar char="•"/>
              </a:pPr>
              <a:r>
                <a:rPr lang="en-US" sz="1200"/>
                <a:t>High Logic Density </a:t>
              </a:r>
            </a:p>
            <a:p>
              <a:pPr marL="114300" indent="-114300" algn="l" eaLnBrk="0" hangingPunct="0">
                <a:buFontTx/>
                <a:buChar char="•"/>
              </a:pPr>
              <a:r>
                <a:rPr lang="en-US" sz="1200"/>
                <a:t>High-Speed Serial Connectivity</a:t>
              </a:r>
            </a:p>
          </p:txBody>
        </p:sp>
        <p:sp>
          <p:nvSpPr>
            <p:cNvPr id="9231" name="Text Box 229"/>
            <p:cNvSpPr txBox="1">
              <a:spLocks noChangeArrowheads="1"/>
            </p:cNvSpPr>
            <p:nvPr/>
          </p:nvSpPr>
          <p:spPr bwMode="auto">
            <a:xfrm>
              <a:off x="6536341" y="5517099"/>
              <a:ext cx="1981200" cy="639762"/>
            </a:xfrm>
            <a:prstGeom prst="rect">
              <a:avLst/>
            </a:prstGeom>
            <a:noFill/>
            <a:ln w="12700" algn="ctr">
              <a:noFill/>
              <a:miter lim="800000"/>
              <a:headEnd/>
              <a:tailEnd/>
            </a:ln>
          </p:spPr>
          <p:txBody>
            <a:bodyPr>
              <a:spAutoFit/>
            </a:bodyPr>
            <a:lstStyle/>
            <a:p>
              <a:pPr marL="114300" indent="-114300" algn="l" eaLnBrk="0" hangingPunct="0">
                <a:buFontTx/>
                <a:buChar char="•"/>
              </a:pPr>
              <a:r>
                <a:rPr lang="en-US" sz="1200"/>
                <a:t>High Logic Density </a:t>
              </a:r>
            </a:p>
            <a:p>
              <a:pPr marL="114300" indent="-114300" algn="l" eaLnBrk="0" hangingPunct="0">
                <a:buFontTx/>
                <a:buChar char="•"/>
              </a:pPr>
              <a:r>
                <a:rPr lang="en-US" sz="1200" b="1"/>
                <a:t>Ultra High-Speed Serial Connectivity</a:t>
              </a:r>
            </a:p>
          </p:txBody>
        </p:sp>
        <p:sp>
          <p:nvSpPr>
            <p:cNvPr id="9232" name="Text Box 225"/>
            <p:cNvSpPr txBox="1">
              <a:spLocks noChangeArrowheads="1"/>
            </p:cNvSpPr>
            <p:nvPr/>
          </p:nvSpPr>
          <p:spPr bwMode="auto">
            <a:xfrm>
              <a:off x="4737885" y="5516224"/>
              <a:ext cx="1774825" cy="1004887"/>
            </a:xfrm>
            <a:prstGeom prst="rect">
              <a:avLst/>
            </a:prstGeom>
            <a:noFill/>
            <a:ln w="12700" algn="ctr">
              <a:noFill/>
              <a:miter lim="800000"/>
              <a:headEnd/>
              <a:tailEnd/>
            </a:ln>
          </p:spPr>
          <p:txBody>
            <a:bodyPr>
              <a:spAutoFit/>
            </a:bodyPr>
            <a:lstStyle/>
            <a:p>
              <a:pPr marL="114300" indent="-114300" algn="l" eaLnBrk="0" hangingPunct="0">
                <a:buFontTx/>
                <a:buChar char="•"/>
              </a:pPr>
              <a:r>
                <a:rPr lang="en-US" sz="1200"/>
                <a:t>High Logic Density</a:t>
              </a:r>
            </a:p>
            <a:p>
              <a:pPr marL="114300" indent="-114300" algn="l" eaLnBrk="0" hangingPunct="0">
                <a:buFontTx/>
                <a:buChar char="•"/>
              </a:pPr>
              <a:r>
                <a:rPr lang="en-US" sz="1200"/>
                <a:t>High-Speed Serial Connectivity</a:t>
              </a:r>
            </a:p>
            <a:p>
              <a:pPr marL="114300" indent="-114300" algn="l" eaLnBrk="0" hangingPunct="0">
                <a:buFontTx/>
                <a:buChar char="•"/>
              </a:pPr>
              <a:r>
                <a:rPr lang="en-US" sz="1200" b="1"/>
                <a:t>Enhanced DSP</a:t>
              </a:r>
            </a:p>
            <a:p>
              <a:pPr marL="114300" indent="-114300" algn="l" eaLnBrk="0" hangingPunct="0"/>
              <a:endParaRPr lang="en-US" sz="1200"/>
            </a:p>
          </p:txBody>
        </p:sp>
        <p:sp>
          <p:nvSpPr>
            <p:cNvPr id="9233" name="Text Box 514"/>
            <p:cNvSpPr txBox="1">
              <a:spLocks noChangeArrowheads="1"/>
            </p:cNvSpPr>
            <p:nvPr/>
          </p:nvSpPr>
          <p:spPr bwMode="auto">
            <a:xfrm>
              <a:off x="1921247" y="4174116"/>
              <a:ext cx="936625" cy="1042988"/>
            </a:xfrm>
            <a:prstGeom prst="rect">
              <a:avLst/>
            </a:prstGeom>
            <a:noFill/>
            <a:ln w="9525" algn="ctr">
              <a:noFill/>
              <a:miter lim="800000"/>
              <a:headEnd/>
              <a:tailEnd/>
            </a:ln>
          </p:spPr>
          <p:txBody>
            <a:bodyPr wrap="none">
              <a:spAutoFit/>
            </a:bodyPr>
            <a:lstStyle/>
            <a:p>
              <a:pPr algn="l">
                <a:spcBef>
                  <a:spcPct val="5000"/>
                </a:spcBef>
              </a:pPr>
              <a:r>
                <a:rPr lang="en-US" sz="1200"/>
                <a:t>Logic</a:t>
              </a:r>
            </a:p>
            <a:p>
              <a:pPr algn="l">
                <a:spcBef>
                  <a:spcPct val="5000"/>
                </a:spcBef>
              </a:pPr>
              <a:r>
                <a:rPr lang="en-US" sz="1200"/>
                <a:t>Block RAM</a:t>
              </a:r>
            </a:p>
            <a:p>
              <a:pPr algn="l">
                <a:spcBef>
                  <a:spcPct val="5000"/>
                </a:spcBef>
              </a:pPr>
              <a:r>
                <a:rPr lang="en-US" sz="1200"/>
                <a:t>DSP</a:t>
              </a:r>
            </a:p>
            <a:p>
              <a:pPr algn="l">
                <a:spcBef>
                  <a:spcPct val="5000"/>
                </a:spcBef>
              </a:pPr>
              <a:r>
                <a:rPr lang="en-US" sz="1200"/>
                <a:t>Parallel I/O</a:t>
              </a:r>
            </a:p>
            <a:p>
              <a:pPr algn="l">
                <a:spcBef>
                  <a:spcPct val="5000"/>
                </a:spcBef>
              </a:pPr>
              <a:r>
                <a:rPr lang="en-US" sz="1200"/>
                <a:t>Serial I/O</a:t>
              </a:r>
            </a:p>
          </p:txBody>
        </p:sp>
      </p:grpSp>
    </p:spTree>
    <p:custDataLst>
      <p:tags r:id="rId1"/>
    </p:custData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6"/>
          <p:cNvSpPr>
            <a:spLocks noGrp="1" noChangeArrowheads="1"/>
          </p:cNvSpPr>
          <p:nvPr>
            <p:ph type="title" idx="4294967295"/>
          </p:nvPr>
        </p:nvSpPr>
        <p:spPr>
          <a:xfrm>
            <a:off x="390832" y="324464"/>
            <a:ext cx="8077200" cy="641555"/>
          </a:xfrm>
        </p:spPr>
        <p:txBody>
          <a:bodyPr tIns="45720" rIns="91440" bIns="45720"/>
          <a:lstStyle/>
          <a:p>
            <a:pPr eaLnBrk="1" hangingPunct="1"/>
            <a:r>
              <a:rPr lang="en-US" dirty="0" smtClean="0"/>
              <a:t>Architecture Alignment</a:t>
            </a:r>
          </a:p>
        </p:txBody>
      </p:sp>
      <p:sp>
        <p:nvSpPr>
          <p:cNvPr id="167" name="Content Placeholder 1158"/>
          <p:cNvSpPr txBox="1">
            <a:spLocks/>
          </p:cNvSpPr>
          <p:nvPr/>
        </p:nvSpPr>
        <p:spPr>
          <a:xfrm>
            <a:off x="457200" y="1600200"/>
            <a:ext cx="7772400" cy="4525963"/>
          </a:xfrm>
          <a:prstGeom prst="rect">
            <a:avLst/>
          </a:prstGeom>
        </p:spPr>
        <p:txBody>
          <a:bodyPr/>
          <a:lstStyle/>
          <a:p>
            <a:pPr marL="228600" indent="-228600" algn="l" eaLnBrk="0" hangingPunct="0">
              <a:lnSpc>
                <a:spcPct val="110000"/>
              </a:lnSpc>
              <a:spcBef>
                <a:spcPct val="20000"/>
              </a:spcBef>
              <a:buFont typeface="Wingdings" pitchFamily="2" charset="2"/>
              <a:buChar char="§"/>
              <a:defRPr/>
            </a:pPr>
            <a:r>
              <a:rPr lang="en-US" sz="2200" kern="0" dirty="0">
                <a:latin typeface="+mn-lt"/>
              </a:rPr>
              <a:t>Common elements enable easy IP reuse for quick</a:t>
            </a:r>
            <a:br>
              <a:rPr lang="en-US" sz="2200" kern="0" dirty="0">
                <a:latin typeface="+mn-lt"/>
              </a:rPr>
            </a:br>
            <a:r>
              <a:rPr lang="en-US" sz="2200" kern="0" dirty="0">
                <a:latin typeface="+mn-lt"/>
              </a:rPr>
              <a:t>design portability across all 7 series families</a:t>
            </a:r>
          </a:p>
          <a:p>
            <a:pPr marL="571500" lvl="1" indent="-228600" algn="l" eaLnBrk="0" hangingPunct="0">
              <a:lnSpc>
                <a:spcPct val="110000"/>
              </a:lnSpc>
              <a:spcBef>
                <a:spcPct val="20000"/>
              </a:spcBef>
              <a:buFontTx/>
              <a:buChar char="–"/>
              <a:defRPr/>
            </a:pPr>
            <a:r>
              <a:rPr lang="en-US" sz="2000" kern="0" dirty="0">
                <a:latin typeface="+mn-lt"/>
              </a:rPr>
              <a:t>Design scalability from low-cost to high-performance</a:t>
            </a:r>
          </a:p>
          <a:p>
            <a:pPr marL="571500" lvl="1" indent="-228600" algn="l" eaLnBrk="0" hangingPunct="0">
              <a:lnSpc>
                <a:spcPct val="110000"/>
              </a:lnSpc>
              <a:spcBef>
                <a:spcPct val="20000"/>
              </a:spcBef>
              <a:buFontTx/>
              <a:buChar char="–"/>
              <a:defRPr/>
            </a:pPr>
            <a:r>
              <a:rPr lang="en-US" sz="2000" kern="0" dirty="0">
                <a:latin typeface="+mn-lt"/>
              </a:rPr>
              <a:t>Expanded eco-system support</a:t>
            </a:r>
          </a:p>
          <a:p>
            <a:pPr marL="571500" lvl="1" indent="-228600" algn="l" eaLnBrk="0" hangingPunct="0">
              <a:lnSpc>
                <a:spcPct val="110000"/>
              </a:lnSpc>
              <a:spcBef>
                <a:spcPct val="20000"/>
              </a:spcBef>
              <a:buFontTx/>
              <a:buChar char="–"/>
              <a:defRPr/>
            </a:pPr>
            <a:r>
              <a:rPr lang="en-US" sz="2000" kern="0" dirty="0">
                <a:latin typeface="+mn-lt"/>
              </a:rPr>
              <a:t>Quickest TTM</a:t>
            </a:r>
          </a:p>
          <a:p>
            <a:pPr marL="571500" lvl="1" indent="-228600" algn="l" eaLnBrk="0" hangingPunct="0">
              <a:lnSpc>
                <a:spcPct val="110000"/>
              </a:lnSpc>
              <a:spcBef>
                <a:spcPct val="20000"/>
              </a:spcBef>
              <a:buFontTx/>
              <a:buChar char="–"/>
              <a:defRPr/>
            </a:pPr>
            <a:endParaRPr lang="en-US" sz="2000" kern="0" dirty="0">
              <a:latin typeface="+mn-lt"/>
              <a:sym typeface="Wingdings" pitchFamily="2" charset="2"/>
            </a:endParaRPr>
          </a:p>
          <a:p>
            <a:pPr marL="228600" indent="-228600" algn="l" eaLnBrk="0" hangingPunct="0">
              <a:lnSpc>
                <a:spcPct val="110000"/>
              </a:lnSpc>
              <a:spcBef>
                <a:spcPct val="20000"/>
              </a:spcBef>
              <a:buFont typeface="Wingdings" pitchFamily="2" charset="2"/>
              <a:buChar char="§"/>
              <a:defRPr/>
            </a:pPr>
            <a:endParaRPr lang="en-US" sz="2200" kern="0" dirty="0">
              <a:latin typeface="+mn-lt"/>
            </a:endParaRPr>
          </a:p>
          <a:p>
            <a:pPr marL="571500" lvl="1" indent="-228600" algn="l" eaLnBrk="0" hangingPunct="0">
              <a:lnSpc>
                <a:spcPct val="110000"/>
              </a:lnSpc>
              <a:spcBef>
                <a:spcPct val="20000"/>
              </a:spcBef>
              <a:buFontTx/>
              <a:buChar char="–"/>
              <a:defRPr/>
            </a:pPr>
            <a:endParaRPr lang="en-US" sz="2000" kern="0" dirty="0">
              <a:latin typeface="+mn-lt"/>
            </a:endParaRPr>
          </a:p>
          <a:p>
            <a:pPr marL="228600" indent="-228600" algn="l" eaLnBrk="0" hangingPunct="0">
              <a:lnSpc>
                <a:spcPct val="110000"/>
              </a:lnSpc>
              <a:spcBef>
                <a:spcPct val="20000"/>
              </a:spcBef>
              <a:buFont typeface="Wingdings" pitchFamily="2" charset="2"/>
              <a:buChar char="§"/>
              <a:defRPr/>
            </a:pPr>
            <a:endParaRPr lang="en-US" sz="2200" kern="0" dirty="0">
              <a:latin typeface="+mn-lt"/>
            </a:endParaRPr>
          </a:p>
        </p:txBody>
      </p:sp>
      <p:sp>
        <p:nvSpPr>
          <p:cNvPr id="168" name="Rectangle 3"/>
          <p:cNvSpPr>
            <a:spLocks noChangeArrowheads="1"/>
          </p:cNvSpPr>
          <p:nvPr/>
        </p:nvSpPr>
        <p:spPr bwMode="auto">
          <a:xfrm flipH="1">
            <a:off x="3603625" y="3705225"/>
            <a:ext cx="182563" cy="365125"/>
          </a:xfrm>
          <a:prstGeom prst="rect">
            <a:avLst/>
          </a:prstGeom>
          <a:solidFill>
            <a:schemeClr val="accent2"/>
          </a:solidFill>
          <a:ln w="12700" algn="ctr">
            <a:solidFill>
              <a:schemeClr val="tx1">
                <a:lumMod val="50000"/>
                <a:lumOff val="50000"/>
              </a:schemeClr>
            </a:solidFill>
            <a:miter lim="800000"/>
            <a:headEnd/>
            <a:tailEnd/>
          </a:ln>
          <a:effectLst>
            <a:outerShdw blurRad="50800" dist="38100" dir="2700000" algn="tl" rotWithShape="0">
              <a:prstClr val="black">
                <a:alpha val="40000"/>
              </a:prstClr>
            </a:outerShdw>
          </a:effectLst>
        </p:spPr>
        <p:txBody>
          <a:bodyPr anchor="ctr">
            <a:spAutoFit/>
          </a:bodyPr>
          <a:lstStyle/>
          <a:p>
            <a:pPr algn="l">
              <a:defRPr/>
            </a:pPr>
            <a:endParaRPr lang="en-US" sz="1600" dirty="0"/>
          </a:p>
        </p:txBody>
      </p:sp>
      <p:sp>
        <p:nvSpPr>
          <p:cNvPr id="169" name="Text Box 8"/>
          <p:cNvSpPr txBox="1">
            <a:spLocks noChangeArrowheads="1"/>
          </p:cNvSpPr>
          <p:nvPr/>
        </p:nvSpPr>
        <p:spPr bwMode="auto">
          <a:xfrm>
            <a:off x="3777060" y="3657600"/>
            <a:ext cx="2273432" cy="461665"/>
          </a:xfrm>
          <a:prstGeom prst="rect">
            <a:avLst/>
          </a:prstGeom>
          <a:noFill/>
          <a:ln w="12700" algn="ctr">
            <a:noFill/>
            <a:miter lim="800000"/>
            <a:headEnd/>
            <a:tailEnd/>
          </a:ln>
          <a:scene3d>
            <a:camera prst="orthographicFront"/>
            <a:lightRig rig="threePt" dir="t"/>
          </a:scene3d>
          <a:sp3d>
            <a:bevelT w="165100" prst="coolSlant"/>
          </a:sp3d>
        </p:spPr>
        <p:txBody>
          <a:bodyPr>
            <a:spAutoFit/>
          </a:bodyPr>
          <a:lstStyle/>
          <a:p>
            <a:pPr algn="l" eaLnBrk="0" hangingPunct="0">
              <a:defRPr/>
            </a:pPr>
            <a:r>
              <a:rPr lang="en-US" sz="1200" b="1" dirty="0">
                <a:solidFill>
                  <a:srgbClr val="000099"/>
                </a:solidFill>
              </a:rPr>
              <a:t>Precise, Low Jitter Clocking</a:t>
            </a:r>
          </a:p>
          <a:p>
            <a:pPr algn="l" eaLnBrk="0" hangingPunct="0">
              <a:defRPr/>
            </a:pPr>
            <a:r>
              <a:rPr lang="en-US" sz="1200" dirty="0"/>
              <a:t>MMCMs </a:t>
            </a:r>
          </a:p>
        </p:txBody>
      </p:sp>
      <p:sp>
        <p:nvSpPr>
          <p:cNvPr id="170" name="Text Box 6"/>
          <p:cNvSpPr txBox="1">
            <a:spLocks noChangeArrowheads="1"/>
          </p:cNvSpPr>
          <p:nvPr/>
        </p:nvSpPr>
        <p:spPr bwMode="auto">
          <a:xfrm>
            <a:off x="1557762" y="3657600"/>
            <a:ext cx="1219200" cy="461665"/>
          </a:xfrm>
          <a:prstGeom prst="rect">
            <a:avLst/>
          </a:prstGeom>
          <a:noFill/>
          <a:ln w="12700" algn="ctr">
            <a:noFill/>
            <a:miter lim="800000"/>
            <a:headEnd/>
            <a:tailEnd/>
          </a:ln>
          <a:scene3d>
            <a:camera prst="orthographicFront"/>
            <a:lightRig rig="threePt" dir="t"/>
          </a:scene3d>
          <a:sp3d>
            <a:bevelT w="165100" prst="coolSlant"/>
          </a:sp3d>
        </p:spPr>
        <p:txBody>
          <a:bodyPr>
            <a:spAutoFit/>
          </a:bodyPr>
          <a:lstStyle/>
          <a:p>
            <a:pPr algn="l" eaLnBrk="0" hangingPunct="0">
              <a:defRPr/>
            </a:pPr>
            <a:r>
              <a:rPr lang="en-US" sz="1200" b="1" dirty="0">
                <a:solidFill>
                  <a:srgbClr val="000099"/>
                </a:solidFill>
              </a:rPr>
              <a:t>Logic Fabric</a:t>
            </a:r>
          </a:p>
          <a:p>
            <a:pPr algn="l" eaLnBrk="0" hangingPunct="0">
              <a:defRPr/>
            </a:pPr>
            <a:r>
              <a:rPr lang="en-US" sz="1200" dirty="0"/>
              <a:t>LUT-6 CLB </a:t>
            </a:r>
          </a:p>
        </p:txBody>
      </p:sp>
      <p:sp>
        <p:nvSpPr>
          <p:cNvPr id="171" name="Rectangle 9"/>
          <p:cNvSpPr>
            <a:spLocks noChangeArrowheads="1"/>
          </p:cNvSpPr>
          <p:nvPr/>
        </p:nvSpPr>
        <p:spPr bwMode="auto">
          <a:xfrm>
            <a:off x="1384300" y="3697288"/>
            <a:ext cx="182563" cy="366712"/>
          </a:xfrm>
          <a:prstGeom prst="rect">
            <a:avLst/>
          </a:prstGeom>
          <a:solidFill>
            <a:srgbClr val="EAEAEA"/>
          </a:solidFill>
          <a:ln w="12700">
            <a:solidFill>
              <a:schemeClr val="tx1">
                <a:lumMod val="50000"/>
                <a:lumOff val="50000"/>
              </a:schemeClr>
            </a:solidFill>
            <a:miter lim="800000"/>
            <a:headEnd/>
            <a:tailEnd/>
          </a:ln>
          <a:effectLst>
            <a:outerShdw blurRad="50800" dist="38100" dir="2700000" algn="tl" rotWithShape="0">
              <a:prstClr val="black">
                <a:alpha val="40000"/>
              </a:prstClr>
            </a:outerShdw>
          </a:effectLst>
        </p:spPr>
        <p:txBody>
          <a:bodyPr anchor="ctr">
            <a:spAutoFit/>
          </a:bodyPr>
          <a:lstStyle/>
          <a:p>
            <a:pPr algn="l">
              <a:defRPr/>
            </a:pPr>
            <a:endParaRPr lang="en-US" sz="1600" dirty="0"/>
          </a:p>
        </p:txBody>
      </p:sp>
      <p:sp>
        <p:nvSpPr>
          <p:cNvPr id="172" name="Text Box 5"/>
          <p:cNvSpPr txBox="1">
            <a:spLocks noChangeArrowheads="1"/>
          </p:cNvSpPr>
          <p:nvPr/>
        </p:nvSpPr>
        <p:spPr bwMode="auto">
          <a:xfrm>
            <a:off x="1560354" y="5029200"/>
            <a:ext cx="1558925" cy="461665"/>
          </a:xfrm>
          <a:prstGeom prst="rect">
            <a:avLst/>
          </a:prstGeom>
          <a:noFill/>
          <a:ln w="12700" algn="ctr">
            <a:noFill/>
            <a:miter lim="800000"/>
            <a:headEnd/>
            <a:tailEnd/>
          </a:ln>
          <a:scene3d>
            <a:camera prst="orthographicFront"/>
            <a:lightRig rig="threePt" dir="t"/>
          </a:scene3d>
          <a:sp3d>
            <a:bevelT w="165100" prst="coolSlant"/>
          </a:sp3d>
        </p:spPr>
        <p:txBody>
          <a:bodyPr>
            <a:spAutoFit/>
          </a:bodyPr>
          <a:lstStyle/>
          <a:p>
            <a:pPr algn="l" eaLnBrk="0" hangingPunct="0">
              <a:defRPr/>
            </a:pPr>
            <a:r>
              <a:rPr lang="en-US" sz="1200" b="1" dirty="0">
                <a:solidFill>
                  <a:srgbClr val="000099"/>
                </a:solidFill>
              </a:rPr>
              <a:t>DSP Engines</a:t>
            </a:r>
            <a:r>
              <a:rPr lang="en-US" sz="1200" dirty="0"/>
              <a:t> </a:t>
            </a:r>
          </a:p>
          <a:p>
            <a:pPr algn="l" eaLnBrk="0" hangingPunct="0">
              <a:defRPr/>
            </a:pPr>
            <a:r>
              <a:rPr lang="en-US" sz="1200" dirty="0"/>
              <a:t>DSP48E1 Slices</a:t>
            </a:r>
          </a:p>
        </p:txBody>
      </p:sp>
      <p:sp>
        <p:nvSpPr>
          <p:cNvPr id="173" name="Rectangle 10"/>
          <p:cNvSpPr>
            <a:spLocks noChangeArrowheads="1"/>
          </p:cNvSpPr>
          <p:nvPr/>
        </p:nvSpPr>
        <p:spPr bwMode="auto">
          <a:xfrm flipH="1">
            <a:off x="1384300" y="5073650"/>
            <a:ext cx="182563" cy="365125"/>
          </a:xfrm>
          <a:prstGeom prst="rect">
            <a:avLst/>
          </a:prstGeom>
          <a:solidFill>
            <a:srgbClr val="CC3300"/>
          </a:solidFill>
          <a:ln w="12700" algn="ctr">
            <a:solidFill>
              <a:schemeClr val="tx1">
                <a:lumMod val="50000"/>
                <a:lumOff val="50000"/>
              </a:schemeClr>
            </a:solidFill>
            <a:miter lim="800000"/>
            <a:headEnd/>
            <a:tailEnd/>
          </a:ln>
          <a:effectLst>
            <a:outerShdw blurRad="50800" dist="38100" dir="2700000" algn="tl" rotWithShape="0">
              <a:prstClr val="black">
                <a:alpha val="40000"/>
              </a:prstClr>
            </a:outerShdw>
          </a:effectLst>
        </p:spPr>
        <p:txBody>
          <a:bodyPr anchor="ctr">
            <a:spAutoFit/>
          </a:bodyPr>
          <a:lstStyle/>
          <a:p>
            <a:pPr algn="l">
              <a:defRPr/>
            </a:pPr>
            <a:endParaRPr lang="en-US" sz="1600" dirty="0"/>
          </a:p>
        </p:txBody>
      </p:sp>
      <p:sp>
        <p:nvSpPr>
          <p:cNvPr id="174" name="Text Box 7"/>
          <p:cNvSpPr txBox="1">
            <a:spLocks noChangeArrowheads="1"/>
          </p:cNvSpPr>
          <p:nvPr/>
        </p:nvSpPr>
        <p:spPr bwMode="auto">
          <a:xfrm>
            <a:off x="1561571" y="4335568"/>
            <a:ext cx="1953922" cy="461665"/>
          </a:xfrm>
          <a:prstGeom prst="rect">
            <a:avLst/>
          </a:prstGeom>
          <a:noFill/>
          <a:ln w="12700" algn="ctr">
            <a:noFill/>
            <a:miter lim="800000"/>
            <a:headEnd/>
            <a:tailEnd/>
          </a:ln>
          <a:scene3d>
            <a:camera prst="orthographicFront"/>
            <a:lightRig rig="threePt" dir="t"/>
          </a:scene3d>
          <a:sp3d>
            <a:bevelT w="165100" prst="coolSlant"/>
          </a:sp3d>
        </p:spPr>
        <p:txBody>
          <a:bodyPr>
            <a:spAutoFit/>
          </a:bodyPr>
          <a:lstStyle/>
          <a:p>
            <a:pPr algn="l" eaLnBrk="0" hangingPunct="0">
              <a:defRPr/>
            </a:pPr>
            <a:r>
              <a:rPr lang="en-US" sz="1200" b="1" dirty="0">
                <a:solidFill>
                  <a:srgbClr val="000099"/>
                </a:solidFill>
              </a:rPr>
              <a:t>On-Chip Memory</a:t>
            </a:r>
          </a:p>
          <a:p>
            <a:pPr algn="l" eaLnBrk="0" hangingPunct="0">
              <a:defRPr/>
            </a:pPr>
            <a:r>
              <a:rPr lang="en-US" sz="1200" dirty="0"/>
              <a:t>36Kbit/18Kbit Block RAM</a:t>
            </a:r>
          </a:p>
        </p:txBody>
      </p:sp>
      <p:sp>
        <p:nvSpPr>
          <p:cNvPr id="175" name="Rectangle 11"/>
          <p:cNvSpPr>
            <a:spLocks noChangeArrowheads="1"/>
          </p:cNvSpPr>
          <p:nvPr/>
        </p:nvSpPr>
        <p:spPr bwMode="auto">
          <a:xfrm flipH="1">
            <a:off x="1381125" y="4383088"/>
            <a:ext cx="184150" cy="365125"/>
          </a:xfrm>
          <a:prstGeom prst="rect">
            <a:avLst/>
          </a:prstGeom>
          <a:solidFill>
            <a:srgbClr val="009900"/>
          </a:solidFill>
          <a:ln w="12700" algn="ctr">
            <a:solidFill>
              <a:schemeClr val="tx1">
                <a:lumMod val="50000"/>
                <a:lumOff val="50000"/>
              </a:schemeClr>
            </a:solidFill>
            <a:miter lim="800000"/>
            <a:headEnd/>
            <a:tailEnd/>
          </a:ln>
          <a:effectLst>
            <a:outerShdw blurRad="50800" dist="38100" dir="2700000" algn="tl" rotWithShape="0">
              <a:prstClr val="black">
                <a:alpha val="40000"/>
              </a:prstClr>
            </a:outerShdw>
          </a:effectLst>
        </p:spPr>
        <p:txBody>
          <a:bodyPr anchor="ctr">
            <a:spAutoFit/>
          </a:bodyPr>
          <a:lstStyle/>
          <a:p>
            <a:pPr algn="l">
              <a:defRPr/>
            </a:pPr>
            <a:endParaRPr lang="en-US" sz="1600" dirty="0"/>
          </a:p>
        </p:txBody>
      </p:sp>
      <p:sp>
        <p:nvSpPr>
          <p:cNvPr id="176" name="Text Box 106"/>
          <p:cNvSpPr txBox="1">
            <a:spLocks noChangeArrowheads="1"/>
          </p:cNvSpPr>
          <p:nvPr/>
        </p:nvSpPr>
        <p:spPr bwMode="auto">
          <a:xfrm>
            <a:off x="3774520" y="4343400"/>
            <a:ext cx="2197100" cy="461665"/>
          </a:xfrm>
          <a:prstGeom prst="rect">
            <a:avLst/>
          </a:prstGeom>
          <a:noFill/>
          <a:ln w="12700" algn="ctr">
            <a:noFill/>
            <a:miter lim="800000"/>
            <a:headEnd/>
            <a:tailEnd/>
          </a:ln>
          <a:scene3d>
            <a:camera prst="orthographicFront"/>
            <a:lightRig rig="threePt" dir="t"/>
          </a:scene3d>
          <a:sp3d>
            <a:bevelT w="165100" prst="coolSlant"/>
          </a:sp3d>
        </p:spPr>
        <p:txBody>
          <a:bodyPr>
            <a:spAutoFit/>
          </a:bodyPr>
          <a:lstStyle/>
          <a:p>
            <a:pPr algn="l" eaLnBrk="0" hangingPunct="0">
              <a:defRPr/>
            </a:pPr>
            <a:r>
              <a:rPr lang="en-US" sz="1200" b="1" dirty="0">
                <a:solidFill>
                  <a:srgbClr val="000099"/>
                </a:solidFill>
              </a:rPr>
              <a:t>Enhanced Connectivity</a:t>
            </a:r>
          </a:p>
          <a:p>
            <a:pPr algn="l" eaLnBrk="0" hangingPunct="0">
              <a:defRPr/>
            </a:pPr>
            <a:r>
              <a:rPr lang="en-US" sz="1200" dirty="0"/>
              <a:t>PCIe</a:t>
            </a:r>
            <a:r>
              <a:rPr lang="en-US" sz="1200" baseline="30000" dirty="0"/>
              <a:t>® </a:t>
            </a:r>
            <a:r>
              <a:rPr lang="en-US" sz="1200" dirty="0"/>
              <a:t> Interface Blocks</a:t>
            </a:r>
          </a:p>
        </p:txBody>
      </p:sp>
      <p:sp>
        <p:nvSpPr>
          <p:cNvPr id="177" name="Rectangle 108"/>
          <p:cNvSpPr>
            <a:spLocks noChangeArrowheads="1"/>
          </p:cNvSpPr>
          <p:nvPr/>
        </p:nvSpPr>
        <p:spPr bwMode="auto">
          <a:xfrm flipH="1">
            <a:off x="3605213" y="4381500"/>
            <a:ext cx="182562" cy="365125"/>
          </a:xfrm>
          <a:prstGeom prst="rect">
            <a:avLst/>
          </a:prstGeom>
          <a:solidFill>
            <a:srgbClr val="003399"/>
          </a:solidFill>
          <a:ln w="12700" algn="ctr">
            <a:solidFill>
              <a:schemeClr val="tx1">
                <a:lumMod val="50000"/>
                <a:lumOff val="50000"/>
              </a:schemeClr>
            </a:solidFill>
            <a:miter lim="800000"/>
            <a:headEnd/>
            <a:tailEnd/>
          </a:ln>
          <a:effectLst>
            <a:outerShdw blurRad="50800" dist="38100" dir="2700000" algn="tl" rotWithShape="0">
              <a:prstClr val="black">
                <a:alpha val="40000"/>
              </a:prstClr>
            </a:outerShdw>
          </a:effectLst>
        </p:spPr>
        <p:txBody>
          <a:bodyPr anchor="ctr">
            <a:spAutoFit/>
          </a:bodyPr>
          <a:lstStyle/>
          <a:p>
            <a:pPr algn="l">
              <a:defRPr/>
            </a:pPr>
            <a:endParaRPr lang="en-US" sz="1600" dirty="0"/>
          </a:p>
        </p:txBody>
      </p:sp>
      <p:sp>
        <p:nvSpPr>
          <p:cNvPr id="178" name="Rectangle 110"/>
          <p:cNvSpPr>
            <a:spLocks noChangeArrowheads="1"/>
          </p:cNvSpPr>
          <p:nvPr/>
        </p:nvSpPr>
        <p:spPr bwMode="auto">
          <a:xfrm flipH="1">
            <a:off x="3605213" y="5060950"/>
            <a:ext cx="184150" cy="365125"/>
          </a:xfrm>
          <a:prstGeom prst="rect">
            <a:avLst/>
          </a:prstGeom>
          <a:solidFill>
            <a:schemeClr val="hlink"/>
          </a:solidFill>
          <a:ln w="12700" algn="ctr">
            <a:solidFill>
              <a:schemeClr val="tx1">
                <a:lumMod val="50000"/>
                <a:lumOff val="50000"/>
              </a:schemeClr>
            </a:solidFill>
            <a:miter lim="800000"/>
            <a:headEnd/>
            <a:tailEnd/>
          </a:ln>
          <a:effectLst>
            <a:outerShdw blurRad="50800" dist="38100" dir="2700000" algn="tl" rotWithShape="0">
              <a:prstClr val="black">
                <a:alpha val="40000"/>
              </a:prstClr>
            </a:outerShdw>
          </a:effectLst>
        </p:spPr>
        <p:txBody>
          <a:bodyPr anchor="ctr">
            <a:spAutoFit/>
          </a:bodyPr>
          <a:lstStyle/>
          <a:p>
            <a:pPr algn="l">
              <a:defRPr/>
            </a:pPr>
            <a:endParaRPr lang="en-US" sz="1600" dirty="0"/>
          </a:p>
        </p:txBody>
      </p:sp>
      <p:sp>
        <p:nvSpPr>
          <p:cNvPr id="179" name="Text Box 111"/>
          <p:cNvSpPr txBox="1">
            <a:spLocks noChangeArrowheads="1"/>
          </p:cNvSpPr>
          <p:nvPr/>
        </p:nvSpPr>
        <p:spPr bwMode="auto">
          <a:xfrm>
            <a:off x="3775816" y="5027560"/>
            <a:ext cx="2548784" cy="461665"/>
          </a:xfrm>
          <a:prstGeom prst="rect">
            <a:avLst/>
          </a:prstGeom>
          <a:noFill/>
          <a:ln w="12700" algn="ctr">
            <a:noFill/>
            <a:miter lim="800000"/>
            <a:headEnd/>
            <a:tailEnd/>
          </a:ln>
          <a:scene3d>
            <a:camera prst="orthographicFront"/>
            <a:lightRig rig="threePt" dir="t"/>
          </a:scene3d>
          <a:sp3d>
            <a:bevelT w="165100" prst="coolSlant"/>
          </a:sp3d>
        </p:spPr>
        <p:txBody>
          <a:bodyPr>
            <a:spAutoFit/>
          </a:bodyPr>
          <a:lstStyle/>
          <a:p>
            <a:pPr algn="l" eaLnBrk="0" hangingPunct="0">
              <a:defRPr/>
            </a:pPr>
            <a:r>
              <a:rPr lang="en-US" sz="1200" b="1" dirty="0">
                <a:solidFill>
                  <a:srgbClr val="000099"/>
                </a:solidFill>
              </a:rPr>
              <a:t>Hi-perf. Parallel I/O Connectivity</a:t>
            </a:r>
          </a:p>
          <a:p>
            <a:pPr algn="l" eaLnBrk="0" hangingPunct="0">
              <a:defRPr/>
            </a:pPr>
            <a:r>
              <a:rPr lang="en-US" sz="1200" dirty="0"/>
              <a:t>SelectIO™ Technology</a:t>
            </a:r>
          </a:p>
        </p:txBody>
      </p:sp>
      <p:sp>
        <p:nvSpPr>
          <p:cNvPr id="10268" name="Text Box 13"/>
          <p:cNvSpPr txBox="1">
            <a:spLocks noChangeArrowheads="1"/>
          </p:cNvSpPr>
          <p:nvPr/>
        </p:nvSpPr>
        <p:spPr bwMode="auto">
          <a:xfrm>
            <a:off x="381000" y="5791200"/>
            <a:ext cx="8686800" cy="650875"/>
          </a:xfrm>
          <a:prstGeom prst="rect">
            <a:avLst/>
          </a:prstGeom>
          <a:noFill/>
          <a:ln w="9525" algn="ctr">
            <a:noFill/>
            <a:miter lim="800000"/>
            <a:headEnd/>
            <a:tailEnd/>
          </a:ln>
        </p:spPr>
        <p:txBody>
          <a:bodyPr anchor="ctr"/>
          <a:lstStyle/>
          <a:p>
            <a:pPr eaLnBrk="0" hangingPunct="0">
              <a:lnSpc>
                <a:spcPct val="120000"/>
              </a:lnSpc>
            </a:pPr>
            <a:endParaRPr lang="en-US">
              <a:solidFill>
                <a:srgbClr val="C00000"/>
              </a:solidFill>
              <a:sym typeface="Wingdings" pitchFamily="2" charset="2"/>
            </a:endParaRPr>
          </a:p>
        </p:txBody>
      </p:sp>
      <p:pic>
        <p:nvPicPr>
          <p:cNvPr id="10269" name="Picture 3"/>
          <p:cNvPicPr>
            <a:picLocks noChangeAspect="1" noChangeArrowheads="1"/>
          </p:cNvPicPr>
          <p:nvPr>
            <p:custDataLst>
              <p:tags r:id="rId2"/>
            </p:custDataLst>
          </p:nvPr>
        </p:nvPicPr>
        <p:blipFill>
          <a:blip r:embed="rId7"/>
          <a:srcRect/>
          <a:stretch>
            <a:fillRect/>
          </a:stretch>
        </p:blipFill>
        <p:spPr bwMode="auto">
          <a:xfrm>
            <a:off x="7183438" y="4359275"/>
            <a:ext cx="1900237" cy="2030413"/>
          </a:xfrm>
          <a:prstGeom prst="rect">
            <a:avLst/>
          </a:prstGeom>
          <a:noFill/>
          <a:ln w="9525">
            <a:noFill/>
            <a:miter lim="800000"/>
            <a:headEnd/>
            <a:tailEnd/>
          </a:ln>
        </p:spPr>
      </p:pic>
      <p:pic>
        <p:nvPicPr>
          <p:cNvPr id="10270" name="Picture 2"/>
          <p:cNvPicPr>
            <a:picLocks noChangeAspect="1" noChangeArrowheads="1"/>
          </p:cNvPicPr>
          <p:nvPr>
            <p:custDataLst>
              <p:tags r:id="rId3"/>
            </p:custDataLst>
          </p:nvPr>
        </p:nvPicPr>
        <p:blipFill>
          <a:blip r:embed="rId8"/>
          <a:srcRect/>
          <a:stretch>
            <a:fillRect/>
          </a:stretch>
        </p:blipFill>
        <p:spPr bwMode="auto">
          <a:xfrm>
            <a:off x="7456488" y="1379538"/>
            <a:ext cx="1295400" cy="1219200"/>
          </a:xfrm>
          <a:prstGeom prst="rect">
            <a:avLst/>
          </a:prstGeom>
          <a:noFill/>
          <a:ln w="9525">
            <a:noFill/>
            <a:miter lim="800000"/>
            <a:headEnd/>
            <a:tailEnd/>
          </a:ln>
        </p:spPr>
      </p:pic>
      <p:sp>
        <p:nvSpPr>
          <p:cNvPr id="10271" name="Rectangle 182"/>
          <p:cNvSpPr>
            <a:spLocks noChangeArrowheads="1"/>
          </p:cNvSpPr>
          <p:nvPr/>
        </p:nvSpPr>
        <p:spPr bwMode="auto">
          <a:xfrm>
            <a:off x="7486650" y="2476500"/>
            <a:ext cx="1219200" cy="271463"/>
          </a:xfrm>
          <a:prstGeom prst="rect">
            <a:avLst/>
          </a:prstGeom>
          <a:noFill/>
          <a:ln w="9525">
            <a:noFill/>
            <a:miter lim="800000"/>
            <a:headEnd/>
            <a:tailEnd/>
          </a:ln>
        </p:spPr>
        <p:txBody>
          <a:bodyPr>
            <a:spAutoFit/>
          </a:bodyPr>
          <a:lstStyle/>
          <a:p>
            <a:pPr>
              <a:lnSpc>
                <a:spcPts val="1400"/>
              </a:lnSpc>
            </a:pPr>
            <a:r>
              <a:rPr lang="en-US" sz="1100">
                <a:solidFill>
                  <a:srgbClr val="980210"/>
                </a:solidFill>
              </a:rPr>
              <a:t>Artix™-7 FPGA</a:t>
            </a:r>
            <a:endParaRPr lang="en-US" sz="1100"/>
          </a:p>
        </p:txBody>
      </p:sp>
      <p:sp>
        <p:nvSpPr>
          <p:cNvPr id="10272" name="Rectangle 183"/>
          <p:cNvSpPr>
            <a:spLocks noChangeArrowheads="1"/>
          </p:cNvSpPr>
          <p:nvPr/>
        </p:nvSpPr>
        <p:spPr bwMode="auto">
          <a:xfrm>
            <a:off x="7477125" y="4079875"/>
            <a:ext cx="1257300" cy="271463"/>
          </a:xfrm>
          <a:prstGeom prst="rect">
            <a:avLst/>
          </a:prstGeom>
          <a:noFill/>
          <a:ln w="9525">
            <a:noFill/>
            <a:miter lim="800000"/>
            <a:headEnd/>
            <a:tailEnd/>
          </a:ln>
        </p:spPr>
        <p:txBody>
          <a:bodyPr>
            <a:spAutoFit/>
          </a:bodyPr>
          <a:lstStyle/>
          <a:p>
            <a:pPr>
              <a:lnSpc>
                <a:spcPts val="1400"/>
              </a:lnSpc>
            </a:pPr>
            <a:r>
              <a:rPr lang="en-US" sz="1100">
                <a:solidFill>
                  <a:srgbClr val="980210"/>
                </a:solidFill>
              </a:rPr>
              <a:t>Kintex™-7 FPGA</a:t>
            </a:r>
            <a:endParaRPr lang="en-US" sz="1100"/>
          </a:p>
        </p:txBody>
      </p:sp>
      <p:sp>
        <p:nvSpPr>
          <p:cNvPr id="10273" name="Rectangle 184"/>
          <p:cNvSpPr>
            <a:spLocks noChangeArrowheads="1"/>
          </p:cNvSpPr>
          <p:nvPr/>
        </p:nvSpPr>
        <p:spPr bwMode="auto">
          <a:xfrm>
            <a:off x="7216775" y="6240463"/>
            <a:ext cx="1752600" cy="271462"/>
          </a:xfrm>
          <a:prstGeom prst="rect">
            <a:avLst/>
          </a:prstGeom>
          <a:noFill/>
          <a:ln w="9525">
            <a:noFill/>
            <a:miter lim="800000"/>
            <a:headEnd/>
            <a:tailEnd/>
          </a:ln>
        </p:spPr>
        <p:txBody>
          <a:bodyPr>
            <a:spAutoFit/>
          </a:bodyPr>
          <a:lstStyle/>
          <a:p>
            <a:pPr>
              <a:lnSpc>
                <a:spcPts val="1400"/>
              </a:lnSpc>
            </a:pPr>
            <a:r>
              <a:rPr lang="en-US" sz="1100">
                <a:solidFill>
                  <a:srgbClr val="980210"/>
                </a:solidFill>
              </a:rPr>
              <a:t>Virtex</a:t>
            </a:r>
            <a:r>
              <a:rPr lang="en-US" sz="1100" baseline="30000">
                <a:solidFill>
                  <a:srgbClr val="980210"/>
                </a:solidFill>
              </a:rPr>
              <a:t>®</a:t>
            </a:r>
            <a:r>
              <a:rPr lang="en-US" sz="1100">
                <a:solidFill>
                  <a:srgbClr val="980210"/>
                </a:solidFill>
              </a:rPr>
              <a:t>-7 FPGA</a:t>
            </a:r>
          </a:p>
        </p:txBody>
      </p:sp>
      <p:pic>
        <p:nvPicPr>
          <p:cNvPr id="10274" name="PPTShape_0"/>
          <p:cNvPicPr>
            <a:picLocks noChangeAspect="1" noChangeArrowheads="1"/>
          </p:cNvPicPr>
          <p:nvPr>
            <p:custDataLst>
              <p:tags r:id="rId4"/>
            </p:custDataLst>
          </p:nvPr>
        </p:nvPicPr>
        <p:blipFill>
          <a:blip r:embed="rId9"/>
          <a:srcRect/>
          <a:stretch>
            <a:fillRect/>
          </a:stretch>
        </p:blipFill>
        <p:spPr bwMode="auto">
          <a:xfrm>
            <a:off x="7494588" y="2757488"/>
            <a:ext cx="1219200" cy="1447800"/>
          </a:xfrm>
          <a:prstGeom prst="rect">
            <a:avLst/>
          </a:prstGeom>
          <a:noFill/>
          <a:ln w="9525">
            <a:noFill/>
            <a:miter lim="800000"/>
            <a:headEnd/>
            <a:tailEnd/>
          </a:ln>
        </p:spPr>
      </p:pic>
      <p:sp>
        <p:nvSpPr>
          <p:cNvPr id="10275" name="TextBox 186"/>
          <p:cNvSpPr txBox="1">
            <a:spLocks noChangeArrowheads="1"/>
          </p:cNvSpPr>
          <p:nvPr/>
        </p:nvSpPr>
        <p:spPr bwMode="auto">
          <a:xfrm>
            <a:off x="7700963" y="2682875"/>
            <a:ext cx="822325" cy="92075"/>
          </a:xfrm>
          <a:prstGeom prst="rect">
            <a:avLst/>
          </a:prstGeom>
          <a:solidFill>
            <a:schemeClr val="bg1"/>
          </a:solidFill>
          <a:ln w="9525">
            <a:noFill/>
            <a:miter lim="800000"/>
            <a:headEnd/>
            <a:tailEnd/>
          </a:ln>
        </p:spPr>
        <p:txBody>
          <a:bodyPr>
            <a:spAutoFit/>
          </a:bodyPr>
          <a:lstStyle/>
          <a:p>
            <a:endParaRPr lang="en-US"/>
          </a:p>
        </p:txBody>
      </p:sp>
      <p:sp>
        <p:nvSpPr>
          <p:cNvPr id="188" name="PPTShape_1"/>
          <p:cNvSpPr>
            <a:spLocks noChangeArrowheads="1"/>
          </p:cNvSpPr>
          <p:nvPr/>
        </p:nvSpPr>
        <p:spPr bwMode="auto">
          <a:xfrm flipH="1">
            <a:off x="1381125" y="5672138"/>
            <a:ext cx="184150" cy="365125"/>
          </a:xfrm>
          <a:prstGeom prst="rect">
            <a:avLst/>
          </a:prstGeom>
          <a:solidFill>
            <a:schemeClr val="accent1"/>
          </a:solidFill>
          <a:ln w="12700" algn="ctr">
            <a:solidFill>
              <a:schemeClr val="tx1">
                <a:lumMod val="50000"/>
                <a:lumOff val="50000"/>
              </a:schemeClr>
            </a:solidFill>
            <a:miter lim="800000"/>
            <a:headEnd/>
            <a:tailEnd/>
          </a:ln>
          <a:effectLst>
            <a:outerShdw blurRad="50800" dist="38100" dir="2700000" algn="tl" rotWithShape="0">
              <a:prstClr val="black">
                <a:alpha val="40000"/>
              </a:prstClr>
            </a:outerShdw>
          </a:effectLst>
        </p:spPr>
        <p:txBody>
          <a:bodyPr anchor="ctr">
            <a:spAutoFit/>
          </a:bodyPr>
          <a:lstStyle/>
          <a:p>
            <a:pPr algn="l">
              <a:defRPr/>
            </a:pPr>
            <a:endParaRPr lang="en-US" sz="1600" dirty="0"/>
          </a:p>
        </p:txBody>
      </p:sp>
      <p:sp>
        <p:nvSpPr>
          <p:cNvPr id="189" name="PPTShape_2"/>
          <p:cNvSpPr txBox="1">
            <a:spLocks noChangeArrowheads="1"/>
          </p:cNvSpPr>
          <p:nvPr/>
        </p:nvSpPr>
        <p:spPr bwMode="auto">
          <a:xfrm>
            <a:off x="1551967" y="5638800"/>
            <a:ext cx="3182725" cy="461665"/>
          </a:xfrm>
          <a:prstGeom prst="rect">
            <a:avLst/>
          </a:prstGeom>
          <a:noFill/>
          <a:ln w="12700" algn="ctr">
            <a:noFill/>
            <a:miter lim="800000"/>
            <a:headEnd/>
            <a:tailEnd/>
          </a:ln>
          <a:scene3d>
            <a:camera prst="orthographicFront"/>
            <a:lightRig rig="threePt" dir="t"/>
          </a:scene3d>
          <a:sp3d>
            <a:bevelT w="165100" prst="coolSlant"/>
          </a:sp3d>
        </p:spPr>
        <p:txBody>
          <a:bodyPr>
            <a:spAutoFit/>
          </a:bodyPr>
          <a:lstStyle/>
          <a:p>
            <a:pPr algn="l" eaLnBrk="0" hangingPunct="0">
              <a:defRPr/>
            </a:pPr>
            <a:r>
              <a:rPr lang="en-US" sz="1200" b="1" dirty="0">
                <a:solidFill>
                  <a:srgbClr val="000099"/>
                </a:solidFill>
              </a:rPr>
              <a:t>Hi-performance Serial I//O Connectivity</a:t>
            </a:r>
          </a:p>
          <a:p>
            <a:pPr algn="l" eaLnBrk="0" hangingPunct="0">
              <a:defRPr/>
            </a:pPr>
            <a:r>
              <a:rPr lang="en-US" sz="1200" dirty="0"/>
              <a:t>Transceiver Technology</a:t>
            </a:r>
          </a:p>
        </p:txBody>
      </p:sp>
    </p:spTree>
    <p:custDataLst>
      <p:tags r:id="rId1"/>
    </p:custData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smtClean="0"/>
              <a:t>Strong Focus on Power Reduction</a:t>
            </a:r>
            <a:endParaRPr lang="en-CA" smtClean="0"/>
          </a:p>
        </p:txBody>
      </p:sp>
      <p:pic>
        <p:nvPicPr>
          <p:cNvPr id="11267" name="Picture 9"/>
          <p:cNvPicPr>
            <a:picLocks noChangeAspect="1" noChangeArrowheads="1"/>
          </p:cNvPicPr>
          <p:nvPr>
            <p:custDataLst>
              <p:tags r:id="rId2"/>
            </p:custDataLst>
          </p:nvPr>
        </p:nvPicPr>
        <p:blipFill>
          <a:blip r:embed="rId9"/>
          <a:srcRect l="24342" t="-2222" r="24747" b="24918"/>
          <a:stretch>
            <a:fillRect/>
          </a:stretch>
        </p:blipFill>
        <p:spPr bwMode="auto">
          <a:xfrm>
            <a:off x="3840163" y="2925763"/>
            <a:ext cx="1463675" cy="1428750"/>
          </a:xfrm>
          <a:prstGeom prst="rect">
            <a:avLst/>
          </a:prstGeom>
          <a:noFill/>
          <a:ln w="9525" algn="ctr">
            <a:noFill/>
            <a:miter lim="800000"/>
            <a:headEnd/>
            <a:tailEnd/>
          </a:ln>
        </p:spPr>
      </p:pic>
      <p:sp>
        <p:nvSpPr>
          <p:cNvPr id="6" name="TextBox 5"/>
          <p:cNvSpPr txBox="1"/>
          <p:nvPr/>
        </p:nvSpPr>
        <p:spPr>
          <a:xfrm>
            <a:off x="3733800" y="3093720"/>
            <a:ext cx="1676399" cy="1392198"/>
          </a:xfrm>
          <a:prstGeom prst="rect">
            <a:avLst/>
          </a:prstGeom>
          <a:noFill/>
        </p:spPr>
        <p:txBody>
          <a:bodyPr spcFirstLastPara="1" wrap="none">
            <a:prstTxWarp prst="textArchDown">
              <a:avLst/>
            </a:prstTxWarp>
            <a:spAutoFit/>
          </a:bodyPr>
          <a:lstStyle/>
          <a:p>
            <a:pPr>
              <a:lnSpc>
                <a:spcPts val="1800"/>
              </a:lnSpc>
              <a:defRPr/>
            </a:pPr>
            <a:r>
              <a:rPr lang="en-US" sz="1600" b="1" dirty="0"/>
              <a:t>With  Xilinx</a:t>
            </a:r>
          </a:p>
        </p:txBody>
      </p:sp>
      <p:grpSp>
        <p:nvGrpSpPr>
          <p:cNvPr id="2" name="Group 154"/>
          <p:cNvGrpSpPr>
            <a:grpSpLocks/>
          </p:cNvGrpSpPr>
          <p:nvPr>
            <p:custDataLst>
              <p:tags r:id="rId3"/>
            </p:custDataLst>
          </p:nvPr>
        </p:nvGrpSpPr>
        <p:grpSpPr bwMode="auto">
          <a:xfrm>
            <a:off x="4895850" y="1212850"/>
            <a:ext cx="4171950" cy="2944813"/>
            <a:chOff x="4505324" y="1199626"/>
            <a:chExt cx="4171951" cy="2945288"/>
          </a:xfrm>
        </p:grpSpPr>
        <p:grpSp>
          <p:nvGrpSpPr>
            <p:cNvPr id="3" name="Group 125"/>
            <p:cNvGrpSpPr>
              <a:grpSpLocks/>
            </p:cNvGrpSpPr>
            <p:nvPr/>
          </p:nvGrpSpPr>
          <p:grpSpPr bwMode="auto">
            <a:xfrm>
              <a:off x="4505324" y="1199626"/>
              <a:ext cx="4171951" cy="2945288"/>
              <a:chOff x="4505324" y="1199626"/>
              <a:chExt cx="4171951" cy="2945288"/>
            </a:xfrm>
          </p:grpSpPr>
          <p:sp>
            <p:nvSpPr>
              <p:cNvPr id="11339" name="TextBox 9"/>
              <p:cNvSpPr txBox="1">
                <a:spLocks noChangeArrowheads="1"/>
              </p:cNvSpPr>
              <p:nvPr/>
            </p:nvSpPr>
            <p:spPr bwMode="auto">
              <a:xfrm>
                <a:off x="6972301" y="3744804"/>
                <a:ext cx="1704974" cy="400110"/>
              </a:xfrm>
              <a:prstGeom prst="rect">
                <a:avLst/>
              </a:prstGeom>
              <a:noFill/>
              <a:ln w="9525">
                <a:noFill/>
                <a:miter lim="800000"/>
                <a:headEnd/>
                <a:tailEnd/>
              </a:ln>
            </p:spPr>
            <p:txBody>
              <a:bodyPr>
                <a:spAutoFit/>
              </a:bodyPr>
              <a:lstStyle/>
              <a:p>
                <a:pPr>
                  <a:lnSpc>
                    <a:spcPts val="1200"/>
                  </a:lnSpc>
                </a:pPr>
                <a:r>
                  <a:rPr lang="en-US" sz="1200" b="1">
                    <a:solidFill>
                      <a:srgbClr val="008CA8"/>
                    </a:solidFill>
                  </a:rPr>
                  <a:t>Unused BRAM </a:t>
                </a:r>
              </a:p>
              <a:p>
                <a:pPr>
                  <a:lnSpc>
                    <a:spcPts val="1200"/>
                  </a:lnSpc>
                </a:pPr>
                <a:r>
                  <a:rPr lang="en-US" sz="1200" b="1">
                    <a:solidFill>
                      <a:srgbClr val="008CA8"/>
                    </a:solidFill>
                  </a:rPr>
                  <a:t>Power Savings</a:t>
                </a:r>
              </a:p>
            </p:txBody>
          </p:sp>
          <p:cxnSp>
            <p:nvCxnSpPr>
              <p:cNvPr id="11340" name="Straight Connector 10"/>
              <p:cNvCxnSpPr>
                <a:cxnSpLocks noChangeShapeType="1"/>
              </p:cNvCxnSpPr>
              <p:nvPr/>
            </p:nvCxnSpPr>
            <p:spPr bwMode="auto">
              <a:xfrm rot="5400000" flipH="1" flipV="1">
                <a:off x="7361162" y="3217197"/>
                <a:ext cx="870348" cy="0"/>
              </a:xfrm>
              <a:prstGeom prst="line">
                <a:avLst/>
              </a:prstGeom>
              <a:noFill/>
              <a:ln w="9525" algn="ctr">
                <a:solidFill>
                  <a:schemeClr val="tx1"/>
                </a:solidFill>
                <a:round/>
                <a:headEnd/>
                <a:tailEnd/>
              </a:ln>
            </p:spPr>
          </p:cxnSp>
          <p:sp>
            <p:nvSpPr>
              <p:cNvPr id="11341" name="Isosceles Triangle 11"/>
              <p:cNvSpPr>
                <a:spLocks noChangeArrowheads="1"/>
              </p:cNvSpPr>
              <p:nvPr/>
            </p:nvSpPr>
            <p:spPr bwMode="auto">
              <a:xfrm flipV="1">
                <a:off x="7708875" y="3652371"/>
                <a:ext cx="186537" cy="107235"/>
              </a:xfrm>
              <a:prstGeom prst="triangle">
                <a:avLst>
                  <a:gd name="adj" fmla="val 50000"/>
                </a:avLst>
              </a:prstGeom>
              <a:solidFill>
                <a:schemeClr val="bg1"/>
              </a:solidFill>
              <a:ln w="9525" algn="ctr">
                <a:solidFill>
                  <a:schemeClr val="tx1"/>
                </a:solidFill>
                <a:round/>
                <a:headEnd/>
                <a:tailEnd/>
              </a:ln>
            </p:spPr>
            <p:txBody>
              <a:bodyPr anchor="ctr">
                <a:spAutoFit/>
              </a:bodyPr>
              <a:lstStyle/>
              <a:p>
                <a:endParaRPr lang="en-US">
                  <a:solidFill>
                    <a:srgbClr val="C00000"/>
                  </a:solidFill>
                </a:endParaRPr>
              </a:p>
            </p:txBody>
          </p:sp>
          <p:cxnSp>
            <p:nvCxnSpPr>
              <p:cNvPr id="11342" name="Straight Connector 12"/>
              <p:cNvCxnSpPr>
                <a:cxnSpLocks noChangeShapeType="1"/>
              </p:cNvCxnSpPr>
              <p:nvPr/>
            </p:nvCxnSpPr>
            <p:spPr bwMode="auto">
              <a:xfrm rot="10800000">
                <a:off x="7609798" y="2782304"/>
                <a:ext cx="186538" cy="0"/>
              </a:xfrm>
              <a:prstGeom prst="line">
                <a:avLst/>
              </a:prstGeom>
              <a:noFill/>
              <a:ln w="9525" algn="ctr">
                <a:solidFill>
                  <a:schemeClr val="tx1"/>
                </a:solidFill>
                <a:round/>
                <a:headEnd/>
                <a:tailEnd/>
              </a:ln>
            </p:spPr>
          </p:cxnSp>
          <p:cxnSp>
            <p:nvCxnSpPr>
              <p:cNvPr id="11343" name="Straight Connector 13"/>
              <p:cNvCxnSpPr>
                <a:cxnSpLocks noChangeShapeType="1"/>
              </p:cNvCxnSpPr>
              <p:nvPr/>
            </p:nvCxnSpPr>
            <p:spPr bwMode="auto">
              <a:xfrm rot="10800000">
                <a:off x="7286469" y="2782305"/>
                <a:ext cx="186538" cy="0"/>
              </a:xfrm>
              <a:prstGeom prst="line">
                <a:avLst/>
              </a:prstGeom>
              <a:noFill/>
              <a:ln w="9525" algn="ctr">
                <a:solidFill>
                  <a:schemeClr val="tx1"/>
                </a:solidFill>
                <a:round/>
                <a:headEnd/>
                <a:tailEnd/>
              </a:ln>
            </p:spPr>
          </p:cxnSp>
          <p:cxnSp>
            <p:nvCxnSpPr>
              <p:cNvPr id="11344" name="Straight Connector 14"/>
              <p:cNvCxnSpPr>
                <a:cxnSpLocks noChangeShapeType="1"/>
              </p:cNvCxnSpPr>
              <p:nvPr/>
            </p:nvCxnSpPr>
            <p:spPr bwMode="auto">
              <a:xfrm rot="2700000">
                <a:off x="7456913" y="2718423"/>
                <a:ext cx="186538" cy="0"/>
              </a:xfrm>
              <a:prstGeom prst="line">
                <a:avLst/>
              </a:prstGeom>
              <a:noFill/>
              <a:ln w="9525" algn="ctr">
                <a:solidFill>
                  <a:schemeClr val="tx1"/>
                </a:solidFill>
                <a:round/>
                <a:headEnd/>
                <a:tailEnd/>
              </a:ln>
            </p:spPr>
          </p:cxnSp>
          <p:sp>
            <p:nvSpPr>
              <p:cNvPr id="16" name="Rectangle 15"/>
              <p:cNvSpPr/>
              <p:nvPr/>
            </p:nvSpPr>
            <p:spPr bwMode="auto">
              <a:xfrm>
                <a:off x="7541403" y="2845637"/>
                <a:ext cx="509866" cy="707886"/>
              </a:xfrm>
              <a:prstGeom prst="rect">
                <a:avLst/>
              </a:prstGeom>
              <a:solidFill>
                <a:srgbClr val="0070C0"/>
              </a:solidFill>
              <a:ln w="9525" cap="flat" cmpd="sng" algn="ctr">
                <a:solidFill>
                  <a:srgbClr val="002060"/>
                </a:solidFill>
                <a:prstDash val="solid"/>
                <a:round/>
                <a:headEnd type="none" w="med" len="med"/>
                <a:tailEnd type="none" w="med" len="med"/>
              </a:ln>
              <a:effectLst/>
              <a:scene3d>
                <a:camera prst="orthographicFront"/>
                <a:lightRig rig="threePt" dir="t"/>
              </a:scene3d>
              <a:sp3d>
                <a:bevelT/>
              </a:sp3d>
            </p:spPr>
            <p:txBody>
              <a:bodyPr anchor="ctr">
                <a:spAutoFit/>
              </a:bodyPr>
              <a:lstStyle/>
              <a:p>
                <a:pPr>
                  <a:defRPr/>
                </a:pPr>
                <a:endParaRPr lang="en-US" sz="4000" dirty="0">
                  <a:solidFill>
                    <a:srgbClr val="C00000"/>
                  </a:solidFill>
                </a:endParaRPr>
              </a:p>
            </p:txBody>
          </p:sp>
          <p:sp>
            <p:nvSpPr>
              <p:cNvPr id="11348" name="TextBox 16"/>
              <p:cNvSpPr txBox="1">
                <a:spLocks noChangeArrowheads="1"/>
              </p:cNvSpPr>
              <p:nvPr/>
            </p:nvSpPr>
            <p:spPr bwMode="auto">
              <a:xfrm>
                <a:off x="7560429" y="3061156"/>
                <a:ext cx="490840" cy="215444"/>
              </a:xfrm>
              <a:prstGeom prst="rect">
                <a:avLst/>
              </a:prstGeom>
              <a:noFill/>
              <a:ln w="9525">
                <a:noFill/>
                <a:miter lim="800000"/>
                <a:headEnd/>
                <a:tailEnd/>
              </a:ln>
            </p:spPr>
            <p:txBody>
              <a:bodyPr wrap="none">
                <a:spAutoFit/>
              </a:bodyPr>
              <a:lstStyle/>
              <a:p>
                <a:r>
                  <a:rPr lang="en-US" sz="800" b="1">
                    <a:solidFill>
                      <a:schemeClr val="bg1"/>
                    </a:solidFill>
                  </a:rPr>
                  <a:t>BRAM</a:t>
                </a:r>
              </a:p>
            </p:txBody>
          </p:sp>
          <p:grpSp>
            <p:nvGrpSpPr>
              <p:cNvPr id="4" name="Group 122"/>
              <p:cNvGrpSpPr>
                <a:grpSpLocks/>
              </p:cNvGrpSpPr>
              <p:nvPr/>
            </p:nvGrpSpPr>
            <p:grpSpPr bwMode="auto">
              <a:xfrm>
                <a:off x="4505324" y="1199626"/>
                <a:ext cx="3444148" cy="2550455"/>
                <a:chOff x="4505324" y="1199626"/>
                <a:chExt cx="3444148" cy="2550455"/>
              </a:xfrm>
            </p:grpSpPr>
            <p:sp>
              <p:nvSpPr>
                <p:cNvPr id="11350" name="TextBox 18"/>
                <p:cNvSpPr txBox="1">
                  <a:spLocks noChangeArrowheads="1"/>
                </p:cNvSpPr>
                <p:nvPr/>
              </p:nvSpPr>
              <p:spPr bwMode="auto">
                <a:xfrm>
                  <a:off x="7764741" y="1304377"/>
                  <a:ext cx="184731" cy="286232"/>
                </a:xfrm>
                <a:prstGeom prst="rect">
                  <a:avLst/>
                </a:prstGeom>
                <a:noFill/>
                <a:ln w="9525">
                  <a:noFill/>
                  <a:miter lim="800000"/>
                  <a:headEnd/>
                  <a:tailEnd/>
                </a:ln>
              </p:spPr>
              <p:txBody>
                <a:bodyPr wrap="none">
                  <a:spAutoFit/>
                </a:bodyPr>
                <a:lstStyle/>
                <a:p>
                  <a:pPr>
                    <a:lnSpc>
                      <a:spcPct val="90000"/>
                    </a:lnSpc>
                  </a:pPr>
                  <a:endParaRPr lang="en-US" sz="1400" b="1" i="1"/>
                </a:p>
              </p:txBody>
            </p:sp>
            <p:grpSp>
              <p:nvGrpSpPr>
                <p:cNvPr id="5" name="Group 115"/>
                <p:cNvGrpSpPr>
                  <a:grpSpLocks/>
                </p:cNvGrpSpPr>
                <p:nvPr/>
              </p:nvGrpSpPr>
              <p:grpSpPr bwMode="auto">
                <a:xfrm>
                  <a:off x="4505324" y="1199626"/>
                  <a:ext cx="3099381" cy="2550455"/>
                  <a:chOff x="4505324" y="1199626"/>
                  <a:chExt cx="3099381" cy="2550455"/>
                </a:xfrm>
              </p:grpSpPr>
              <p:pic>
                <p:nvPicPr>
                  <p:cNvPr id="11352" name="Picture 7" descr="wafer"/>
                  <p:cNvPicPr>
                    <a:picLocks noChangeAspect="1" noChangeArrowheads="1"/>
                  </p:cNvPicPr>
                  <p:nvPr/>
                </p:nvPicPr>
                <p:blipFill>
                  <a:blip r:embed="rId10">
                    <a:clrChange>
                      <a:clrFrom>
                        <a:srgbClr val="FFFFFF"/>
                      </a:clrFrom>
                      <a:clrTo>
                        <a:srgbClr val="FFFFFF">
                          <a:alpha val="0"/>
                        </a:srgbClr>
                      </a:clrTo>
                    </a:clrChange>
                  </a:blip>
                  <a:srcRect/>
                  <a:stretch>
                    <a:fillRect/>
                  </a:stretch>
                </p:blipFill>
                <p:spPr bwMode="auto">
                  <a:xfrm>
                    <a:off x="4764405" y="1199626"/>
                    <a:ext cx="986106" cy="981075"/>
                  </a:xfrm>
                  <a:prstGeom prst="rect">
                    <a:avLst/>
                  </a:prstGeom>
                  <a:noFill/>
                  <a:ln w="9525">
                    <a:noFill/>
                    <a:miter lim="800000"/>
                    <a:headEnd/>
                    <a:tailEnd/>
                  </a:ln>
                </p:spPr>
              </p:pic>
              <p:sp>
                <p:nvSpPr>
                  <p:cNvPr id="11353" name="TextBox 21"/>
                  <p:cNvSpPr txBox="1">
                    <a:spLocks noChangeArrowheads="1"/>
                  </p:cNvSpPr>
                  <p:nvPr/>
                </p:nvSpPr>
                <p:spPr bwMode="auto">
                  <a:xfrm>
                    <a:off x="4505324" y="2094824"/>
                    <a:ext cx="1716405" cy="400110"/>
                  </a:xfrm>
                  <a:prstGeom prst="rect">
                    <a:avLst/>
                  </a:prstGeom>
                  <a:noFill/>
                  <a:ln w="9525">
                    <a:noFill/>
                    <a:miter lim="800000"/>
                    <a:headEnd/>
                    <a:tailEnd/>
                  </a:ln>
                </p:spPr>
                <p:txBody>
                  <a:bodyPr>
                    <a:spAutoFit/>
                  </a:bodyPr>
                  <a:lstStyle/>
                  <a:p>
                    <a:pPr>
                      <a:lnSpc>
                        <a:spcPts val="1200"/>
                      </a:lnSpc>
                    </a:pPr>
                    <a:r>
                      <a:rPr lang="en-US" sz="1200" b="1">
                        <a:solidFill>
                          <a:srgbClr val="008CA8"/>
                        </a:solidFill>
                      </a:rPr>
                      <a:t>High performance, </a:t>
                    </a:r>
                  </a:p>
                  <a:p>
                    <a:pPr>
                      <a:lnSpc>
                        <a:spcPts val="1200"/>
                      </a:lnSpc>
                    </a:pPr>
                    <a:r>
                      <a:rPr lang="en-US" sz="1200" b="1">
                        <a:solidFill>
                          <a:srgbClr val="008CA8"/>
                        </a:solidFill>
                      </a:rPr>
                      <a:t>low power process</a:t>
                    </a:r>
                  </a:p>
                </p:txBody>
              </p:sp>
              <p:grpSp>
                <p:nvGrpSpPr>
                  <p:cNvPr id="7" name="Group 21"/>
                  <p:cNvGrpSpPr>
                    <a:grpSpLocks/>
                  </p:cNvGrpSpPr>
                  <p:nvPr/>
                </p:nvGrpSpPr>
                <p:grpSpPr bwMode="auto">
                  <a:xfrm>
                    <a:off x="6464956" y="1757466"/>
                    <a:ext cx="612116" cy="509490"/>
                    <a:chOff x="2154" y="2704"/>
                    <a:chExt cx="581" cy="584"/>
                  </a:xfrm>
                </p:grpSpPr>
                <p:grpSp>
                  <p:nvGrpSpPr>
                    <p:cNvPr id="8" name="Group 22"/>
                    <p:cNvGrpSpPr>
                      <a:grpSpLocks/>
                    </p:cNvGrpSpPr>
                    <p:nvPr/>
                  </p:nvGrpSpPr>
                  <p:grpSpPr bwMode="auto">
                    <a:xfrm>
                      <a:off x="2403" y="2704"/>
                      <a:ext cx="332" cy="326"/>
                      <a:chOff x="2888" y="2836"/>
                      <a:chExt cx="332" cy="326"/>
                    </a:xfrm>
                  </p:grpSpPr>
                  <p:sp>
                    <p:nvSpPr>
                      <p:cNvPr id="11386" name="Oval 23"/>
                      <p:cNvSpPr>
                        <a:spLocks noChangeArrowheads="1"/>
                      </p:cNvSpPr>
                      <p:nvPr/>
                    </p:nvSpPr>
                    <p:spPr bwMode="auto">
                      <a:xfrm>
                        <a:off x="2888" y="2836"/>
                        <a:ext cx="332" cy="326"/>
                      </a:xfrm>
                      <a:prstGeom prst="ellipse">
                        <a:avLst/>
                      </a:prstGeom>
                      <a:gradFill rotWithShape="1">
                        <a:gsLst>
                          <a:gs pos="0">
                            <a:srgbClr val="C0C0C0"/>
                          </a:gs>
                          <a:gs pos="50000">
                            <a:srgbClr val="FFFFFF"/>
                          </a:gs>
                          <a:gs pos="100000">
                            <a:srgbClr val="C0C0C0"/>
                          </a:gs>
                        </a:gsLst>
                        <a:lin ang="2700000" scaled="1"/>
                      </a:gradFill>
                      <a:ln w="9525">
                        <a:solidFill>
                          <a:schemeClr val="tx1"/>
                        </a:solidFill>
                        <a:round/>
                        <a:headEnd/>
                        <a:tailEnd/>
                      </a:ln>
                    </p:spPr>
                    <p:txBody>
                      <a:bodyPr wrap="none" anchor="ctr"/>
                      <a:lstStyle/>
                      <a:p>
                        <a:endParaRPr lang="en-US"/>
                      </a:p>
                    </p:txBody>
                  </p:sp>
                  <p:sp>
                    <p:nvSpPr>
                      <p:cNvPr id="11387" name="Line 24"/>
                      <p:cNvSpPr>
                        <a:spLocks noChangeShapeType="1"/>
                      </p:cNvSpPr>
                      <p:nvPr/>
                    </p:nvSpPr>
                    <p:spPr bwMode="auto">
                      <a:xfrm>
                        <a:off x="3054" y="2836"/>
                        <a:ext cx="0" cy="93"/>
                      </a:xfrm>
                      <a:prstGeom prst="line">
                        <a:avLst/>
                      </a:prstGeom>
                      <a:noFill/>
                      <a:ln w="9525">
                        <a:solidFill>
                          <a:schemeClr val="tx1"/>
                        </a:solidFill>
                        <a:round/>
                        <a:headEnd/>
                        <a:tailEnd/>
                      </a:ln>
                    </p:spPr>
                    <p:txBody>
                      <a:bodyPr/>
                      <a:lstStyle/>
                      <a:p>
                        <a:endParaRPr lang="en-US"/>
                      </a:p>
                    </p:txBody>
                  </p:sp>
                  <p:sp>
                    <p:nvSpPr>
                      <p:cNvPr id="11388" name="Line 25"/>
                      <p:cNvSpPr>
                        <a:spLocks noChangeShapeType="1"/>
                      </p:cNvSpPr>
                      <p:nvPr/>
                    </p:nvSpPr>
                    <p:spPr bwMode="auto">
                      <a:xfrm>
                        <a:off x="2983" y="2929"/>
                        <a:ext cx="142" cy="0"/>
                      </a:xfrm>
                      <a:prstGeom prst="line">
                        <a:avLst/>
                      </a:prstGeom>
                      <a:noFill/>
                      <a:ln w="9525">
                        <a:solidFill>
                          <a:schemeClr val="tx1"/>
                        </a:solidFill>
                        <a:round/>
                        <a:headEnd/>
                        <a:tailEnd/>
                      </a:ln>
                    </p:spPr>
                    <p:txBody>
                      <a:bodyPr/>
                      <a:lstStyle/>
                      <a:p>
                        <a:endParaRPr lang="en-US"/>
                      </a:p>
                    </p:txBody>
                  </p:sp>
                  <p:sp>
                    <p:nvSpPr>
                      <p:cNvPr id="11389" name="Line 26"/>
                      <p:cNvSpPr>
                        <a:spLocks noChangeShapeType="1"/>
                      </p:cNvSpPr>
                      <p:nvPr/>
                    </p:nvSpPr>
                    <p:spPr bwMode="auto">
                      <a:xfrm>
                        <a:off x="2983" y="3022"/>
                        <a:ext cx="142" cy="0"/>
                      </a:xfrm>
                      <a:prstGeom prst="line">
                        <a:avLst/>
                      </a:prstGeom>
                      <a:noFill/>
                      <a:ln w="9525">
                        <a:solidFill>
                          <a:schemeClr val="tx1"/>
                        </a:solidFill>
                        <a:round/>
                        <a:headEnd/>
                        <a:tailEnd/>
                      </a:ln>
                    </p:spPr>
                    <p:txBody>
                      <a:bodyPr/>
                      <a:lstStyle/>
                      <a:p>
                        <a:endParaRPr lang="en-US"/>
                      </a:p>
                    </p:txBody>
                  </p:sp>
                  <p:sp>
                    <p:nvSpPr>
                      <p:cNvPr id="11390" name="Line 27"/>
                      <p:cNvSpPr>
                        <a:spLocks noChangeShapeType="1"/>
                      </p:cNvSpPr>
                      <p:nvPr/>
                    </p:nvSpPr>
                    <p:spPr bwMode="auto">
                      <a:xfrm>
                        <a:off x="2983" y="3022"/>
                        <a:ext cx="0" cy="47"/>
                      </a:xfrm>
                      <a:prstGeom prst="line">
                        <a:avLst/>
                      </a:prstGeom>
                      <a:noFill/>
                      <a:ln w="9525">
                        <a:solidFill>
                          <a:schemeClr val="tx1"/>
                        </a:solidFill>
                        <a:round/>
                        <a:headEnd/>
                        <a:tailEnd/>
                      </a:ln>
                    </p:spPr>
                    <p:txBody>
                      <a:bodyPr/>
                      <a:lstStyle/>
                      <a:p>
                        <a:endParaRPr lang="en-US"/>
                      </a:p>
                    </p:txBody>
                  </p:sp>
                  <p:sp>
                    <p:nvSpPr>
                      <p:cNvPr id="11391" name="Line 28"/>
                      <p:cNvSpPr>
                        <a:spLocks noChangeShapeType="1"/>
                      </p:cNvSpPr>
                      <p:nvPr/>
                    </p:nvSpPr>
                    <p:spPr bwMode="auto">
                      <a:xfrm>
                        <a:off x="3125" y="3022"/>
                        <a:ext cx="0" cy="47"/>
                      </a:xfrm>
                      <a:prstGeom prst="line">
                        <a:avLst/>
                      </a:prstGeom>
                      <a:noFill/>
                      <a:ln w="9525">
                        <a:solidFill>
                          <a:schemeClr val="tx1"/>
                        </a:solidFill>
                        <a:round/>
                        <a:headEnd/>
                        <a:tailEnd/>
                      </a:ln>
                    </p:spPr>
                    <p:txBody>
                      <a:bodyPr/>
                      <a:lstStyle/>
                      <a:p>
                        <a:endParaRPr lang="en-US"/>
                      </a:p>
                    </p:txBody>
                  </p:sp>
                  <p:sp>
                    <p:nvSpPr>
                      <p:cNvPr id="11392" name="Line 29"/>
                      <p:cNvSpPr>
                        <a:spLocks noChangeShapeType="1"/>
                      </p:cNvSpPr>
                      <p:nvPr/>
                    </p:nvSpPr>
                    <p:spPr bwMode="auto">
                      <a:xfrm>
                        <a:off x="2912" y="3069"/>
                        <a:ext cx="71" cy="0"/>
                      </a:xfrm>
                      <a:prstGeom prst="line">
                        <a:avLst/>
                      </a:prstGeom>
                      <a:noFill/>
                      <a:ln w="9525">
                        <a:solidFill>
                          <a:schemeClr val="tx1"/>
                        </a:solidFill>
                        <a:round/>
                        <a:headEnd/>
                        <a:tailEnd/>
                      </a:ln>
                    </p:spPr>
                    <p:txBody>
                      <a:bodyPr/>
                      <a:lstStyle/>
                      <a:p>
                        <a:endParaRPr lang="en-US"/>
                      </a:p>
                    </p:txBody>
                  </p:sp>
                  <p:sp>
                    <p:nvSpPr>
                      <p:cNvPr id="11393" name="Line 30"/>
                      <p:cNvSpPr>
                        <a:spLocks noChangeShapeType="1"/>
                      </p:cNvSpPr>
                      <p:nvPr/>
                    </p:nvSpPr>
                    <p:spPr bwMode="auto">
                      <a:xfrm>
                        <a:off x="3125" y="3069"/>
                        <a:ext cx="71" cy="0"/>
                      </a:xfrm>
                      <a:prstGeom prst="line">
                        <a:avLst/>
                      </a:prstGeom>
                      <a:noFill/>
                      <a:ln w="9525">
                        <a:solidFill>
                          <a:schemeClr val="tx1"/>
                        </a:solidFill>
                        <a:round/>
                        <a:headEnd/>
                        <a:tailEnd/>
                      </a:ln>
                    </p:spPr>
                    <p:txBody>
                      <a:bodyPr/>
                      <a:lstStyle/>
                      <a:p>
                        <a:endParaRPr lang="en-US"/>
                      </a:p>
                    </p:txBody>
                  </p:sp>
                  <p:sp>
                    <p:nvSpPr>
                      <p:cNvPr id="11394" name="Rectangle 31"/>
                      <p:cNvSpPr>
                        <a:spLocks noChangeArrowheads="1"/>
                      </p:cNvSpPr>
                      <p:nvPr/>
                    </p:nvSpPr>
                    <p:spPr bwMode="auto">
                      <a:xfrm>
                        <a:off x="2983" y="2952"/>
                        <a:ext cx="142" cy="47"/>
                      </a:xfrm>
                      <a:prstGeom prst="rect">
                        <a:avLst/>
                      </a:prstGeom>
                      <a:solidFill>
                        <a:srgbClr val="808080"/>
                      </a:solidFill>
                      <a:ln w="9525">
                        <a:solidFill>
                          <a:schemeClr val="tx1"/>
                        </a:solidFill>
                        <a:miter lim="800000"/>
                        <a:headEnd/>
                        <a:tailEnd/>
                      </a:ln>
                    </p:spPr>
                    <p:txBody>
                      <a:bodyPr wrap="none" anchor="ctr"/>
                      <a:lstStyle/>
                      <a:p>
                        <a:endParaRPr lang="en-US"/>
                      </a:p>
                    </p:txBody>
                  </p:sp>
                </p:grpSp>
                <p:grpSp>
                  <p:nvGrpSpPr>
                    <p:cNvPr id="9" name="Group 32"/>
                    <p:cNvGrpSpPr>
                      <a:grpSpLocks/>
                    </p:cNvGrpSpPr>
                    <p:nvPr/>
                  </p:nvGrpSpPr>
                  <p:grpSpPr bwMode="auto">
                    <a:xfrm>
                      <a:off x="2336" y="2958"/>
                      <a:ext cx="337" cy="330"/>
                      <a:chOff x="2523" y="2964"/>
                      <a:chExt cx="337" cy="330"/>
                    </a:xfrm>
                  </p:grpSpPr>
                  <p:sp>
                    <p:nvSpPr>
                      <p:cNvPr id="11377" name="Oval 33"/>
                      <p:cNvSpPr>
                        <a:spLocks noChangeArrowheads="1"/>
                      </p:cNvSpPr>
                      <p:nvPr/>
                    </p:nvSpPr>
                    <p:spPr bwMode="auto">
                      <a:xfrm>
                        <a:off x="2523" y="2964"/>
                        <a:ext cx="337" cy="330"/>
                      </a:xfrm>
                      <a:prstGeom prst="ellipse">
                        <a:avLst/>
                      </a:prstGeom>
                      <a:gradFill rotWithShape="1">
                        <a:gsLst>
                          <a:gs pos="0">
                            <a:srgbClr val="C0C0C0"/>
                          </a:gs>
                          <a:gs pos="50000">
                            <a:srgbClr val="FFFFFF"/>
                          </a:gs>
                          <a:gs pos="100000">
                            <a:srgbClr val="C0C0C0"/>
                          </a:gs>
                        </a:gsLst>
                        <a:lin ang="2700000" scaled="1"/>
                      </a:gradFill>
                      <a:ln w="12700">
                        <a:solidFill>
                          <a:schemeClr val="tx1"/>
                        </a:solidFill>
                        <a:round/>
                        <a:headEnd/>
                        <a:tailEnd/>
                      </a:ln>
                    </p:spPr>
                    <p:txBody>
                      <a:bodyPr wrap="none" anchor="ctr"/>
                      <a:lstStyle/>
                      <a:p>
                        <a:endParaRPr lang="en-US"/>
                      </a:p>
                    </p:txBody>
                  </p:sp>
                  <p:sp>
                    <p:nvSpPr>
                      <p:cNvPr id="11378" name="Line 34"/>
                      <p:cNvSpPr>
                        <a:spLocks noChangeShapeType="1"/>
                      </p:cNvSpPr>
                      <p:nvPr/>
                    </p:nvSpPr>
                    <p:spPr bwMode="auto">
                      <a:xfrm>
                        <a:off x="2692" y="2964"/>
                        <a:ext cx="0" cy="118"/>
                      </a:xfrm>
                      <a:prstGeom prst="line">
                        <a:avLst/>
                      </a:prstGeom>
                      <a:noFill/>
                      <a:ln w="9525">
                        <a:solidFill>
                          <a:schemeClr val="tx1"/>
                        </a:solidFill>
                        <a:round/>
                        <a:headEnd/>
                        <a:tailEnd/>
                      </a:ln>
                    </p:spPr>
                    <p:txBody>
                      <a:bodyPr/>
                      <a:lstStyle/>
                      <a:p>
                        <a:endParaRPr lang="en-US"/>
                      </a:p>
                    </p:txBody>
                  </p:sp>
                  <p:sp>
                    <p:nvSpPr>
                      <p:cNvPr id="11379" name="Line 35"/>
                      <p:cNvSpPr>
                        <a:spLocks noChangeShapeType="1"/>
                      </p:cNvSpPr>
                      <p:nvPr/>
                    </p:nvSpPr>
                    <p:spPr bwMode="auto">
                      <a:xfrm>
                        <a:off x="2619" y="3082"/>
                        <a:ext cx="145" cy="0"/>
                      </a:xfrm>
                      <a:prstGeom prst="line">
                        <a:avLst/>
                      </a:prstGeom>
                      <a:noFill/>
                      <a:ln w="9525">
                        <a:solidFill>
                          <a:schemeClr val="tx1"/>
                        </a:solidFill>
                        <a:round/>
                        <a:headEnd/>
                        <a:tailEnd/>
                      </a:ln>
                    </p:spPr>
                    <p:txBody>
                      <a:bodyPr/>
                      <a:lstStyle/>
                      <a:p>
                        <a:endParaRPr lang="en-US"/>
                      </a:p>
                    </p:txBody>
                  </p:sp>
                  <p:sp>
                    <p:nvSpPr>
                      <p:cNvPr id="11380" name="Line 36"/>
                      <p:cNvSpPr>
                        <a:spLocks noChangeShapeType="1"/>
                      </p:cNvSpPr>
                      <p:nvPr/>
                    </p:nvSpPr>
                    <p:spPr bwMode="auto">
                      <a:xfrm>
                        <a:off x="2619" y="3153"/>
                        <a:ext cx="145" cy="0"/>
                      </a:xfrm>
                      <a:prstGeom prst="line">
                        <a:avLst/>
                      </a:prstGeom>
                      <a:noFill/>
                      <a:ln w="9525">
                        <a:solidFill>
                          <a:schemeClr val="tx1"/>
                        </a:solidFill>
                        <a:round/>
                        <a:headEnd/>
                        <a:tailEnd/>
                      </a:ln>
                    </p:spPr>
                    <p:txBody>
                      <a:bodyPr/>
                      <a:lstStyle/>
                      <a:p>
                        <a:endParaRPr lang="en-US"/>
                      </a:p>
                    </p:txBody>
                  </p:sp>
                  <p:sp>
                    <p:nvSpPr>
                      <p:cNvPr id="11381" name="Line 37"/>
                      <p:cNvSpPr>
                        <a:spLocks noChangeShapeType="1"/>
                      </p:cNvSpPr>
                      <p:nvPr/>
                    </p:nvSpPr>
                    <p:spPr bwMode="auto">
                      <a:xfrm>
                        <a:off x="2619" y="3153"/>
                        <a:ext cx="0" cy="47"/>
                      </a:xfrm>
                      <a:prstGeom prst="line">
                        <a:avLst/>
                      </a:prstGeom>
                      <a:noFill/>
                      <a:ln w="9525">
                        <a:solidFill>
                          <a:schemeClr val="tx1"/>
                        </a:solidFill>
                        <a:round/>
                        <a:headEnd/>
                        <a:tailEnd/>
                      </a:ln>
                    </p:spPr>
                    <p:txBody>
                      <a:bodyPr/>
                      <a:lstStyle/>
                      <a:p>
                        <a:endParaRPr lang="en-US"/>
                      </a:p>
                    </p:txBody>
                  </p:sp>
                  <p:sp>
                    <p:nvSpPr>
                      <p:cNvPr id="11382" name="Line 38"/>
                      <p:cNvSpPr>
                        <a:spLocks noChangeShapeType="1"/>
                      </p:cNvSpPr>
                      <p:nvPr/>
                    </p:nvSpPr>
                    <p:spPr bwMode="auto">
                      <a:xfrm>
                        <a:off x="2764" y="3153"/>
                        <a:ext cx="0" cy="47"/>
                      </a:xfrm>
                      <a:prstGeom prst="line">
                        <a:avLst/>
                      </a:prstGeom>
                      <a:noFill/>
                      <a:ln w="9525">
                        <a:solidFill>
                          <a:schemeClr val="tx1"/>
                        </a:solidFill>
                        <a:round/>
                        <a:headEnd/>
                        <a:tailEnd/>
                      </a:ln>
                    </p:spPr>
                    <p:txBody>
                      <a:bodyPr/>
                      <a:lstStyle/>
                      <a:p>
                        <a:endParaRPr lang="en-US"/>
                      </a:p>
                    </p:txBody>
                  </p:sp>
                  <p:sp>
                    <p:nvSpPr>
                      <p:cNvPr id="11383" name="Line 39"/>
                      <p:cNvSpPr>
                        <a:spLocks noChangeShapeType="1"/>
                      </p:cNvSpPr>
                      <p:nvPr/>
                    </p:nvSpPr>
                    <p:spPr bwMode="auto">
                      <a:xfrm>
                        <a:off x="2547" y="3200"/>
                        <a:ext cx="72" cy="0"/>
                      </a:xfrm>
                      <a:prstGeom prst="line">
                        <a:avLst/>
                      </a:prstGeom>
                      <a:noFill/>
                      <a:ln w="9525">
                        <a:solidFill>
                          <a:schemeClr val="tx1"/>
                        </a:solidFill>
                        <a:round/>
                        <a:headEnd/>
                        <a:tailEnd/>
                      </a:ln>
                    </p:spPr>
                    <p:txBody>
                      <a:bodyPr/>
                      <a:lstStyle/>
                      <a:p>
                        <a:endParaRPr lang="en-US"/>
                      </a:p>
                    </p:txBody>
                  </p:sp>
                  <p:sp>
                    <p:nvSpPr>
                      <p:cNvPr id="11384" name="Line 40"/>
                      <p:cNvSpPr>
                        <a:spLocks noChangeShapeType="1"/>
                      </p:cNvSpPr>
                      <p:nvPr/>
                    </p:nvSpPr>
                    <p:spPr bwMode="auto">
                      <a:xfrm>
                        <a:off x="2764" y="3200"/>
                        <a:ext cx="72" cy="0"/>
                      </a:xfrm>
                      <a:prstGeom prst="line">
                        <a:avLst/>
                      </a:prstGeom>
                      <a:noFill/>
                      <a:ln w="9525">
                        <a:solidFill>
                          <a:schemeClr val="tx1"/>
                        </a:solidFill>
                        <a:round/>
                        <a:headEnd/>
                        <a:tailEnd/>
                      </a:ln>
                    </p:spPr>
                    <p:txBody>
                      <a:bodyPr/>
                      <a:lstStyle/>
                      <a:p>
                        <a:endParaRPr lang="en-US"/>
                      </a:p>
                    </p:txBody>
                  </p:sp>
                  <p:sp>
                    <p:nvSpPr>
                      <p:cNvPr id="11385" name="Rectangle 41"/>
                      <p:cNvSpPr>
                        <a:spLocks noChangeArrowheads="1"/>
                      </p:cNvSpPr>
                      <p:nvPr/>
                    </p:nvSpPr>
                    <p:spPr bwMode="auto">
                      <a:xfrm>
                        <a:off x="2619" y="3105"/>
                        <a:ext cx="145" cy="24"/>
                      </a:xfrm>
                      <a:prstGeom prst="rect">
                        <a:avLst/>
                      </a:prstGeom>
                      <a:solidFill>
                        <a:srgbClr val="969696"/>
                      </a:solidFill>
                      <a:ln w="9525">
                        <a:solidFill>
                          <a:schemeClr val="tx1"/>
                        </a:solidFill>
                        <a:miter lim="800000"/>
                        <a:headEnd/>
                        <a:tailEnd/>
                      </a:ln>
                    </p:spPr>
                    <p:txBody>
                      <a:bodyPr wrap="none" anchor="ctr"/>
                      <a:lstStyle/>
                      <a:p>
                        <a:endParaRPr lang="en-US"/>
                      </a:p>
                    </p:txBody>
                  </p:sp>
                </p:grpSp>
                <p:grpSp>
                  <p:nvGrpSpPr>
                    <p:cNvPr id="10" name="Group 42"/>
                    <p:cNvGrpSpPr>
                      <a:grpSpLocks/>
                    </p:cNvGrpSpPr>
                    <p:nvPr/>
                  </p:nvGrpSpPr>
                  <p:grpSpPr bwMode="auto">
                    <a:xfrm>
                      <a:off x="2154" y="2813"/>
                      <a:ext cx="322" cy="325"/>
                      <a:chOff x="2172" y="2813"/>
                      <a:chExt cx="322" cy="325"/>
                    </a:xfrm>
                  </p:grpSpPr>
                  <p:sp>
                    <p:nvSpPr>
                      <p:cNvPr id="11368" name="Oval 43"/>
                      <p:cNvSpPr>
                        <a:spLocks noChangeArrowheads="1"/>
                      </p:cNvSpPr>
                      <p:nvPr/>
                    </p:nvSpPr>
                    <p:spPr bwMode="auto">
                      <a:xfrm>
                        <a:off x="2172" y="2813"/>
                        <a:ext cx="322" cy="325"/>
                      </a:xfrm>
                      <a:prstGeom prst="ellipse">
                        <a:avLst/>
                      </a:prstGeom>
                      <a:gradFill rotWithShape="1">
                        <a:gsLst>
                          <a:gs pos="0">
                            <a:srgbClr val="C0C0C0"/>
                          </a:gs>
                          <a:gs pos="50000">
                            <a:srgbClr val="FFFFFF"/>
                          </a:gs>
                          <a:gs pos="100000">
                            <a:srgbClr val="C0C0C0"/>
                          </a:gs>
                        </a:gsLst>
                        <a:lin ang="2700000" scaled="1"/>
                      </a:gradFill>
                      <a:ln w="12700">
                        <a:solidFill>
                          <a:schemeClr val="tx1"/>
                        </a:solidFill>
                        <a:round/>
                        <a:headEnd/>
                        <a:tailEnd/>
                      </a:ln>
                    </p:spPr>
                    <p:txBody>
                      <a:bodyPr wrap="none" anchor="ctr"/>
                      <a:lstStyle/>
                      <a:p>
                        <a:endParaRPr lang="en-US"/>
                      </a:p>
                    </p:txBody>
                  </p:sp>
                  <p:sp>
                    <p:nvSpPr>
                      <p:cNvPr id="11369" name="Line 44"/>
                      <p:cNvSpPr>
                        <a:spLocks noChangeShapeType="1"/>
                      </p:cNvSpPr>
                      <p:nvPr/>
                    </p:nvSpPr>
                    <p:spPr bwMode="auto">
                      <a:xfrm>
                        <a:off x="2333" y="2813"/>
                        <a:ext cx="0" cy="140"/>
                      </a:xfrm>
                      <a:prstGeom prst="line">
                        <a:avLst/>
                      </a:prstGeom>
                      <a:noFill/>
                      <a:ln w="12700">
                        <a:solidFill>
                          <a:schemeClr val="tx1"/>
                        </a:solidFill>
                        <a:round/>
                        <a:headEnd/>
                        <a:tailEnd/>
                      </a:ln>
                    </p:spPr>
                    <p:txBody>
                      <a:bodyPr/>
                      <a:lstStyle/>
                      <a:p>
                        <a:endParaRPr lang="en-US"/>
                      </a:p>
                    </p:txBody>
                  </p:sp>
                  <p:sp>
                    <p:nvSpPr>
                      <p:cNvPr id="11370" name="Line 45"/>
                      <p:cNvSpPr>
                        <a:spLocks noChangeShapeType="1"/>
                      </p:cNvSpPr>
                      <p:nvPr/>
                    </p:nvSpPr>
                    <p:spPr bwMode="auto">
                      <a:xfrm>
                        <a:off x="2264" y="2950"/>
                        <a:ext cx="138" cy="0"/>
                      </a:xfrm>
                      <a:prstGeom prst="line">
                        <a:avLst/>
                      </a:prstGeom>
                      <a:noFill/>
                      <a:ln w="12700">
                        <a:solidFill>
                          <a:schemeClr val="tx1"/>
                        </a:solidFill>
                        <a:round/>
                        <a:headEnd/>
                        <a:tailEnd/>
                      </a:ln>
                    </p:spPr>
                    <p:txBody>
                      <a:bodyPr/>
                      <a:lstStyle/>
                      <a:p>
                        <a:endParaRPr lang="en-US"/>
                      </a:p>
                    </p:txBody>
                  </p:sp>
                  <p:sp>
                    <p:nvSpPr>
                      <p:cNvPr id="11371" name="Line 46"/>
                      <p:cNvSpPr>
                        <a:spLocks noChangeShapeType="1"/>
                      </p:cNvSpPr>
                      <p:nvPr/>
                    </p:nvSpPr>
                    <p:spPr bwMode="auto">
                      <a:xfrm>
                        <a:off x="2264" y="2998"/>
                        <a:ext cx="138" cy="0"/>
                      </a:xfrm>
                      <a:prstGeom prst="line">
                        <a:avLst/>
                      </a:prstGeom>
                      <a:noFill/>
                      <a:ln w="12700">
                        <a:solidFill>
                          <a:schemeClr val="tx1"/>
                        </a:solidFill>
                        <a:round/>
                        <a:headEnd/>
                        <a:tailEnd/>
                      </a:ln>
                    </p:spPr>
                    <p:txBody>
                      <a:bodyPr/>
                      <a:lstStyle/>
                      <a:p>
                        <a:endParaRPr lang="en-US"/>
                      </a:p>
                    </p:txBody>
                  </p:sp>
                  <p:sp>
                    <p:nvSpPr>
                      <p:cNvPr id="11372" name="Line 47"/>
                      <p:cNvSpPr>
                        <a:spLocks noChangeShapeType="1"/>
                      </p:cNvSpPr>
                      <p:nvPr/>
                    </p:nvSpPr>
                    <p:spPr bwMode="auto">
                      <a:xfrm>
                        <a:off x="2264" y="2998"/>
                        <a:ext cx="0" cy="47"/>
                      </a:xfrm>
                      <a:prstGeom prst="line">
                        <a:avLst/>
                      </a:prstGeom>
                      <a:noFill/>
                      <a:ln w="12700">
                        <a:solidFill>
                          <a:schemeClr val="tx1"/>
                        </a:solidFill>
                        <a:round/>
                        <a:headEnd/>
                        <a:tailEnd/>
                      </a:ln>
                    </p:spPr>
                    <p:txBody>
                      <a:bodyPr/>
                      <a:lstStyle/>
                      <a:p>
                        <a:endParaRPr lang="en-US"/>
                      </a:p>
                    </p:txBody>
                  </p:sp>
                  <p:sp>
                    <p:nvSpPr>
                      <p:cNvPr id="11373" name="Line 48"/>
                      <p:cNvSpPr>
                        <a:spLocks noChangeShapeType="1"/>
                      </p:cNvSpPr>
                      <p:nvPr/>
                    </p:nvSpPr>
                    <p:spPr bwMode="auto">
                      <a:xfrm>
                        <a:off x="2402" y="2998"/>
                        <a:ext cx="0" cy="47"/>
                      </a:xfrm>
                      <a:prstGeom prst="line">
                        <a:avLst/>
                      </a:prstGeom>
                      <a:noFill/>
                      <a:ln w="12700">
                        <a:solidFill>
                          <a:schemeClr val="tx1"/>
                        </a:solidFill>
                        <a:round/>
                        <a:headEnd/>
                        <a:tailEnd/>
                      </a:ln>
                    </p:spPr>
                    <p:txBody>
                      <a:bodyPr/>
                      <a:lstStyle/>
                      <a:p>
                        <a:endParaRPr lang="en-US"/>
                      </a:p>
                    </p:txBody>
                  </p:sp>
                  <p:sp>
                    <p:nvSpPr>
                      <p:cNvPr id="11374" name="Line 49"/>
                      <p:cNvSpPr>
                        <a:spLocks noChangeShapeType="1"/>
                      </p:cNvSpPr>
                      <p:nvPr/>
                    </p:nvSpPr>
                    <p:spPr bwMode="auto">
                      <a:xfrm>
                        <a:off x="2195" y="3045"/>
                        <a:ext cx="69" cy="0"/>
                      </a:xfrm>
                      <a:prstGeom prst="line">
                        <a:avLst/>
                      </a:prstGeom>
                      <a:noFill/>
                      <a:ln w="12700">
                        <a:solidFill>
                          <a:schemeClr val="tx1"/>
                        </a:solidFill>
                        <a:round/>
                        <a:headEnd/>
                        <a:tailEnd/>
                      </a:ln>
                    </p:spPr>
                    <p:txBody>
                      <a:bodyPr/>
                      <a:lstStyle/>
                      <a:p>
                        <a:endParaRPr lang="en-US"/>
                      </a:p>
                    </p:txBody>
                  </p:sp>
                  <p:sp>
                    <p:nvSpPr>
                      <p:cNvPr id="11375" name="Line 50"/>
                      <p:cNvSpPr>
                        <a:spLocks noChangeShapeType="1"/>
                      </p:cNvSpPr>
                      <p:nvPr/>
                    </p:nvSpPr>
                    <p:spPr bwMode="auto">
                      <a:xfrm>
                        <a:off x="2402" y="3045"/>
                        <a:ext cx="69" cy="0"/>
                      </a:xfrm>
                      <a:prstGeom prst="line">
                        <a:avLst/>
                      </a:prstGeom>
                      <a:noFill/>
                      <a:ln w="12700">
                        <a:solidFill>
                          <a:schemeClr val="tx1"/>
                        </a:solidFill>
                        <a:round/>
                        <a:headEnd/>
                        <a:tailEnd/>
                      </a:ln>
                    </p:spPr>
                    <p:txBody>
                      <a:bodyPr/>
                      <a:lstStyle/>
                      <a:p>
                        <a:endParaRPr lang="en-US"/>
                      </a:p>
                    </p:txBody>
                  </p:sp>
                  <p:sp>
                    <p:nvSpPr>
                      <p:cNvPr id="11376" name="Rectangle 51"/>
                      <p:cNvSpPr>
                        <a:spLocks noChangeArrowheads="1"/>
                      </p:cNvSpPr>
                      <p:nvPr/>
                    </p:nvSpPr>
                    <p:spPr bwMode="auto">
                      <a:xfrm>
                        <a:off x="2264" y="2969"/>
                        <a:ext cx="138" cy="11"/>
                      </a:xfrm>
                      <a:prstGeom prst="rect">
                        <a:avLst/>
                      </a:prstGeom>
                      <a:solidFill>
                        <a:srgbClr val="969696"/>
                      </a:solidFill>
                      <a:ln w="12700">
                        <a:solidFill>
                          <a:schemeClr val="tx1"/>
                        </a:solidFill>
                        <a:miter lim="800000"/>
                        <a:headEnd/>
                        <a:tailEnd/>
                      </a:ln>
                    </p:spPr>
                    <p:txBody>
                      <a:bodyPr wrap="none" anchor="ctr"/>
                      <a:lstStyle/>
                      <a:p>
                        <a:endParaRPr lang="en-US"/>
                      </a:p>
                    </p:txBody>
                  </p:sp>
                </p:grpSp>
              </p:grpSp>
              <p:sp>
                <p:nvSpPr>
                  <p:cNvPr id="11355" name="TextBox 23"/>
                  <p:cNvSpPr txBox="1">
                    <a:spLocks noChangeArrowheads="1"/>
                  </p:cNvSpPr>
                  <p:nvPr/>
                </p:nvSpPr>
                <p:spPr bwMode="auto">
                  <a:xfrm>
                    <a:off x="6146101" y="2277527"/>
                    <a:ext cx="1458604" cy="400110"/>
                  </a:xfrm>
                  <a:prstGeom prst="rect">
                    <a:avLst/>
                  </a:prstGeom>
                  <a:noFill/>
                  <a:ln w="9525">
                    <a:noFill/>
                    <a:miter lim="800000"/>
                    <a:headEnd/>
                    <a:tailEnd/>
                  </a:ln>
                </p:spPr>
                <p:txBody>
                  <a:bodyPr wrap="none">
                    <a:spAutoFit/>
                  </a:bodyPr>
                  <a:lstStyle/>
                  <a:p>
                    <a:pPr>
                      <a:lnSpc>
                        <a:spcPts val="1200"/>
                      </a:lnSpc>
                    </a:pPr>
                    <a:r>
                      <a:rPr lang="en-US" sz="1200" b="1">
                        <a:solidFill>
                          <a:srgbClr val="008CA8"/>
                        </a:solidFill>
                      </a:rPr>
                      <a:t>Transistor choice</a:t>
                    </a:r>
                  </a:p>
                  <a:p>
                    <a:pPr>
                      <a:lnSpc>
                        <a:spcPts val="1200"/>
                      </a:lnSpc>
                    </a:pPr>
                    <a:r>
                      <a:rPr lang="en-US" sz="1200" b="1">
                        <a:solidFill>
                          <a:srgbClr val="008CA8"/>
                        </a:solidFill>
                      </a:rPr>
                      <a:t>optimization</a:t>
                    </a:r>
                  </a:p>
                </p:txBody>
              </p:sp>
              <p:cxnSp>
                <p:nvCxnSpPr>
                  <p:cNvPr id="11356" name="Straight Connector 24"/>
                  <p:cNvCxnSpPr>
                    <a:cxnSpLocks noChangeShapeType="1"/>
                  </p:cNvCxnSpPr>
                  <p:nvPr/>
                </p:nvCxnSpPr>
                <p:spPr bwMode="auto">
                  <a:xfrm rot="5400000" flipH="1" flipV="1">
                    <a:off x="5256137" y="3207672"/>
                    <a:ext cx="870348" cy="0"/>
                  </a:xfrm>
                  <a:prstGeom prst="line">
                    <a:avLst/>
                  </a:prstGeom>
                  <a:noFill/>
                  <a:ln w="9525" algn="ctr">
                    <a:solidFill>
                      <a:schemeClr val="tx1"/>
                    </a:solidFill>
                    <a:round/>
                    <a:headEnd/>
                    <a:tailEnd/>
                  </a:ln>
                </p:spPr>
              </p:cxnSp>
              <p:sp>
                <p:nvSpPr>
                  <p:cNvPr id="11357" name="Isosceles Triangle 25"/>
                  <p:cNvSpPr>
                    <a:spLocks noChangeArrowheads="1"/>
                  </p:cNvSpPr>
                  <p:nvPr/>
                </p:nvSpPr>
                <p:spPr bwMode="auto">
                  <a:xfrm flipV="1">
                    <a:off x="5603850" y="3642846"/>
                    <a:ext cx="186537" cy="107235"/>
                  </a:xfrm>
                  <a:prstGeom prst="triangle">
                    <a:avLst>
                      <a:gd name="adj" fmla="val 50000"/>
                    </a:avLst>
                  </a:prstGeom>
                  <a:solidFill>
                    <a:schemeClr val="bg1"/>
                  </a:solidFill>
                  <a:ln w="9525" algn="ctr">
                    <a:solidFill>
                      <a:schemeClr val="tx1"/>
                    </a:solidFill>
                    <a:round/>
                    <a:headEnd/>
                    <a:tailEnd/>
                  </a:ln>
                </p:spPr>
                <p:txBody>
                  <a:bodyPr anchor="ctr">
                    <a:spAutoFit/>
                  </a:bodyPr>
                  <a:lstStyle/>
                  <a:p>
                    <a:endParaRPr lang="en-US">
                      <a:solidFill>
                        <a:srgbClr val="C00000"/>
                      </a:solidFill>
                    </a:endParaRPr>
                  </a:p>
                </p:txBody>
              </p:sp>
              <p:cxnSp>
                <p:nvCxnSpPr>
                  <p:cNvPr id="11358" name="Straight Connector 26"/>
                  <p:cNvCxnSpPr>
                    <a:cxnSpLocks noChangeShapeType="1"/>
                  </p:cNvCxnSpPr>
                  <p:nvPr/>
                </p:nvCxnSpPr>
                <p:spPr bwMode="auto">
                  <a:xfrm rot="10800000">
                    <a:off x="5504773" y="2772779"/>
                    <a:ext cx="186538" cy="0"/>
                  </a:xfrm>
                  <a:prstGeom prst="line">
                    <a:avLst/>
                  </a:prstGeom>
                  <a:noFill/>
                  <a:ln w="9525" algn="ctr">
                    <a:solidFill>
                      <a:schemeClr val="tx1"/>
                    </a:solidFill>
                    <a:round/>
                    <a:headEnd/>
                    <a:tailEnd/>
                  </a:ln>
                </p:spPr>
              </p:cxnSp>
              <p:sp>
                <p:nvSpPr>
                  <p:cNvPr id="28" name="Rectangle 27"/>
                  <p:cNvSpPr/>
                  <p:nvPr/>
                </p:nvSpPr>
                <p:spPr bwMode="auto">
                  <a:xfrm>
                    <a:off x="5436378" y="2836112"/>
                    <a:ext cx="509866" cy="707886"/>
                  </a:xfrm>
                  <a:prstGeom prst="rect">
                    <a:avLst/>
                  </a:prstGeom>
                  <a:solidFill>
                    <a:srgbClr val="0070C0"/>
                  </a:solidFill>
                  <a:ln w="9525" cap="flat" cmpd="sng" algn="ctr">
                    <a:solidFill>
                      <a:srgbClr val="002060"/>
                    </a:solidFill>
                    <a:prstDash val="solid"/>
                    <a:round/>
                    <a:headEnd type="none" w="med" len="med"/>
                    <a:tailEnd type="none" w="med" len="med"/>
                  </a:ln>
                  <a:effectLst/>
                  <a:scene3d>
                    <a:camera prst="orthographicFront"/>
                    <a:lightRig rig="threePt" dir="t"/>
                  </a:scene3d>
                  <a:sp3d>
                    <a:bevelT/>
                  </a:sp3d>
                </p:spPr>
                <p:txBody>
                  <a:bodyPr anchor="ctr">
                    <a:spAutoFit/>
                  </a:bodyPr>
                  <a:lstStyle/>
                  <a:p>
                    <a:pPr>
                      <a:defRPr/>
                    </a:pPr>
                    <a:endParaRPr lang="en-US" sz="4000" dirty="0">
                      <a:solidFill>
                        <a:srgbClr val="C00000"/>
                      </a:solidFill>
                    </a:endParaRPr>
                  </a:p>
                </p:txBody>
              </p:sp>
              <p:sp>
                <p:nvSpPr>
                  <p:cNvPr id="11362" name="TextBox 28"/>
                  <p:cNvSpPr txBox="1">
                    <a:spLocks noChangeArrowheads="1"/>
                  </p:cNvSpPr>
                  <p:nvPr/>
                </p:nvSpPr>
                <p:spPr bwMode="auto">
                  <a:xfrm>
                    <a:off x="5411323" y="3014246"/>
                    <a:ext cx="579005" cy="338554"/>
                  </a:xfrm>
                  <a:prstGeom prst="rect">
                    <a:avLst/>
                  </a:prstGeom>
                  <a:noFill/>
                  <a:ln w="9525">
                    <a:noFill/>
                    <a:miter lim="800000"/>
                    <a:headEnd/>
                    <a:tailEnd/>
                  </a:ln>
                </p:spPr>
                <p:txBody>
                  <a:bodyPr wrap="none">
                    <a:spAutoFit/>
                  </a:bodyPr>
                  <a:lstStyle/>
                  <a:p>
                    <a:r>
                      <a:rPr lang="en-US" sz="800" b="1">
                        <a:solidFill>
                          <a:schemeClr val="bg1"/>
                        </a:solidFill>
                      </a:rPr>
                      <a:t>Config</a:t>
                    </a:r>
                  </a:p>
                  <a:p>
                    <a:r>
                      <a:rPr lang="en-US" sz="800" b="1">
                        <a:solidFill>
                          <a:schemeClr val="bg1"/>
                        </a:solidFill>
                      </a:rPr>
                      <a:t>Memory</a:t>
                    </a:r>
                  </a:p>
                </p:txBody>
              </p:sp>
              <p:sp>
                <p:nvSpPr>
                  <p:cNvPr id="11363" name="Text Box 6"/>
                  <p:cNvSpPr txBox="1">
                    <a:spLocks noChangeArrowheads="1"/>
                  </p:cNvSpPr>
                  <p:nvPr/>
                </p:nvSpPr>
                <p:spPr bwMode="auto">
                  <a:xfrm>
                    <a:off x="5051730" y="2619375"/>
                    <a:ext cx="502062" cy="246221"/>
                  </a:xfrm>
                  <a:prstGeom prst="rect">
                    <a:avLst/>
                  </a:prstGeom>
                  <a:noFill/>
                  <a:ln w="12700">
                    <a:noFill/>
                    <a:miter lim="800000"/>
                    <a:headEnd/>
                    <a:tailEnd/>
                  </a:ln>
                </p:spPr>
                <p:txBody>
                  <a:bodyPr wrap="none">
                    <a:spAutoFit/>
                  </a:bodyPr>
                  <a:lstStyle/>
                  <a:p>
                    <a:pPr eaLnBrk="0" hangingPunct="0"/>
                    <a:r>
                      <a:rPr lang="en-US" sz="1000">
                        <a:latin typeface="Arial Narrow" pitchFamily="34" charset="0"/>
                      </a:rPr>
                      <a:t>V</a:t>
                    </a:r>
                    <a:r>
                      <a:rPr lang="en-US" sz="1000" baseline="-25000">
                        <a:latin typeface="Arial Narrow" pitchFamily="34" charset="0"/>
                      </a:rPr>
                      <a:t>CCAUX</a:t>
                    </a:r>
                  </a:p>
                </p:txBody>
              </p:sp>
              <p:sp>
                <p:nvSpPr>
                  <p:cNvPr id="11364" name="TextBox 30"/>
                  <p:cNvSpPr txBox="1">
                    <a:spLocks noChangeArrowheads="1"/>
                  </p:cNvSpPr>
                  <p:nvPr/>
                </p:nvSpPr>
                <p:spPr bwMode="auto">
                  <a:xfrm>
                    <a:off x="5905501" y="2992678"/>
                    <a:ext cx="1219200" cy="400110"/>
                  </a:xfrm>
                  <a:prstGeom prst="rect">
                    <a:avLst/>
                  </a:prstGeom>
                  <a:noFill/>
                  <a:ln w="9525">
                    <a:noFill/>
                    <a:miter lim="800000"/>
                    <a:headEnd/>
                    <a:tailEnd/>
                  </a:ln>
                </p:spPr>
                <p:txBody>
                  <a:bodyPr>
                    <a:spAutoFit/>
                  </a:bodyPr>
                  <a:lstStyle/>
                  <a:p>
                    <a:pPr>
                      <a:lnSpc>
                        <a:spcPts val="1200"/>
                      </a:lnSpc>
                    </a:pPr>
                    <a:r>
                      <a:rPr lang="en-US" sz="1200" b="1">
                        <a:solidFill>
                          <a:srgbClr val="008CA8"/>
                        </a:solidFill>
                      </a:rPr>
                      <a:t>Reduced from </a:t>
                    </a:r>
                  </a:p>
                  <a:p>
                    <a:pPr>
                      <a:lnSpc>
                        <a:spcPts val="1200"/>
                      </a:lnSpc>
                    </a:pPr>
                    <a:r>
                      <a:rPr lang="en-US" sz="1200" b="1">
                        <a:solidFill>
                          <a:srgbClr val="008CA8"/>
                        </a:solidFill>
                      </a:rPr>
                      <a:t>2.5V to 1.8V</a:t>
                    </a:r>
                  </a:p>
                </p:txBody>
              </p:sp>
            </p:grpSp>
          </p:grpSp>
        </p:grpSp>
        <p:sp>
          <p:nvSpPr>
            <p:cNvPr id="11338" name="TextBox 8"/>
            <p:cNvSpPr txBox="1">
              <a:spLocks noChangeArrowheads="1"/>
            </p:cNvSpPr>
            <p:nvPr/>
          </p:nvSpPr>
          <p:spPr bwMode="auto">
            <a:xfrm>
              <a:off x="7000259" y="1274802"/>
              <a:ext cx="1633781" cy="553998"/>
            </a:xfrm>
            <a:prstGeom prst="rect">
              <a:avLst/>
            </a:prstGeom>
            <a:noFill/>
            <a:ln w="9525">
              <a:noFill/>
              <a:miter lim="800000"/>
              <a:headEnd/>
              <a:tailEnd/>
            </a:ln>
          </p:spPr>
          <p:txBody>
            <a:bodyPr wrap="none">
              <a:spAutoFit/>
            </a:bodyPr>
            <a:lstStyle/>
            <a:p>
              <a:pPr>
                <a:lnSpc>
                  <a:spcPts val="1800"/>
                </a:lnSpc>
              </a:pPr>
              <a:r>
                <a:rPr lang="en-US" b="1">
                  <a:solidFill>
                    <a:srgbClr val="980210"/>
                  </a:solidFill>
                </a:rPr>
                <a:t>Reducing </a:t>
              </a:r>
            </a:p>
            <a:p>
              <a:pPr>
                <a:lnSpc>
                  <a:spcPts val="1800"/>
                </a:lnSpc>
              </a:pPr>
              <a:r>
                <a:rPr lang="en-US" b="1">
                  <a:solidFill>
                    <a:srgbClr val="980210"/>
                  </a:solidFill>
                </a:rPr>
                <a:t>Static Power </a:t>
              </a:r>
            </a:p>
          </p:txBody>
        </p:sp>
      </p:grpSp>
      <p:grpSp>
        <p:nvGrpSpPr>
          <p:cNvPr id="11" name="Group 156"/>
          <p:cNvGrpSpPr>
            <a:grpSpLocks/>
          </p:cNvGrpSpPr>
          <p:nvPr>
            <p:custDataLst>
              <p:tags r:id="rId4"/>
            </p:custDataLst>
          </p:nvPr>
        </p:nvGrpSpPr>
        <p:grpSpPr bwMode="auto">
          <a:xfrm>
            <a:off x="4611688" y="5035550"/>
            <a:ext cx="3084512" cy="1593850"/>
            <a:chOff x="4598035" y="5102777"/>
            <a:chExt cx="3084649" cy="1593936"/>
          </a:xfrm>
        </p:grpSpPr>
        <p:grpSp>
          <p:nvGrpSpPr>
            <p:cNvPr id="12" name="Group 140"/>
            <p:cNvGrpSpPr>
              <a:grpSpLocks/>
            </p:cNvGrpSpPr>
            <p:nvPr/>
          </p:nvGrpSpPr>
          <p:grpSpPr bwMode="auto">
            <a:xfrm>
              <a:off x="4598035" y="5102777"/>
              <a:ext cx="3075212" cy="1593936"/>
              <a:chOff x="4750435" y="5102777"/>
              <a:chExt cx="3075212" cy="1593936"/>
            </a:xfrm>
          </p:grpSpPr>
          <p:grpSp>
            <p:nvGrpSpPr>
              <p:cNvPr id="13" name="Group 8"/>
              <p:cNvGrpSpPr>
                <a:grpSpLocks/>
              </p:cNvGrpSpPr>
              <p:nvPr/>
            </p:nvGrpSpPr>
            <p:grpSpPr bwMode="auto">
              <a:xfrm>
                <a:off x="5162896" y="5248275"/>
                <a:ext cx="1843045" cy="1448438"/>
                <a:chOff x="4128" y="2720"/>
                <a:chExt cx="1421" cy="875"/>
              </a:xfrm>
            </p:grpSpPr>
            <p:sp>
              <p:nvSpPr>
                <p:cNvPr id="68" name="Rectangle 28"/>
                <p:cNvSpPr>
                  <a:spLocks noChangeArrowheads="1"/>
                </p:cNvSpPr>
                <p:nvPr/>
              </p:nvSpPr>
              <p:spPr bwMode="ltGray">
                <a:xfrm>
                  <a:off x="4128" y="2928"/>
                  <a:ext cx="1233" cy="667"/>
                </a:xfrm>
                <a:prstGeom prst="rect">
                  <a:avLst/>
                </a:prstGeom>
                <a:gradFill flip="none" rotWithShape="1">
                  <a:gsLst>
                    <a:gs pos="0">
                      <a:schemeClr val="bg1">
                        <a:lumMod val="65000"/>
                      </a:schemeClr>
                    </a:gs>
                    <a:gs pos="57000">
                      <a:schemeClr val="bg1">
                        <a:alpha val="0"/>
                      </a:schemeClr>
                    </a:gs>
                  </a:gsLst>
                  <a:path path="circle">
                    <a:fillToRect l="50000" t="50000" r="50000" b="50000"/>
                  </a:path>
                  <a:tileRect/>
                </a:gradFill>
                <a:ln w="28575" algn="ctr">
                  <a:noFill/>
                  <a:miter lim="800000"/>
                  <a:headEnd/>
                  <a:tailEnd/>
                </a:ln>
              </p:spPr>
              <p:txBody>
                <a:bodyPr wrap="none" anchor="ctr"/>
                <a:lstStyle/>
                <a:p>
                  <a:pPr>
                    <a:lnSpc>
                      <a:spcPts val="1200"/>
                    </a:lnSpc>
                    <a:defRPr/>
                  </a:pPr>
                  <a:endParaRPr lang="en-US" sz="1000" dirty="0">
                    <a:latin typeface="Arial Narrow" pitchFamily="34" charset="0"/>
                  </a:endParaRPr>
                </a:p>
              </p:txBody>
            </p:sp>
            <p:sp>
              <p:nvSpPr>
                <p:cNvPr id="11315" name="Line 29"/>
                <p:cNvSpPr>
                  <a:spLocks noChangeShapeType="1"/>
                </p:cNvSpPr>
                <p:nvPr/>
              </p:nvSpPr>
              <p:spPr bwMode="ltGray">
                <a:xfrm flipH="1">
                  <a:off x="4216" y="3363"/>
                  <a:ext cx="113" cy="0"/>
                </a:xfrm>
                <a:prstGeom prst="line">
                  <a:avLst/>
                </a:prstGeom>
                <a:noFill/>
                <a:ln w="28575">
                  <a:solidFill>
                    <a:srgbClr val="000099"/>
                  </a:solidFill>
                  <a:round/>
                  <a:headEnd/>
                  <a:tailEnd/>
                </a:ln>
              </p:spPr>
              <p:txBody>
                <a:bodyPr wrap="none" anchor="ctr"/>
                <a:lstStyle/>
                <a:p>
                  <a:endParaRPr lang="en-US"/>
                </a:p>
              </p:txBody>
            </p:sp>
            <p:sp>
              <p:nvSpPr>
                <p:cNvPr id="11316" name="Line 30"/>
                <p:cNvSpPr>
                  <a:spLocks noChangeShapeType="1"/>
                </p:cNvSpPr>
                <p:nvPr/>
              </p:nvSpPr>
              <p:spPr bwMode="ltGray">
                <a:xfrm flipH="1">
                  <a:off x="4693" y="3110"/>
                  <a:ext cx="440" cy="0"/>
                </a:xfrm>
                <a:prstGeom prst="line">
                  <a:avLst/>
                </a:prstGeom>
                <a:noFill/>
                <a:ln w="28575">
                  <a:solidFill>
                    <a:srgbClr val="000099"/>
                  </a:solidFill>
                  <a:round/>
                  <a:headEnd/>
                  <a:tailEnd/>
                </a:ln>
              </p:spPr>
              <p:txBody>
                <a:bodyPr wrap="none" anchor="ctr"/>
                <a:lstStyle/>
                <a:p>
                  <a:endParaRPr lang="en-US"/>
                </a:p>
              </p:txBody>
            </p:sp>
            <p:sp>
              <p:nvSpPr>
                <p:cNvPr id="71" name="AutoShape 45"/>
                <p:cNvSpPr>
                  <a:spLocks noChangeArrowheads="1"/>
                </p:cNvSpPr>
                <p:nvPr/>
              </p:nvSpPr>
              <p:spPr bwMode="ltGray">
                <a:xfrm rot="5400000">
                  <a:off x="4296" y="3272"/>
                  <a:ext cx="246" cy="180"/>
                </a:xfrm>
                <a:prstGeom prst="triangle">
                  <a:avLst>
                    <a:gd name="adj" fmla="val 50000"/>
                  </a:avLst>
                </a:prstGeom>
                <a:gradFill rotWithShape="1">
                  <a:gsLst>
                    <a:gs pos="0">
                      <a:srgbClr val="470017"/>
                    </a:gs>
                    <a:gs pos="50000">
                      <a:schemeClr val="hlink"/>
                    </a:gs>
                    <a:gs pos="100000">
                      <a:srgbClr val="470017"/>
                    </a:gs>
                  </a:gsLst>
                  <a:lin ang="2700000" scaled="1"/>
                </a:gradFill>
                <a:ln w="28575" algn="ctr">
                  <a:solidFill>
                    <a:schemeClr val="bg1"/>
                  </a:solidFill>
                  <a:miter lim="800000"/>
                  <a:headEnd/>
                  <a:tailEnd/>
                </a:ln>
                <a:effectLst/>
              </p:spPr>
              <p:txBody>
                <a:bodyPr rot="10800000" vert="eaVert" wrap="none" anchor="ctr"/>
                <a:lstStyle/>
                <a:p>
                  <a:pPr>
                    <a:lnSpc>
                      <a:spcPts val="1200"/>
                    </a:lnSpc>
                    <a:defRPr/>
                  </a:pPr>
                  <a:endParaRPr lang="en-US" sz="1000" dirty="0">
                    <a:latin typeface="Arial Narrow" pitchFamily="34" charset="0"/>
                  </a:endParaRPr>
                </a:p>
              </p:txBody>
            </p:sp>
            <p:sp>
              <p:nvSpPr>
                <p:cNvPr id="11318" name="Text Box 46"/>
                <p:cNvSpPr txBox="1">
                  <a:spLocks noChangeArrowheads="1"/>
                </p:cNvSpPr>
                <p:nvPr/>
              </p:nvSpPr>
              <p:spPr bwMode="ltGray">
                <a:xfrm>
                  <a:off x="4284" y="3279"/>
                  <a:ext cx="272" cy="149"/>
                </a:xfrm>
                <a:prstGeom prst="rect">
                  <a:avLst/>
                </a:prstGeom>
                <a:noFill/>
                <a:ln w="28575" algn="ctr">
                  <a:noFill/>
                  <a:miter lim="800000"/>
                  <a:headEnd/>
                  <a:tailEnd/>
                </a:ln>
              </p:spPr>
              <p:txBody>
                <a:bodyPr wrap="none">
                  <a:spAutoFit/>
                </a:bodyPr>
                <a:lstStyle/>
                <a:p>
                  <a:pPr eaLnBrk="0" hangingPunct="0">
                    <a:lnSpc>
                      <a:spcPts val="1200"/>
                    </a:lnSpc>
                  </a:pPr>
                  <a:r>
                    <a:rPr lang="en-US" sz="1000">
                      <a:latin typeface="Arial Narrow" pitchFamily="34" charset="0"/>
                    </a:rPr>
                    <a:t>Out</a:t>
                  </a:r>
                </a:p>
              </p:txBody>
            </p:sp>
            <p:sp>
              <p:nvSpPr>
                <p:cNvPr id="73" name="AutoShape 47"/>
                <p:cNvSpPr>
                  <a:spLocks noChangeArrowheads="1"/>
                </p:cNvSpPr>
                <p:nvPr/>
              </p:nvSpPr>
              <p:spPr bwMode="ltGray">
                <a:xfrm rot="16200000" flipH="1">
                  <a:off x="4283" y="3093"/>
                  <a:ext cx="246" cy="179"/>
                </a:xfrm>
                <a:prstGeom prst="triangle">
                  <a:avLst>
                    <a:gd name="adj" fmla="val 50000"/>
                  </a:avLst>
                </a:prstGeom>
                <a:gradFill rotWithShape="1">
                  <a:gsLst>
                    <a:gs pos="0">
                      <a:srgbClr val="470017"/>
                    </a:gs>
                    <a:gs pos="50000">
                      <a:schemeClr val="hlink"/>
                    </a:gs>
                    <a:gs pos="100000">
                      <a:srgbClr val="470017"/>
                    </a:gs>
                  </a:gsLst>
                  <a:lin ang="2700000" scaled="1"/>
                </a:gradFill>
                <a:ln w="28575" algn="ctr">
                  <a:solidFill>
                    <a:schemeClr val="bg1"/>
                  </a:solidFill>
                  <a:miter lim="800000"/>
                  <a:headEnd/>
                  <a:tailEnd/>
                </a:ln>
                <a:effectLst/>
              </p:spPr>
              <p:txBody>
                <a:bodyPr vert="eaVert" wrap="none" anchor="ctr"/>
                <a:lstStyle/>
                <a:p>
                  <a:pPr>
                    <a:lnSpc>
                      <a:spcPts val="1200"/>
                    </a:lnSpc>
                    <a:defRPr/>
                  </a:pPr>
                  <a:endParaRPr lang="en-US" sz="1000" dirty="0">
                    <a:latin typeface="Arial Narrow" pitchFamily="34" charset="0"/>
                  </a:endParaRPr>
                </a:p>
              </p:txBody>
            </p:sp>
            <p:sp>
              <p:nvSpPr>
                <p:cNvPr id="11320" name="Line 29"/>
                <p:cNvSpPr>
                  <a:spLocks noChangeShapeType="1"/>
                </p:cNvSpPr>
                <p:nvPr/>
              </p:nvSpPr>
              <p:spPr bwMode="ltGray">
                <a:xfrm flipH="1">
                  <a:off x="4205" y="3160"/>
                  <a:ext cx="113" cy="0"/>
                </a:xfrm>
                <a:prstGeom prst="line">
                  <a:avLst/>
                </a:prstGeom>
                <a:noFill/>
                <a:ln w="28575">
                  <a:solidFill>
                    <a:srgbClr val="000099"/>
                  </a:solidFill>
                  <a:round/>
                  <a:headEnd/>
                  <a:tailEnd/>
                </a:ln>
              </p:spPr>
              <p:txBody>
                <a:bodyPr wrap="none" anchor="ctr"/>
                <a:lstStyle/>
                <a:p>
                  <a:endParaRPr lang="en-US"/>
                </a:p>
              </p:txBody>
            </p:sp>
            <p:sp>
              <p:nvSpPr>
                <p:cNvPr id="11321" name="Text Box 48"/>
                <p:cNvSpPr txBox="1">
                  <a:spLocks noChangeArrowheads="1"/>
                </p:cNvSpPr>
                <p:nvPr/>
              </p:nvSpPr>
              <p:spPr bwMode="ltGray">
                <a:xfrm>
                  <a:off x="4300" y="3079"/>
                  <a:ext cx="241" cy="154"/>
                </a:xfrm>
                <a:prstGeom prst="rect">
                  <a:avLst/>
                </a:prstGeom>
                <a:noFill/>
                <a:ln w="28575" algn="ctr">
                  <a:noFill/>
                  <a:miter lim="800000"/>
                  <a:headEnd/>
                  <a:tailEnd/>
                </a:ln>
              </p:spPr>
              <p:txBody>
                <a:bodyPr>
                  <a:spAutoFit/>
                </a:bodyPr>
                <a:lstStyle/>
                <a:p>
                  <a:pPr eaLnBrk="0" hangingPunct="0">
                    <a:lnSpc>
                      <a:spcPts val="1200"/>
                    </a:lnSpc>
                  </a:pPr>
                  <a:r>
                    <a:rPr lang="en-US" sz="1000">
                      <a:latin typeface="Arial Narrow" pitchFamily="34" charset="0"/>
                    </a:rPr>
                    <a:t>In</a:t>
                  </a:r>
                </a:p>
              </p:txBody>
            </p:sp>
            <p:sp>
              <p:nvSpPr>
                <p:cNvPr id="11322" name="Freeform 24"/>
                <p:cNvSpPr>
                  <a:spLocks/>
                </p:cNvSpPr>
                <p:nvPr/>
              </p:nvSpPr>
              <p:spPr bwMode="ltGray">
                <a:xfrm>
                  <a:off x="4495" y="3110"/>
                  <a:ext cx="207" cy="250"/>
                </a:xfrm>
                <a:custGeom>
                  <a:avLst/>
                  <a:gdLst>
                    <a:gd name="T0" fmla="*/ 0 w 288"/>
                    <a:gd name="T1" fmla="*/ 1 h 336"/>
                    <a:gd name="T2" fmla="*/ 1 w 288"/>
                    <a:gd name="T3" fmla="*/ 1 h 336"/>
                    <a:gd name="T4" fmla="*/ 1 w 288"/>
                    <a:gd name="T5" fmla="*/ 0 h 336"/>
                    <a:gd name="T6" fmla="*/ 0 w 288"/>
                    <a:gd name="T7" fmla="*/ 0 h 336"/>
                    <a:gd name="T8" fmla="*/ 0 60000 65536"/>
                    <a:gd name="T9" fmla="*/ 0 60000 65536"/>
                    <a:gd name="T10" fmla="*/ 0 60000 65536"/>
                    <a:gd name="T11" fmla="*/ 0 60000 65536"/>
                    <a:gd name="T12" fmla="*/ 0 w 288"/>
                    <a:gd name="T13" fmla="*/ 0 h 336"/>
                    <a:gd name="T14" fmla="*/ 288 w 288"/>
                    <a:gd name="T15" fmla="*/ 336 h 336"/>
                  </a:gdLst>
                  <a:ahLst/>
                  <a:cxnLst>
                    <a:cxn ang="T8">
                      <a:pos x="T0" y="T1"/>
                    </a:cxn>
                    <a:cxn ang="T9">
                      <a:pos x="T2" y="T3"/>
                    </a:cxn>
                    <a:cxn ang="T10">
                      <a:pos x="T4" y="T5"/>
                    </a:cxn>
                    <a:cxn ang="T11">
                      <a:pos x="T6" y="T7"/>
                    </a:cxn>
                  </a:cxnLst>
                  <a:rect l="T12" t="T13" r="T14" b="T15"/>
                  <a:pathLst>
                    <a:path w="288" h="336">
                      <a:moveTo>
                        <a:pt x="0" y="336"/>
                      </a:moveTo>
                      <a:lnTo>
                        <a:pt x="288" y="336"/>
                      </a:lnTo>
                      <a:lnTo>
                        <a:pt x="288" y="0"/>
                      </a:lnTo>
                      <a:lnTo>
                        <a:pt x="0" y="0"/>
                      </a:lnTo>
                    </a:path>
                  </a:pathLst>
                </a:custGeom>
                <a:noFill/>
                <a:ln w="28575" cap="flat" cmpd="sng">
                  <a:solidFill>
                    <a:srgbClr val="000099"/>
                  </a:solidFill>
                  <a:prstDash val="solid"/>
                  <a:round/>
                  <a:headEnd type="none" w="med" len="med"/>
                  <a:tailEnd type="none" w="med" len="med"/>
                </a:ln>
              </p:spPr>
              <p:txBody>
                <a:bodyPr wrap="none" anchor="ctr"/>
                <a:lstStyle/>
                <a:p>
                  <a:endParaRPr lang="en-US"/>
                </a:p>
              </p:txBody>
            </p:sp>
            <p:sp>
              <p:nvSpPr>
                <p:cNvPr id="11323" name="Line 29"/>
                <p:cNvSpPr>
                  <a:spLocks noChangeShapeType="1"/>
                </p:cNvSpPr>
                <p:nvPr/>
              </p:nvSpPr>
              <p:spPr bwMode="ltGray">
                <a:xfrm flipH="1">
                  <a:off x="4495" y="3229"/>
                  <a:ext cx="86" cy="0"/>
                </a:xfrm>
                <a:prstGeom prst="line">
                  <a:avLst/>
                </a:prstGeom>
                <a:noFill/>
                <a:ln w="28575">
                  <a:solidFill>
                    <a:srgbClr val="000099"/>
                  </a:solidFill>
                  <a:round/>
                  <a:headEnd/>
                  <a:tailEnd/>
                </a:ln>
              </p:spPr>
              <p:txBody>
                <a:bodyPr wrap="none" anchor="ctr"/>
                <a:lstStyle/>
                <a:p>
                  <a:endParaRPr lang="en-US"/>
                </a:p>
              </p:txBody>
            </p:sp>
            <p:grpSp>
              <p:nvGrpSpPr>
                <p:cNvPr id="14" name="Group 26"/>
                <p:cNvGrpSpPr>
                  <a:grpSpLocks/>
                </p:cNvGrpSpPr>
                <p:nvPr/>
              </p:nvGrpSpPr>
              <p:grpSpPr bwMode="auto">
                <a:xfrm>
                  <a:off x="4771" y="2880"/>
                  <a:ext cx="94" cy="491"/>
                  <a:chOff x="4680" y="3046"/>
                  <a:chExt cx="130" cy="684"/>
                </a:xfrm>
              </p:grpSpPr>
              <p:grpSp>
                <p:nvGrpSpPr>
                  <p:cNvPr id="15" name="Group 27"/>
                  <p:cNvGrpSpPr>
                    <a:grpSpLocks/>
                  </p:cNvGrpSpPr>
                  <p:nvPr/>
                </p:nvGrpSpPr>
                <p:grpSpPr bwMode="auto">
                  <a:xfrm>
                    <a:off x="4687" y="3050"/>
                    <a:ext cx="114" cy="680"/>
                    <a:chOff x="4678" y="3023"/>
                    <a:chExt cx="114" cy="680"/>
                  </a:xfrm>
                </p:grpSpPr>
                <p:sp>
                  <p:nvSpPr>
                    <p:cNvPr id="11333" name="AutoShape 36"/>
                    <p:cNvSpPr>
                      <a:spLocks noChangeArrowheads="1"/>
                    </p:cNvSpPr>
                    <p:nvPr/>
                  </p:nvSpPr>
                  <p:spPr bwMode="ltGray">
                    <a:xfrm flipV="1">
                      <a:off x="4709" y="3634"/>
                      <a:ext cx="62" cy="69"/>
                    </a:xfrm>
                    <a:prstGeom prst="triangle">
                      <a:avLst>
                        <a:gd name="adj" fmla="val 50000"/>
                      </a:avLst>
                    </a:prstGeom>
                    <a:noFill/>
                    <a:ln w="28575" algn="ctr">
                      <a:solidFill>
                        <a:srgbClr val="000099"/>
                      </a:solidFill>
                      <a:miter lim="800000"/>
                      <a:headEnd/>
                      <a:tailEnd/>
                    </a:ln>
                  </p:spPr>
                  <p:txBody>
                    <a:bodyPr rot="10800000" wrap="none" anchor="ctr"/>
                    <a:lstStyle/>
                    <a:p>
                      <a:pPr>
                        <a:lnSpc>
                          <a:spcPts val="1200"/>
                        </a:lnSpc>
                      </a:pPr>
                      <a:endParaRPr lang="en-US" sz="1000">
                        <a:latin typeface="Arial Narrow" pitchFamily="34" charset="0"/>
                      </a:endParaRPr>
                    </a:p>
                  </p:txBody>
                </p:sp>
                <p:grpSp>
                  <p:nvGrpSpPr>
                    <p:cNvPr id="17" name="Group 29"/>
                    <p:cNvGrpSpPr>
                      <a:grpSpLocks/>
                    </p:cNvGrpSpPr>
                    <p:nvPr/>
                  </p:nvGrpSpPr>
                  <p:grpSpPr bwMode="auto">
                    <a:xfrm>
                      <a:off x="4678" y="3023"/>
                      <a:ext cx="114" cy="614"/>
                      <a:chOff x="5472" y="3264"/>
                      <a:chExt cx="192" cy="765"/>
                    </a:xfrm>
                  </p:grpSpPr>
                  <p:sp>
                    <p:nvSpPr>
                      <p:cNvPr id="11335" name="Freeform 30"/>
                      <p:cNvSpPr>
                        <a:spLocks/>
                      </p:cNvSpPr>
                      <p:nvPr/>
                    </p:nvSpPr>
                    <p:spPr bwMode="ltGray">
                      <a:xfrm>
                        <a:off x="5472" y="3264"/>
                        <a:ext cx="192" cy="384"/>
                      </a:xfrm>
                      <a:custGeom>
                        <a:avLst/>
                        <a:gdLst>
                          <a:gd name="T0" fmla="*/ 96 w 192"/>
                          <a:gd name="T1" fmla="*/ 0 h 384"/>
                          <a:gd name="T2" fmla="*/ 96 w 192"/>
                          <a:gd name="T3" fmla="*/ 96 h 384"/>
                          <a:gd name="T4" fmla="*/ 0 w 192"/>
                          <a:gd name="T5" fmla="*/ 144 h 384"/>
                          <a:gd name="T6" fmla="*/ 192 w 192"/>
                          <a:gd name="T7" fmla="*/ 192 h 384"/>
                          <a:gd name="T8" fmla="*/ 0 w 192"/>
                          <a:gd name="T9" fmla="*/ 240 h 384"/>
                          <a:gd name="T10" fmla="*/ 192 w 192"/>
                          <a:gd name="T11" fmla="*/ 288 h 384"/>
                          <a:gd name="T12" fmla="*/ 96 w 192"/>
                          <a:gd name="T13" fmla="*/ 336 h 384"/>
                          <a:gd name="T14" fmla="*/ 96 w 192"/>
                          <a:gd name="T15" fmla="*/ 384 h 384"/>
                          <a:gd name="T16" fmla="*/ 0 60000 65536"/>
                          <a:gd name="T17" fmla="*/ 0 60000 65536"/>
                          <a:gd name="T18" fmla="*/ 0 60000 65536"/>
                          <a:gd name="T19" fmla="*/ 0 60000 65536"/>
                          <a:gd name="T20" fmla="*/ 0 60000 65536"/>
                          <a:gd name="T21" fmla="*/ 0 60000 65536"/>
                          <a:gd name="T22" fmla="*/ 0 60000 65536"/>
                          <a:gd name="T23" fmla="*/ 0 60000 65536"/>
                          <a:gd name="T24" fmla="*/ 0 w 192"/>
                          <a:gd name="T25" fmla="*/ 0 h 384"/>
                          <a:gd name="T26" fmla="*/ 192 w 192"/>
                          <a:gd name="T27" fmla="*/ 384 h 38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92" h="384">
                            <a:moveTo>
                              <a:pt x="96" y="0"/>
                            </a:moveTo>
                            <a:lnTo>
                              <a:pt x="96" y="96"/>
                            </a:lnTo>
                            <a:lnTo>
                              <a:pt x="0" y="144"/>
                            </a:lnTo>
                            <a:lnTo>
                              <a:pt x="192" y="192"/>
                            </a:lnTo>
                            <a:lnTo>
                              <a:pt x="0" y="240"/>
                            </a:lnTo>
                            <a:lnTo>
                              <a:pt x="192" y="288"/>
                            </a:lnTo>
                            <a:lnTo>
                              <a:pt x="96" y="336"/>
                            </a:lnTo>
                            <a:lnTo>
                              <a:pt x="96" y="384"/>
                            </a:lnTo>
                          </a:path>
                        </a:pathLst>
                      </a:custGeom>
                      <a:noFill/>
                      <a:ln w="28575" cap="flat" cmpd="sng">
                        <a:solidFill>
                          <a:srgbClr val="000099"/>
                        </a:solidFill>
                        <a:prstDash val="solid"/>
                        <a:round/>
                        <a:headEnd type="none" w="med" len="med"/>
                        <a:tailEnd type="none" w="med" len="med"/>
                      </a:ln>
                    </p:spPr>
                    <p:txBody>
                      <a:bodyPr wrap="none" anchor="ctr"/>
                      <a:lstStyle/>
                      <a:p>
                        <a:endParaRPr lang="en-US"/>
                      </a:p>
                    </p:txBody>
                  </p:sp>
                  <p:sp>
                    <p:nvSpPr>
                      <p:cNvPr id="11336" name="Freeform 31"/>
                      <p:cNvSpPr>
                        <a:spLocks/>
                      </p:cNvSpPr>
                      <p:nvPr/>
                    </p:nvSpPr>
                    <p:spPr bwMode="ltGray">
                      <a:xfrm>
                        <a:off x="5472" y="3645"/>
                        <a:ext cx="192" cy="384"/>
                      </a:xfrm>
                      <a:custGeom>
                        <a:avLst/>
                        <a:gdLst>
                          <a:gd name="T0" fmla="*/ 96 w 192"/>
                          <a:gd name="T1" fmla="*/ 0 h 384"/>
                          <a:gd name="T2" fmla="*/ 96 w 192"/>
                          <a:gd name="T3" fmla="*/ 96 h 384"/>
                          <a:gd name="T4" fmla="*/ 0 w 192"/>
                          <a:gd name="T5" fmla="*/ 144 h 384"/>
                          <a:gd name="T6" fmla="*/ 192 w 192"/>
                          <a:gd name="T7" fmla="*/ 192 h 384"/>
                          <a:gd name="T8" fmla="*/ 0 w 192"/>
                          <a:gd name="T9" fmla="*/ 240 h 384"/>
                          <a:gd name="T10" fmla="*/ 192 w 192"/>
                          <a:gd name="T11" fmla="*/ 288 h 384"/>
                          <a:gd name="T12" fmla="*/ 96 w 192"/>
                          <a:gd name="T13" fmla="*/ 336 h 384"/>
                          <a:gd name="T14" fmla="*/ 96 w 192"/>
                          <a:gd name="T15" fmla="*/ 384 h 384"/>
                          <a:gd name="T16" fmla="*/ 0 60000 65536"/>
                          <a:gd name="T17" fmla="*/ 0 60000 65536"/>
                          <a:gd name="T18" fmla="*/ 0 60000 65536"/>
                          <a:gd name="T19" fmla="*/ 0 60000 65536"/>
                          <a:gd name="T20" fmla="*/ 0 60000 65536"/>
                          <a:gd name="T21" fmla="*/ 0 60000 65536"/>
                          <a:gd name="T22" fmla="*/ 0 60000 65536"/>
                          <a:gd name="T23" fmla="*/ 0 60000 65536"/>
                          <a:gd name="T24" fmla="*/ 0 w 192"/>
                          <a:gd name="T25" fmla="*/ 0 h 384"/>
                          <a:gd name="T26" fmla="*/ 192 w 192"/>
                          <a:gd name="T27" fmla="*/ 384 h 38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92" h="384">
                            <a:moveTo>
                              <a:pt x="96" y="0"/>
                            </a:moveTo>
                            <a:lnTo>
                              <a:pt x="96" y="96"/>
                            </a:lnTo>
                            <a:lnTo>
                              <a:pt x="0" y="144"/>
                            </a:lnTo>
                            <a:lnTo>
                              <a:pt x="192" y="192"/>
                            </a:lnTo>
                            <a:lnTo>
                              <a:pt x="0" y="240"/>
                            </a:lnTo>
                            <a:lnTo>
                              <a:pt x="192" y="288"/>
                            </a:lnTo>
                            <a:lnTo>
                              <a:pt x="96" y="336"/>
                            </a:lnTo>
                            <a:lnTo>
                              <a:pt x="96" y="384"/>
                            </a:lnTo>
                          </a:path>
                        </a:pathLst>
                      </a:custGeom>
                      <a:noFill/>
                      <a:ln w="28575" cap="flat" cmpd="sng">
                        <a:solidFill>
                          <a:srgbClr val="000099"/>
                        </a:solidFill>
                        <a:prstDash val="solid"/>
                        <a:round/>
                        <a:headEnd type="none" w="med" len="med"/>
                        <a:tailEnd type="none" w="med" len="med"/>
                      </a:ln>
                    </p:spPr>
                    <p:txBody>
                      <a:bodyPr wrap="none" anchor="ctr"/>
                      <a:lstStyle/>
                      <a:p>
                        <a:endParaRPr lang="en-US"/>
                      </a:p>
                    </p:txBody>
                  </p:sp>
                </p:grpSp>
              </p:grpSp>
              <p:sp>
                <p:nvSpPr>
                  <p:cNvPr id="11332" name="Line 29"/>
                  <p:cNvSpPr>
                    <a:spLocks noChangeShapeType="1"/>
                  </p:cNvSpPr>
                  <p:nvPr/>
                </p:nvSpPr>
                <p:spPr bwMode="ltGray">
                  <a:xfrm flipH="1">
                    <a:off x="4680" y="3046"/>
                    <a:ext cx="130" cy="0"/>
                  </a:xfrm>
                  <a:prstGeom prst="line">
                    <a:avLst/>
                  </a:prstGeom>
                  <a:noFill/>
                  <a:ln w="28575">
                    <a:solidFill>
                      <a:srgbClr val="000099"/>
                    </a:solidFill>
                    <a:round/>
                    <a:headEnd/>
                    <a:tailEnd/>
                  </a:ln>
                </p:spPr>
                <p:txBody>
                  <a:bodyPr wrap="none" anchor="ctr"/>
                  <a:lstStyle/>
                  <a:p>
                    <a:endParaRPr lang="en-US"/>
                  </a:p>
                </p:txBody>
              </p:sp>
            </p:grpSp>
            <p:sp>
              <p:nvSpPr>
                <p:cNvPr id="79" name="Freeform 33"/>
                <p:cNvSpPr>
                  <a:spLocks/>
                </p:cNvSpPr>
                <p:nvPr/>
              </p:nvSpPr>
              <p:spPr bwMode="ltGray">
                <a:xfrm>
                  <a:off x="5116" y="3036"/>
                  <a:ext cx="311" cy="139"/>
                </a:xfrm>
                <a:custGeom>
                  <a:avLst/>
                  <a:gdLst/>
                  <a:ahLst/>
                  <a:cxnLst>
                    <a:cxn ang="0">
                      <a:pos x="0" y="96"/>
                    </a:cxn>
                    <a:cxn ang="0">
                      <a:pos x="96" y="192"/>
                    </a:cxn>
                    <a:cxn ang="0">
                      <a:pos x="336" y="192"/>
                    </a:cxn>
                    <a:cxn ang="0">
                      <a:pos x="432" y="96"/>
                    </a:cxn>
                    <a:cxn ang="0">
                      <a:pos x="336" y="0"/>
                    </a:cxn>
                    <a:cxn ang="0">
                      <a:pos x="96" y="0"/>
                    </a:cxn>
                    <a:cxn ang="0">
                      <a:pos x="0" y="96"/>
                    </a:cxn>
                  </a:cxnLst>
                  <a:rect l="0" t="0" r="r" b="b"/>
                  <a:pathLst>
                    <a:path w="432" h="192">
                      <a:moveTo>
                        <a:pt x="0" y="96"/>
                      </a:moveTo>
                      <a:lnTo>
                        <a:pt x="96" y="192"/>
                      </a:lnTo>
                      <a:lnTo>
                        <a:pt x="336" y="192"/>
                      </a:lnTo>
                      <a:lnTo>
                        <a:pt x="432" y="96"/>
                      </a:lnTo>
                      <a:lnTo>
                        <a:pt x="336" y="0"/>
                      </a:lnTo>
                      <a:lnTo>
                        <a:pt x="96" y="0"/>
                      </a:lnTo>
                      <a:lnTo>
                        <a:pt x="0" y="96"/>
                      </a:lnTo>
                      <a:close/>
                    </a:path>
                  </a:pathLst>
                </a:custGeom>
                <a:gradFill rotWithShape="1">
                  <a:gsLst>
                    <a:gs pos="0">
                      <a:srgbClr val="470017"/>
                    </a:gs>
                    <a:gs pos="50000">
                      <a:schemeClr val="hlink"/>
                    </a:gs>
                    <a:gs pos="100000">
                      <a:srgbClr val="470017"/>
                    </a:gs>
                  </a:gsLst>
                  <a:lin ang="2700000" scaled="1"/>
                </a:gradFill>
                <a:ln w="28575" cap="flat" cmpd="sng">
                  <a:solidFill>
                    <a:schemeClr val="bg1"/>
                  </a:solidFill>
                  <a:prstDash val="solid"/>
                  <a:round/>
                  <a:headEnd/>
                  <a:tailEnd/>
                </a:ln>
                <a:effectLst/>
              </p:spPr>
              <p:txBody>
                <a:bodyPr vert="eaVert" wrap="none" anchor="ctr"/>
                <a:lstStyle/>
                <a:p>
                  <a:pPr>
                    <a:lnSpc>
                      <a:spcPts val="1200"/>
                    </a:lnSpc>
                    <a:defRPr/>
                  </a:pPr>
                  <a:endParaRPr lang="en-US" dirty="0"/>
                </a:p>
              </p:txBody>
            </p:sp>
            <p:sp>
              <p:nvSpPr>
                <p:cNvPr id="11326" name="Text Box 48"/>
                <p:cNvSpPr txBox="1">
                  <a:spLocks noChangeArrowheads="1"/>
                </p:cNvSpPr>
                <p:nvPr/>
              </p:nvSpPr>
              <p:spPr bwMode="ltGray">
                <a:xfrm>
                  <a:off x="5022" y="3026"/>
                  <a:ext cx="527" cy="149"/>
                </a:xfrm>
                <a:prstGeom prst="rect">
                  <a:avLst/>
                </a:prstGeom>
                <a:noFill/>
                <a:ln w="28575" algn="ctr">
                  <a:noFill/>
                  <a:miter lim="800000"/>
                  <a:headEnd/>
                  <a:tailEnd/>
                </a:ln>
              </p:spPr>
              <p:txBody>
                <a:bodyPr>
                  <a:spAutoFit/>
                </a:bodyPr>
                <a:lstStyle/>
                <a:p>
                  <a:pPr eaLnBrk="0" hangingPunct="0">
                    <a:lnSpc>
                      <a:spcPts val="1200"/>
                    </a:lnSpc>
                  </a:pPr>
                  <a:r>
                    <a:rPr lang="en-US" sz="1000">
                      <a:latin typeface="Arial Narrow" pitchFamily="34" charset="0"/>
                    </a:rPr>
                    <a:t>Pad</a:t>
                  </a:r>
                </a:p>
              </p:txBody>
            </p:sp>
            <p:sp>
              <p:nvSpPr>
                <p:cNvPr id="11327" name="Text Box 48"/>
                <p:cNvSpPr txBox="1">
                  <a:spLocks noChangeArrowheads="1"/>
                </p:cNvSpPr>
                <p:nvPr/>
              </p:nvSpPr>
              <p:spPr bwMode="ltGray">
                <a:xfrm>
                  <a:off x="4397" y="3132"/>
                  <a:ext cx="133" cy="154"/>
                </a:xfrm>
                <a:prstGeom prst="rect">
                  <a:avLst/>
                </a:prstGeom>
                <a:noFill/>
                <a:ln w="28575" algn="ctr">
                  <a:noFill/>
                  <a:miter lim="800000"/>
                  <a:headEnd/>
                  <a:tailEnd/>
                </a:ln>
              </p:spPr>
              <p:txBody>
                <a:bodyPr>
                  <a:spAutoFit/>
                </a:bodyPr>
                <a:lstStyle/>
                <a:p>
                  <a:pPr eaLnBrk="0" hangingPunct="0">
                    <a:lnSpc>
                      <a:spcPts val="1200"/>
                    </a:lnSpc>
                  </a:pPr>
                  <a:r>
                    <a:rPr lang="en-US" sz="1000">
                      <a:latin typeface="Arial Narrow" pitchFamily="34" charset="0"/>
                    </a:rPr>
                    <a:t>-</a:t>
                  </a:r>
                </a:p>
              </p:txBody>
            </p:sp>
            <p:sp>
              <p:nvSpPr>
                <p:cNvPr id="11328" name="Text Box 48"/>
                <p:cNvSpPr txBox="1">
                  <a:spLocks noChangeArrowheads="1"/>
                </p:cNvSpPr>
                <p:nvPr/>
              </p:nvSpPr>
              <p:spPr bwMode="ltGray">
                <a:xfrm>
                  <a:off x="4384" y="3036"/>
                  <a:ext cx="133" cy="154"/>
                </a:xfrm>
                <a:prstGeom prst="rect">
                  <a:avLst/>
                </a:prstGeom>
                <a:noFill/>
                <a:ln w="28575" algn="ctr">
                  <a:noFill/>
                  <a:miter lim="800000"/>
                  <a:headEnd/>
                  <a:tailEnd/>
                </a:ln>
              </p:spPr>
              <p:txBody>
                <a:bodyPr>
                  <a:spAutoFit/>
                </a:bodyPr>
                <a:lstStyle/>
                <a:p>
                  <a:pPr eaLnBrk="0" hangingPunct="0">
                    <a:lnSpc>
                      <a:spcPts val="1200"/>
                    </a:lnSpc>
                  </a:pPr>
                  <a:r>
                    <a:rPr lang="en-US" sz="1000">
                      <a:latin typeface="Arial Narrow" pitchFamily="34" charset="0"/>
                    </a:rPr>
                    <a:t>+</a:t>
                  </a:r>
                </a:p>
              </p:txBody>
            </p:sp>
            <p:sp>
              <p:nvSpPr>
                <p:cNvPr id="11329" name="Text Box 6"/>
                <p:cNvSpPr txBox="1">
                  <a:spLocks noChangeArrowheads="1"/>
                </p:cNvSpPr>
                <p:nvPr/>
              </p:nvSpPr>
              <p:spPr bwMode="auto">
                <a:xfrm>
                  <a:off x="4685" y="2720"/>
                  <a:ext cx="318" cy="149"/>
                </a:xfrm>
                <a:prstGeom prst="rect">
                  <a:avLst/>
                </a:prstGeom>
                <a:noFill/>
                <a:ln w="12700">
                  <a:noFill/>
                  <a:miter lim="800000"/>
                  <a:headEnd/>
                  <a:tailEnd/>
                </a:ln>
              </p:spPr>
              <p:txBody>
                <a:bodyPr wrap="none">
                  <a:spAutoFit/>
                </a:bodyPr>
                <a:lstStyle/>
                <a:p>
                  <a:pPr eaLnBrk="0" hangingPunct="0">
                    <a:lnSpc>
                      <a:spcPts val="1200"/>
                    </a:lnSpc>
                  </a:pPr>
                  <a:r>
                    <a:rPr lang="en-US" sz="1000">
                      <a:latin typeface="Arial Narrow" pitchFamily="34" charset="0"/>
                    </a:rPr>
                    <a:t>V</a:t>
                  </a:r>
                  <a:r>
                    <a:rPr lang="en-US" sz="1000" baseline="-25000">
                      <a:latin typeface="Arial Narrow" pitchFamily="34" charset="0"/>
                    </a:rPr>
                    <a:t>CCO</a:t>
                  </a:r>
                </a:p>
              </p:txBody>
            </p:sp>
            <p:sp>
              <p:nvSpPr>
                <p:cNvPr id="11330" name="Freeform 39"/>
                <p:cNvSpPr>
                  <a:spLocks/>
                </p:cNvSpPr>
                <p:nvPr/>
              </p:nvSpPr>
              <p:spPr bwMode="ltGray">
                <a:xfrm>
                  <a:off x="4959" y="2979"/>
                  <a:ext cx="271" cy="67"/>
                </a:xfrm>
                <a:custGeom>
                  <a:avLst/>
                  <a:gdLst>
                    <a:gd name="T0" fmla="*/ 0 w 528"/>
                    <a:gd name="T1" fmla="*/ 1 h 96"/>
                    <a:gd name="T2" fmla="*/ 1 w 528"/>
                    <a:gd name="T3" fmla="*/ 1 h 96"/>
                    <a:gd name="T4" fmla="*/ 1 w 528"/>
                    <a:gd name="T5" fmla="*/ 0 h 96"/>
                    <a:gd name="T6" fmla="*/ 1 w 528"/>
                    <a:gd name="T7" fmla="*/ 0 h 96"/>
                    <a:gd name="T8" fmla="*/ 1 w 528"/>
                    <a:gd name="T9" fmla="*/ 1 h 96"/>
                    <a:gd name="T10" fmla="*/ 1 w 528"/>
                    <a:gd name="T11" fmla="*/ 1 h 96"/>
                    <a:gd name="T12" fmla="*/ 1 w 528"/>
                    <a:gd name="T13" fmla="*/ 0 h 96"/>
                    <a:gd name="T14" fmla="*/ 1 w 528"/>
                    <a:gd name="T15" fmla="*/ 0 h 96"/>
                    <a:gd name="T16" fmla="*/ 0 60000 65536"/>
                    <a:gd name="T17" fmla="*/ 0 60000 65536"/>
                    <a:gd name="T18" fmla="*/ 0 60000 65536"/>
                    <a:gd name="T19" fmla="*/ 0 60000 65536"/>
                    <a:gd name="T20" fmla="*/ 0 60000 65536"/>
                    <a:gd name="T21" fmla="*/ 0 60000 65536"/>
                    <a:gd name="T22" fmla="*/ 0 60000 65536"/>
                    <a:gd name="T23" fmla="*/ 0 60000 65536"/>
                    <a:gd name="T24" fmla="*/ 0 w 528"/>
                    <a:gd name="T25" fmla="*/ 0 h 96"/>
                    <a:gd name="T26" fmla="*/ 528 w 528"/>
                    <a:gd name="T27" fmla="*/ 96 h 9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28" h="96">
                      <a:moveTo>
                        <a:pt x="0" y="96"/>
                      </a:moveTo>
                      <a:lnTo>
                        <a:pt x="96" y="96"/>
                      </a:lnTo>
                      <a:lnTo>
                        <a:pt x="144" y="0"/>
                      </a:lnTo>
                      <a:lnTo>
                        <a:pt x="240" y="0"/>
                      </a:lnTo>
                      <a:lnTo>
                        <a:pt x="288" y="96"/>
                      </a:lnTo>
                      <a:lnTo>
                        <a:pt x="384" y="96"/>
                      </a:lnTo>
                      <a:lnTo>
                        <a:pt x="432" y="0"/>
                      </a:lnTo>
                      <a:lnTo>
                        <a:pt x="528" y="0"/>
                      </a:lnTo>
                    </a:path>
                  </a:pathLst>
                </a:custGeom>
                <a:noFill/>
                <a:ln w="28575" cap="flat" cmpd="sng">
                  <a:solidFill>
                    <a:srgbClr val="000099"/>
                  </a:solidFill>
                  <a:prstDash val="solid"/>
                  <a:round/>
                  <a:headEnd type="none" w="med" len="med"/>
                  <a:tailEnd type="none" w="med" len="med"/>
                </a:ln>
              </p:spPr>
              <p:txBody>
                <a:bodyPr wrap="none" anchor="ctr"/>
                <a:lstStyle/>
                <a:p>
                  <a:endParaRPr lang="en-US"/>
                </a:p>
              </p:txBody>
            </p:sp>
          </p:grpSp>
          <p:sp>
            <p:nvSpPr>
              <p:cNvPr id="11310" name="TextBox 65"/>
              <p:cNvSpPr txBox="1">
                <a:spLocks noChangeArrowheads="1"/>
              </p:cNvSpPr>
              <p:nvPr/>
            </p:nvSpPr>
            <p:spPr bwMode="auto">
              <a:xfrm>
                <a:off x="4750435" y="5102777"/>
                <a:ext cx="1263486" cy="553998"/>
              </a:xfrm>
              <a:prstGeom prst="rect">
                <a:avLst/>
              </a:prstGeom>
              <a:noFill/>
              <a:ln w="9525">
                <a:noFill/>
                <a:miter lim="800000"/>
                <a:headEnd/>
                <a:tailEnd/>
              </a:ln>
            </p:spPr>
            <p:txBody>
              <a:bodyPr wrap="none">
                <a:spAutoFit/>
              </a:bodyPr>
              <a:lstStyle/>
              <a:p>
                <a:pPr>
                  <a:lnSpc>
                    <a:spcPts val="1200"/>
                  </a:lnSpc>
                </a:pPr>
                <a:r>
                  <a:rPr lang="en-US" sz="1200" b="1">
                    <a:solidFill>
                      <a:srgbClr val="008CA8"/>
                    </a:solidFill>
                  </a:rPr>
                  <a:t>IO Design &amp; </a:t>
                </a:r>
              </a:p>
              <a:p>
                <a:pPr>
                  <a:lnSpc>
                    <a:spcPts val="1200"/>
                  </a:lnSpc>
                </a:pPr>
                <a:r>
                  <a:rPr lang="en-US" sz="1200" b="1">
                    <a:solidFill>
                      <a:srgbClr val="008CA8"/>
                    </a:solidFill>
                  </a:rPr>
                  <a:t>User Power </a:t>
                </a:r>
              </a:p>
              <a:p>
                <a:pPr>
                  <a:lnSpc>
                    <a:spcPts val="1200"/>
                  </a:lnSpc>
                </a:pPr>
                <a:r>
                  <a:rPr lang="en-US" sz="1200" b="1">
                    <a:solidFill>
                      <a:srgbClr val="008CA8"/>
                    </a:solidFill>
                  </a:rPr>
                  <a:t>Saving Modes </a:t>
                </a:r>
              </a:p>
            </p:txBody>
          </p:sp>
          <p:sp>
            <p:nvSpPr>
              <p:cNvPr id="11311" name="TextBox 66"/>
              <p:cNvSpPr txBox="1">
                <a:spLocks noChangeArrowheads="1"/>
              </p:cNvSpPr>
              <p:nvPr/>
            </p:nvSpPr>
            <p:spPr bwMode="auto">
              <a:xfrm>
                <a:off x="7640916" y="5628727"/>
                <a:ext cx="184731" cy="246221"/>
              </a:xfrm>
              <a:prstGeom prst="rect">
                <a:avLst/>
              </a:prstGeom>
              <a:noFill/>
              <a:ln w="9525">
                <a:noFill/>
                <a:miter lim="800000"/>
                <a:headEnd/>
                <a:tailEnd/>
              </a:ln>
            </p:spPr>
            <p:txBody>
              <a:bodyPr wrap="none">
                <a:spAutoFit/>
              </a:bodyPr>
              <a:lstStyle/>
              <a:p>
                <a:pPr>
                  <a:lnSpc>
                    <a:spcPts val="1200"/>
                  </a:lnSpc>
                </a:pPr>
                <a:endParaRPr lang="en-US" sz="1400" b="1" i="1"/>
              </a:p>
            </p:txBody>
          </p:sp>
        </p:grpSp>
        <p:sp>
          <p:nvSpPr>
            <p:cNvPr id="11308" name="TextBox 63"/>
            <p:cNvSpPr txBox="1">
              <a:spLocks noChangeArrowheads="1"/>
            </p:cNvSpPr>
            <p:nvPr/>
          </p:nvSpPr>
          <p:spPr bwMode="auto">
            <a:xfrm>
              <a:off x="6369504" y="6063814"/>
              <a:ext cx="1313180" cy="553998"/>
            </a:xfrm>
            <a:prstGeom prst="rect">
              <a:avLst/>
            </a:prstGeom>
            <a:noFill/>
            <a:ln w="9525">
              <a:noFill/>
              <a:miter lim="800000"/>
              <a:headEnd/>
              <a:tailEnd/>
            </a:ln>
          </p:spPr>
          <p:txBody>
            <a:bodyPr wrap="none">
              <a:spAutoFit/>
            </a:bodyPr>
            <a:lstStyle/>
            <a:p>
              <a:pPr>
                <a:lnSpc>
                  <a:spcPts val="1800"/>
                </a:lnSpc>
              </a:pPr>
              <a:r>
                <a:rPr lang="en-US" b="1">
                  <a:solidFill>
                    <a:srgbClr val="980210"/>
                  </a:solidFill>
                </a:rPr>
                <a:t>Reducing </a:t>
              </a:r>
            </a:p>
            <a:p>
              <a:pPr>
                <a:lnSpc>
                  <a:spcPts val="1800"/>
                </a:lnSpc>
              </a:pPr>
              <a:r>
                <a:rPr lang="en-US" b="1">
                  <a:solidFill>
                    <a:srgbClr val="980210"/>
                  </a:solidFill>
                </a:rPr>
                <a:t>I/O Power </a:t>
              </a:r>
            </a:p>
          </p:txBody>
        </p:sp>
      </p:grpSp>
      <p:grpSp>
        <p:nvGrpSpPr>
          <p:cNvPr id="18" name="Group 160"/>
          <p:cNvGrpSpPr>
            <a:grpSpLocks/>
          </p:cNvGrpSpPr>
          <p:nvPr>
            <p:custDataLst>
              <p:tags r:id="rId5"/>
            </p:custDataLst>
          </p:nvPr>
        </p:nvGrpSpPr>
        <p:grpSpPr bwMode="auto">
          <a:xfrm>
            <a:off x="5429250" y="3963988"/>
            <a:ext cx="3638550" cy="1370012"/>
            <a:chOff x="5294314" y="3837288"/>
            <a:chExt cx="3638089" cy="1369719"/>
          </a:xfrm>
        </p:grpSpPr>
        <p:grpSp>
          <p:nvGrpSpPr>
            <p:cNvPr id="19" name="Group 155"/>
            <p:cNvGrpSpPr>
              <a:grpSpLocks/>
            </p:cNvGrpSpPr>
            <p:nvPr/>
          </p:nvGrpSpPr>
          <p:grpSpPr bwMode="auto">
            <a:xfrm>
              <a:off x="5294314" y="3837289"/>
              <a:ext cx="3638089" cy="948215"/>
              <a:chOff x="5294314" y="4090513"/>
              <a:chExt cx="3638089" cy="948215"/>
            </a:xfrm>
          </p:grpSpPr>
          <p:grpSp>
            <p:nvGrpSpPr>
              <p:cNvPr id="20" name="Group 141"/>
              <p:cNvGrpSpPr>
                <a:grpSpLocks/>
              </p:cNvGrpSpPr>
              <p:nvPr/>
            </p:nvGrpSpPr>
            <p:grpSpPr bwMode="auto">
              <a:xfrm>
                <a:off x="5294314" y="4090513"/>
                <a:ext cx="2569433" cy="948215"/>
                <a:chOff x="5484814" y="4090513"/>
                <a:chExt cx="2569433" cy="948215"/>
              </a:xfrm>
            </p:grpSpPr>
            <p:grpSp>
              <p:nvGrpSpPr>
                <p:cNvPr id="21" name="Group 8"/>
                <p:cNvGrpSpPr>
                  <a:grpSpLocks noChangeAspect="1"/>
                </p:cNvGrpSpPr>
                <p:nvPr/>
              </p:nvGrpSpPr>
              <p:grpSpPr bwMode="auto">
                <a:xfrm>
                  <a:off x="5484814" y="4090513"/>
                  <a:ext cx="1504188" cy="948215"/>
                  <a:chOff x="2501" y="849"/>
                  <a:chExt cx="1099" cy="693"/>
                </a:xfrm>
              </p:grpSpPr>
              <p:sp>
                <p:nvSpPr>
                  <p:cNvPr id="11302" name="Text Box 33"/>
                  <p:cNvSpPr txBox="1">
                    <a:spLocks noChangeAspect="1" noChangeArrowheads="1"/>
                  </p:cNvSpPr>
                  <p:nvPr/>
                </p:nvSpPr>
                <p:spPr bwMode="auto">
                  <a:xfrm>
                    <a:off x="2551" y="849"/>
                    <a:ext cx="972" cy="225"/>
                  </a:xfrm>
                  <a:prstGeom prst="rect">
                    <a:avLst/>
                  </a:prstGeom>
                  <a:noFill/>
                  <a:ln w="12700">
                    <a:noFill/>
                    <a:miter lim="800000"/>
                    <a:headEnd/>
                    <a:tailEnd/>
                  </a:ln>
                </p:spPr>
                <p:txBody>
                  <a:bodyPr>
                    <a:spAutoFit/>
                  </a:bodyPr>
                  <a:lstStyle/>
                  <a:p>
                    <a:pPr marL="228600" indent="-228600" eaLnBrk="0" hangingPunct="0">
                      <a:spcBef>
                        <a:spcPct val="20000"/>
                      </a:spcBef>
                      <a:buSzPct val="50000"/>
                    </a:pPr>
                    <a:r>
                      <a:rPr lang="en-US" sz="1400" b="1">
                        <a:solidFill>
                          <a:schemeClr val="tx2"/>
                        </a:solidFill>
                        <a:latin typeface="Arial Narrow" pitchFamily="34" charset="0"/>
                      </a:rPr>
                      <a:t>Process Shrink </a:t>
                    </a:r>
                    <a:endParaRPr lang="en-US" sz="1400" b="1" i="1">
                      <a:solidFill>
                        <a:schemeClr val="tx2"/>
                      </a:solidFill>
                      <a:latin typeface="Arial Narrow" pitchFamily="34" charset="0"/>
                    </a:endParaRPr>
                  </a:p>
                </p:txBody>
              </p:sp>
              <p:pic>
                <p:nvPicPr>
                  <p:cNvPr id="11303" name="Picture 10"/>
                  <p:cNvPicPr>
                    <a:picLocks noChangeAspect="1" noChangeArrowheads="1"/>
                  </p:cNvPicPr>
                  <p:nvPr/>
                </p:nvPicPr>
                <p:blipFill>
                  <a:blip r:embed="rId11">
                    <a:clrChange>
                      <a:clrFrom>
                        <a:srgbClr val="FFFFFF"/>
                      </a:clrFrom>
                      <a:clrTo>
                        <a:srgbClr val="FFFFFF">
                          <a:alpha val="0"/>
                        </a:srgbClr>
                      </a:clrTo>
                    </a:clrChange>
                    <a:lum bright="-10000"/>
                  </a:blip>
                  <a:srcRect/>
                  <a:stretch>
                    <a:fillRect/>
                  </a:stretch>
                </p:blipFill>
                <p:spPr bwMode="auto">
                  <a:xfrm>
                    <a:off x="2571" y="1041"/>
                    <a:ext cx="1029" cy="431"/>
                  </a:xfrm>
                  <a:prstGeom prst="rect">
                    <a:avLst/>
                  </a:prstGeom>
                  <a:noFill/>
                  <a:ln w="19050" algn="ctr">
                    <a:noFill/>
                    <a:miter lim="800000"/>
                    <a:headEnd/>
                    <a:tailEnd/>
                  </a:ln>
                </p:spPr>
              </p:pic>
              <p:sp>
                <p:nvSpPr>
                  <p:cNvPr id="11304" name="Freeform 11"/>
                  <p:cNvSpPr>
                    <a:spLocks noChangeAspect="1"/>
                  </p:cNvSpPr>
                  <p:nvPr/>
                </p:nvSpPr>
                <p:spPr bwMode="auto">
                  <a:xfrm>
                    <a:off x="2501" y="1308"/>
                    <a:ext cx="675" cy="234"/>
                  </a:xfrm>
                  <a:custGeom>
                    <a:avLst/>
                    <a:gdLst>
                      <a:gd name="T0" fmla="*/ 0 w 933"/>
                      <a:gd name="T1" fmla="*/ 2 h 291"/>
                      <a:gd name="T2" fmla="*/ 1 w 933"/>
                      <a:gd name="T3" fmla="*/ 2 h 291"/>
                      <a:gd name="T4" fmla="*/ 1 w 933"/>
                      <a:gd name="T5" fmla="*/ 2 h 291"/>
                      <a:gd name="T6" fmla="*/ 1 w 933"/>
                      <a:gd name="T7" fmla="*/ 2 h 291"/>
                      <a:gd name="T8" fmla="*/ 1 w 933"/>
                      <a:gd name="T9" fmla="*/ 2 h 291"/>
                      <a:gd name="T10" fmla="*/ 1 w 933"/>
                      <a:gd name="T11" fmla="*/ 0 h 291"/>
                      <a:gd name="T12" fmla="*/ 0 60000 65536"/>
                      <a:gd name="T13" fmla="*/ 0 60000 65536"/>
                      <a:gd name="T14" fmla="*/ 0 60000 65536"/>
                      <a:gd name="T15" fmla="*/ 0 60000 65536"/>
                      <a:gd name="T16" fmla="*/ 0 60000 65536"/>
                      <a:gd name="T17" fmla="*/ 0 60000 65536"/>
                      <a:gd name="T18" fmla="*/ 0 w 933"/>
                      <a:gd name="T19" fmla="*/ 0 h 291"/>
                      <a:gd name="T20" fmla="*/ 933 w 933"/>
                      <a:gd name="T21" fmla="*/ 291 h 291"/>
                    </a:gdLst>
                    <a:ahLst/>
                    <a:cxnLst>
                      <a:cxn ang="T12">
                        <a:pos x="T0" y="T1"/>
                      </a:cxn>
                      <a:cxn ang="T13">
                        <a:pos x="T2" y="T3"/>
                      </a:cxn>
                      <a:cxn ang="T14">
                        <a:pos x="T4" y="T5"/>
                      </a:cxn>
                      <a:cxn ang="T15">
                        <a:pos x="T6" y="T7"/>
                      </a:cxn>
                      <a:cxn ang="T16">
                        <a:pos x="T8" y="T9"/>
                      </a:cxn>
                      <a:cxn ang="T17">
                        <a:pos x="T10" y="T11"/>
                      </a:cxn>
                    </a:cxnLst>
                    <a:rect l="T18" t="T19" r="T20" b="T21"/>
                    <a:pathLst>
                      <a:path w="933" h="291">
                        <a:moveTo>
                          <a:pt x="0" y="195"/>
                        </a:moveTo>
                        <a:lnTo>
                          <a:pt x="97" y="195"/>
                        </a:lnTo>
                        <a:lnTo>
                          <a:pt x="97" y="291"/>
                        </a:lnTo>
                        <a:lnTo>
                          <a:pt x="778" y="291"/>
                        </a:lnTo>
                        <a:lnTo>
                          <a:pt x="777" y="146"/>
                        </a:lnTo>
                        <a:lnTo>
                          <a:pt x="933" y="0"/>
                        </a:lnTo>
                      </a:path>
                    </a:pathLst>
                  </a:custGeom>
                  <a:noFill/>
                  <a:ln w="19050" cap="flat" cmpd="sng">
                    <a:solidFill>
                      <a:schemeClr val="bg2"/>
                    </a:solidFill>
                    <a:prstDash val="solid"/>
                    <a:round/>
                    <a:headEnd type="none" w="med" len="med"/>
                    <a:tailEnd type="triangle" w="med" len="med"/>
                  </a:ln>
                </p:spPr>
                <p:txBody>
                  <a:bodyPr anchor="ctr">
                    <a:spAutoFit/>
                  </a:bodyPr>
                  <a:lstStyle/>
                  <a:p>
                    <a:endParaRPr lang="en-US"/>
                  </a:p>
                </p:txBody>
              </p:sp>
              <p:sp>
                <p:nvSpPr>
                  <p:cNvPr id="11305" name="Freeform 12"/>
                  <p:cNvSpPr>
                    <a:spLocks noChangeAspect="1"/>
                  </p:cNvSpPr>
                  <p:nvPr/>
                </p:nvSpPr>
                <p:spPr bwMode="auto">
                  <a:xfrm flipH="1">
                    <a:off x="2947" y="1309"/>
                    <a:ext cx="113" cy="118"/>
                  </a:xfrm>
                  <a:custGeom>
                    <a:avLst/>
                    <a:gdLst>
                      <a:gd name="T0" fmla="*/ 0 w 156"/>
                      <a:gd name="T1" fmla="*/ 2 h 146"/>
                      <a:gd name="T2" fmla="*/ 1 w 156"/>
                      <a:gd name="T3" fmla="*/ 0 h 146"/>
                      <a:gd name="T4" fmla="*/ 0 60000 65536"/>
                      <a:gd name="T5" fmla="*/ 0 60000 65536"/>
                      <a:gd name="T6" fmla="*/ 0 w 156"/>
                      <a:gd name="T7" fmla="*/ 0 h 146"/>
                      <a:gd name="T8" fmla="*/ 156 w 156"/>
                      <a:gd name="T9" fmla="*/ 146 h 146"/>
                    </a:gdLst>
                    <a:ahLst/>
                    <a:cxnLst>
                      <a:cxn ang="T4">
                        <a:pos x="T0" y="T1"/>
                      </a:cxn>
                      <a:cxn ang="T5">
                        <a:pos x="T2" y="T3"/>
                      </a:cxn>
                    </a:cxnLst>
                    <a:rect l="T6" t="T7" r="T8" b="T9"/>
                    <a:pathLst>
                      <a:path w="156" h="146">
                        <a:moveTo>
                          <a:pt x="0" y="146"/>
                        </a:moveTo>
                        <a:lnTo>
                          <a:pt x="156" y="0"/>
                        </a:lnTo>
                      </a:path>
                    </a:pathLst>
                  </a:custGeom>
                  <a:noFill/>
                  <a:ln w="19050" cap="flat" cmpd="sng">
                    <a:solidFill>
                      <a:schemeClr val="bg2"/>
                    </a:solidFill>
                    <a:prstDash val="solid"/>
                    <a:round/>
                    <a:headEnd type="none" w="med" len="med"/>
                    <a:tailEnd type="triangle" w="med" len="med"/>
                  </a:ln>
                </p:spPr>
                <p:txBody>
                  <a:bodyPr anchor="ctr">
                    <a:spAutoFit/>
                  </a:bodyPr>
                  <a:lstStyle/>
                  <a:p>
                    <a:endParaRPr lang="en-US"/>
                  </a:p>
                </p:txBody>
              </p:sp>
              <p:sp>
                <p:nvSpPr>
                  <p:cNvPr id="11306" name="Freeform 13"/>
                  <p:cNvSpPr>
                    <a:spLocks noChangeAspect="1"/>
                  </p:cNvSpPr>
                  <p:nvPr/>
                </p:nvSpPr>
                <p:spPr bwMode="auto">
                  <a:xfrm flipH="1">
                    <a:off x="3060" y="1349"/>
                    <a:ext cx="1" cy="78"/>
                  </a:xfrm>
                  <a:custGeom>
                    <a:avLst/>
                    <a:gdLst>
                      <a:gd name="T0" fmla="*/ 0 w 156"/>
                      <a:gd name="T1" fmla="*/ 1 h 146"/>
                      <a:gd name="T2" fmla="*/ 0 w 156"/>
                      <a:gd name="T3" fmla="*/ 0 h 146"/>
                      <a:gd name="T4" fmla="*/ 0 60000 65536"/>
                      <a:gd name="T5" fmla="*/ 0 60000 65536"/>
                      <a:gd name="T6" fmla="*/ 0 w 156"/>
                      <a:gd name="T7" fmla="*/ 0 h 146"/>
                      <a:gd name="T8" fmla="*/ 156 w 156"/>
                      <a:gd name="T9" fmla="*/ 146 h 146"/>
                    </a:gdLst>
                    <a:ahLst/>
                    <a:cxnLst>
                      <a:cxn ang="T4">
                        <a:pos x="T0" y="T1"/>
                      </a:cxn>
                      <a:cxn ang="T5">
                        <a:pos x="T2" y="T3"/>
                      </a:cxn>
                    </a:cxnLst>
                    <a:rect l="T6" t="T7" r="T8" b="T9"/>
                    <a:pathLst>
                      <a:path w="156" h="146">
                        <a:moveTo>
                          <a:pt x="0" y="146"/>
                        </a:moveTo>
                        <a:lnTo>
                          <a:pt x="156" y="0"/>
                        </a:lnTo>
                      </a:path>
                    </a:pathLst>
                  </a:custGeom>
                  <a:noFill/>
                  <a:ln w="19050" cap="flat" cmpd="sng">
                    <a:solidFill>
                      <a:schemeClr val="bg2"/>
                    </a:solidFill>
                    <a:prstDash val="solid"/>
                    <a:round/>
                    <a:headEnd type="none" w="med" len="med"/>
                    <a:tailEnd type="triangle" w="med" len="med"/>
                  </a:ln>
                </p:spPr>
                <p:txBody>
                  <a:bodyPr anchor="ctr">
                    <a:spAutoFit/>
                  </a:bodyPr>
                  <a:lstStyle/>
                  <a:p>
                    <a:endParaRPr lang="en-US"/>
                  </a:p>
                </p:txBody>
              </p:sp>
            </p:grpSp>
            <p:sp>
              <p:nvSpPr>
                <p:cNvPr id="11301" name="TextBox 96"/>
                <p:cNvSpPr txBox="1">
                  <a:spLocks noChangeArrowheads="1"/>
                </p:cNvSpPr>
                <p:nvPr/>
              </p:nvSpPr>
              <p:spPr bwMode="auto">
                <a:xfrm>
                  <a:off x="7869516" y="4323802"/>
                  <a:ext cx="184731" cy="286232"/>
                </a:xfrm>
                <a:prstGeom prst="rect">
                  <a:avLst/>
                </a:prstGeom>
                <a:noFill/>
                <a:ln w="9525">
                  <a:noFill/>
                  <a:miter lim="800000"/>
                  <a:headEnd/>
                  <a:tailEnd/>
                </a:ln>
              </p:spPr>
              <p:txBody>
                <a:bodyPr wrap="none">
                  <a:spAutoFit/>
                </a:bodyPr>
                <a:lstStyle/>
                <a:p>
                  <a:pPr>
                    <a:lnSpc>
                      <a:spcPct val="90000"/>
                    </a:lnSpc>
                  </a:pPr>
                  <a:endParaRPr lang="en-US" sz="1400" b="1" i="1"/>
                </a:p>
              </p:txBody>
            </p:sp>
          </p:grpSp>
          <p:sp>
            <p:nvSpPr>
              <p:cNvPr id="11299" name="TextBox 94"/>
              <p:cNvSpPr txBox="1">
                <a:spLocks noChangeArrowheads="1"/>
              </p:cNvSpPr>
              <p:nvPr/>
            </p:nvSpPr>
            <p:spPr bwMode="auto">
              <a:xfrm>
                <a:off x="6965198" y="4376079"/>
                <a:ext cx="1967205" cy="553998"/>
              </a:xfrm>
              <a:prstGeom prst="rect">
                <a:avLst/>
              </a:prstGeom>
              <a:noFill/>
              <a:ln w="9525">
                <a:noFill/>
                <a:miter lim="800000"/>
                <a:headEnd/>
                <a:tailEnd/>
              </a:ln>
            </p:spPr>
            <p:txBody>
              <a:bodyPr wrap="none">
                <a:spAutoFit/>
              </a:bodyPr>
              <a:lstStyle/>
              <a:p>
                <a:pPr>
                  <a:lnSpc>
                    <a:spcPts val="1800"/>
                  </a:lnSpc>
                </a:pPr>
                <a:r>
                  <a:rPr lang="en-US" b="1">
                    <a:solidFill>
                      <a:srgbClr val="980210"/>
                    </a:solidFill>
                  </a:rPr>
                  <a:t>Reducing </a:t>
                </a:r>
              </a:p>
              <a:p>
                <a:pPr>
                  <a:lnSpc>
                    <a:spcPts val="1800"/>
                  </a:lnSpc>
                </a:pPr>
                <a:r>
                  <a:rPr lang="en-US" b="1">
                    <a:solidFill>
                      <a:srgbClr val="980210"/>
                    </a:solidFill>
                  </a:rPr>
                  <a:t>Dynamic Power </a:t>
                </a:r>
              </a:p>
            </p:txBody>
          </p:sp>
        </p:grpSp>
        <p:sp>
          <p:nvSpPr>
            <p:cNvPr id="11297" name="Text Box 33"/>
            <p:cNvSpPr txBox="1">
              <a:spLocks noChangeAspect="1" noChangeArrowheads="1"/>
            </p:cNvSpPr>
            <p:nvPr/>
          </p:nvSpPr>
          <p:spPr bwMode="auto">
            <a:xfrm>
              <a:off x="6274803" y="4805615"/>
              <a:ext cx="1330365" cy="401392"/>
            </a:xfrm>
            <a:prstGeom prst="rect">
              <a:avLst/>
            </a:prstGeom>
            <a:noFill/>
            <a:ln w="12700">
              <a:noFill/>
              <a:miter lim="800000"/>
              <a:headEnd/>
              <a:tailEnd/>
            </a:ln>
          </p:spPr>
          <p:txBody>
            <a:bodyPr>
              <a:spAutoFit/>
            </a:bodyPr>
            <a:lstStyle/>
            <a:p>
              <a:pPr marL="228600" indent="-228600" eaLnBrk="0" hangingPunct="0">
                <a:lnSpc>
                  <a:spcPts val="1200"/>
                </a:lnSpc>
                <a:spcBef>
                  <a:spcPct val="20000"/>
                </a:spcBef>
                <a:buSzPct val="50000"/>
              </a:pPr>
              <a:r>
                <a:rPr lang="en-US" sz="1400" b="1">
                  <a:solidFill>
                    <a:schemeClr val="tx2"/>
                  </a:solidFill>
                  <a:latin typeface="Arial Narrow" pitchFamily="34" charset="0"/>
                </a:rPr>
                <a:t>Optimized Hard Blocks</a:t>
              </a:r>
              <a:endParaRPr lang="en-US" sz="1400" b="1" i="1">
                <a:solidFill>
                  <a:schemeClr val="tx2"/>
                </a:solidFill>
                <a:latin typeface="Arial Narrow" pitchFamily="34" charset="0"/>
              </a:endParaRPr>
            </a:p>
          </p:txBody>
        </p:sp>
      </p:grpSp>
      <p:sp>
        <p:nvSpPr>
          <p:cNvPr id="103" name="TextBox 102"/>
          <p:cNvSpPr txBox="1"/>
          <p:nvPr/>
        </p:nvSpPr>
        <p:spPr>
          <a:xfrm>
            <a:off x="3779520" y="2882622"/>
            <a:ext cx="1576072" cy="1371600"/>
          </a:xfrm>
          <a:prstGeom prst="rect">
            <a:avLst/>
          </a:prstGeom>
          <a:noFill/>
        </p:spPr>
        <p:txBody>
          <a:bodyPr spcFirstLastPara="1" wrap="none">
            <a:prstTxWarp prst="textArchUp">
              <a:avLst/>
            </a:prstTxWarp>
            <a:spAutoFit/>
          </a:bodyPr>
          <a:lstStyle/>
          <a:p>
            <a:pPr>
              <a:lnSpc>
                <a:spcPts val="1800"/>
              </a:lnSpc>
              <a:defRPr/>
            </a:pPr>
            <a:r>
              <a:rPr lang="en-US" sz="1600" b="1" i="1" dirty="0">
                <a:solidFill>
                  <a:srgbClr val="00B050"/>
                </a:solidFill>
              </a:rPr>
              <a:t>Design Green </a:t>
            </a:r>
          </a:p>
          <a:p>
            <a:pPr>
              <a:lnSpc>
                <a:spcPts val="1800"/>
              </a:lnSpc>
              <a:defRPr/>
            </a:pPr>
            <a:endParaRPr lang="en-US" sz="1600" b="1" dirty="0"/>
          </a:p>
        </p:txBody>
      </p:sp>
      <p:grpSp>
        <p:nvGrpSpPr>
          <p:cNvPr id="22" name="Group 103"/>
          <p:cNvGrpSpPr>
            <a:grpSpLocks/>
          </p:cNvGrpSpPr>
          <p:nvPr>
            <p:custDataLst>
              <p:tags r:id="rId6"/>
            </p:custDataLst>
          </p:nvPr>
        </p:nvGrpSpPr>
        <p:grpSpPr bwMode="auto">
          <a:xfrm>
            <a:off x="76200" y="1295400"/>
            <a:ext cx="4510088" cy="5181600"/>
            <a:chOff x="161925" y="1295400"/>
            <a:chExt cx="4509658" cy="5181600"/>
          </a:xfrm>
        </p:grpSpPr>
        <p:grpSp>
          <p:nvGrpSpPr>
            <p:cNvPr id="23" name="Group 128"/>
            <p:cNvGrpSpPr>
              <a:grpSpLocks/>
            </p:cNvGrpSpPr>
            <p:nvPr/>
          </p:nvGrpSpPr>
          <p:grpSpPr bwMode="auto">
            <a:xfrm>
              <a:off x="161925" y="1426314"/>
              <a:ext cx="4509658" cy="5050686"/>
              <a:chOff x="161925" y="1426314"/>
              <a:chExt cx="4509658" cy="5050686"/>
            </a:xfrm>
          </p:grpSpPr>
          <p:grpSp>
            <p:nvGrpSpPr>
              <p:cNvPr id="24" name="Group 162"/>
              <p:cNvGrpSpPr>
                <a:grpSpLocks/>
              </p:cNvGrpSpPr>
              <p:nvPr/>
            </p:nvGrpSpPr>
            <p:grpSpPr bwMode="auto">
              <a:xfrm>
                <a:off x="161925" y="1426314"/>
                <a:ext cx="3952875" cy="5050686"/>
                <a:chOff x="161925" y="1390102"/>
                <a:chExt cx="3952875" cy="5050686"/>
              </a:xfrm>
            </p:grpSpPr>
            <p:grpSp>
              <p:nvGrpSpPr>
                <p:cNvPr id="25" name="Group 150"/>
                <p:cNvGrpSpPr>
                  <a:grpSpLocks/>
                </p:cNvGrpSpPr>
                <p:nvPr/>
              </p:nvGrpSpPr>
              <p:grpSpPr bwMode="auto">
                <a:xfrm>
                  <a:off x="161925" y="1390102"/>
                  <a:ext cx="3952875" cy="5050686"/>
                  <a:chOff x="161925" y="1390102"/>
                  <a:chExt cx="3952875" cy="5050686"/>
                </a:xfrm>
              </p:grpSpPr>
              <p:sp>
                <p:nvSpPr>
                  <p:cNvPr id="11280" name="TextBox 31"/>
                  <p:cNvSpPr txBox="1">
                    <a:spLocks noChangeArrowheads="1"/>
                  </p:cNvSpPr>
                  <p:nvPr/>
                </p:nvSpPr>
                <p:spPr bwMode="auto">
                  <a:xfrm>
                    <a:off x="533400" y="4975367"/>
                    <a:ext cx="2621280" cy="246221"/>
                  </a:xfrm>
                  <a:prstGeom prst="rect">
                    <a:avLst/>
                  </a:prstGeom>
                  <a:noFill/>
                  <a:ln w="9525">
                    <a:noFill/>
                    <a:miter lim="800000"/>
                    <a:headEnd/>
                    <a:tailEnd/>
                  </a:ln>
                </p:spPr>
                <p:txBody>
                  <a:bodyPr>
                    <a:spAutoFit/>
                  </a:bodyPr>
                  <a:lstStyle/>
                  <a:p>
                    <a:pPr>
                      <a:lnSpc>
                        <a:spcPts val="1200"/>
                      </a:lnSpc>
                    </a:pPr>
                    <a:r>
                      <a:rPr lang="en-US" sz="1200" b="1">
                        <a:solidFill>
                          <a:srgbClr val="008CA8"/>
                        </a:solidFill>
                      </a:rPr>
                      <a:t>Fine grain clock and logic gating</a:t>
                    </a:r>
                  </a:p>
                </p:txBody>
              </p:sp>
              <p:grpSp>
                <p:nvGrpSpPr>
                  <p:cNvPr id="26" name="Group 143"/>
                  <p:cNvGrpSpPr>
                    <a:grpSpLocks/>
                  </p:cNvGrpSpPr>
                  <p:nvPr/>
                </p:nvGrpSpPr>
                <p:grpSpPr bwMode="auto">
                  <a:xfrm>
                    <a:off x="1687794" y="5038177"/>
                    <a:ext cx="2427006" cy="1402611"/>
                    <a:chOff x="1687794" y="5038177"/>
                    <a:chExt cx="2427006" cy="1402611"/>
                  </a:xfrm>
                </p:grpSpPr>
                <p:grpSp>
                  <p:nvGrpSpPr>
                    <p:cNvPr id="27" name="Group 85"/>
                    <p:cNvGrpSpPr>
                      <a:grpSpLocks/>
                    </p:cNvGrpSpPr>
                    <p:nvPr/>
                  </p:nvGrpSpPr>
                  <p:grpSpPr bwMode="auto">
                    <a:xfrm>
                      <a:off x="1981200" y="5539492"/>
                      <a:ext cx="2133600" cy="901296"/>
                      <a:chOff x="891639" y="5413792"/>
                      <a:chExt cx="2133600" cy="901296"/>
                    </a:xfrm>
                  </p:grpSpPr>
                  <p:sp>
                    <p:nvSpPr>
                      <p:cNvPr id="11293" name="TextBox 134"/>
                      <p:cNvSpPr txBox="1">
                        <a:spLocks noChangeArrowheads="1"/>
                      </p:cNvSpPr>
                      <p:nvPr/>
                    </p:nvSpPr>
                    <p:spPr bwMode="auto">
                      <a:xfrm>
                        <a:off x="891639" y="5497612"/>
                        <a:ext cx="1206371" cy="400110"/>
                      </a:xfrm>
                      <a:prstGeom prst="rect">
                        <a:avLst/>
                      </a:prstGeom>
                      <a:noFill/>
                      <a:ln w="9525">
                        <a:noFill/>
                        <a:miter lim="800000"/>
                        <a:headEnd/>
                        <a:tailEnd/>
                      </a:ln>
                    </p:spPr>
                    <p:txBody>
                      <a:bodyPr>
                        <a:spAutoFit/>
                      </a:bodyPr>
                      <a:lstStyle/>
                      <a:p>
                        <a:pPr>
                          <a:lnSpc>
                            <a:spcPts val="1200"/>
                          </a:lnSpc>
                        </a:pPr>
                        <a:r>
                          <a:rPr lang="en-US" sz="1200" b="1">
                            <a:solidFill>
                              <a:srgbClr val="008CA8"/>
                            </a:solidFill>
                          </a:rPr>
                          <a:t>Lower device </a:t>
                        </a:r>
                      </a:p>
                      <a:p>
                        <a:pPr>
                          <a:lnSpc>
                            <a:spcPts val="1200"/>
                          </a:lnSpc>
                        </a:pPr>
                        <a:r>
                          <a:rPr lang="en-US" sz="1200" b="1">
                            <a:solidFill>
                              <a:srgbClr val="008CA8"/>
                            </a:solidFill>
                          </a:rPr>
                          <a:t>core voltage</a:t>
                        </a:r>
                      </a:p>
                    </p:txBody>
                  </p:sp>
                  <p:pic>
                    <p:nvPicPr>
                      <p:cNvPr id="125" name="Picture 124"/>
                      <p:cNvPicPr>
                        <a:picLocks noChangeAspect="1" noChangeArrowheads="1"/>
                      </p:cNvPicPr>
                      <p:nvPr/>
                    </p:nvPicPr>
                    <p:blipFill>
                      <a:blip r:embed="rId12">
                        <a:grayscl/>
                      </a:blip>
                      <a:srcRect/>
                      <a:stretch>
                        <a:fillRect/>
                      </a:stretch>
                    </p:blipFill>
                    <p:spPr bwMode="auto">
                      <a:xfrm>
                        <a:off x="2091501" y="5413388"/>
                        <a:ext cx="933361" cy="901700"/>
                      </a:xfrm>
                      <a:prstGeom prst="rect">
                        <a:avLst/>
                      </a:prstGeom>
                      <a:noFill/>
                      <a:ln w="9525">
                        <a:solidFill>
                          <a:schemeClr val="bg1">
                            <a:lumMod val="50000"/>
                          </a:schemeClr>
                        </a:solidFill>
                        <a:miter lim="800000"/>
                        <a:headEnd/>
                        <a:tailEnd/>
                      </a:ln>
                      <a:effectLst>
                        <a:outerShdw blurRad="50800" dist="38100" dir="2700000" algn="tl" rotWithShape="0">
                          <a:prstClr val="black">
                            <a:alpha val="40000"/>
                          </a:prstClr>
                        </a:outerShdw>
                      </a:effectLst>
                    </p:spPr>
                  </p:pic>
                  <p:sp>
                    <p:nvSpPr>
                      <p:cNvPr id="126" name="Rectangle 125"/>
                      <p:cNvSpPr>
                        <a:spLocks noChangeArrowheads="1"/>
                      </p:cNvSpPr>
                      <p:nvPr/>
                    </p:nvSpPr>
                    <p:spPr bwMode="auto">
                      <a:xfrm>
                        <a:off x="2104200" y="5511813"/>
                        <a:ext cx="920662" cy="708025"/>
                      </a:xfrm>
                      <a:prstGeom prst="rect">
                        <a:avLst/>
                      </a:prstGeom>
                      <a:noFill/>
                      <a:ln w="9525" algn="ctr">
                        <a:noFill/>
                        <a:miter lim="800000"/>
                        <a:headEnd/>
                        <a:tailEnd/>
                      </a:ln>
                    </p:spPr>
                    <p:txBody>
                      <a:bodyPr anchorCtr="1">
                        <a:spAutoFit/>
                      </a:bodyPr>
                      <a:lstStyle/>
                      <a:p>
                        <a:pPr>
                          <a:lnSpc>
                            <a:spcPts val="1200"/>
                          </a:lnSpc>
                          <a:defRPr/>
                        </a:pPr>
                        <a:r>
                          <a:rPr lang="en-US" sz="1050" b="1" dirty="0"/>
                          <a:t>-1 L</a:t>
                        </a:r>
                      </a:p>
                      <a:p>
                        <a:pPr>
                          <a:lnSpc>
                            <a:spcPts val="1200"/>
                          </a:lnSpc>
                          <a:defRPr/>
                        </a:pPr>
                        <a:r>
                          <a:rPr lang="en-US" sz="1050" b="1" dirty="0"/>
                          <a:t>Xilinx</a:t>
                        </a:r>
                      </a:p>
                      <a:p>
                        <a:pPr>
                          <a:lnSpc>
                            <a:spcPts val="1200"/>
                          </a:lnSpc>
                          <a:defRPr/>
                        </a:pPr>
                        <a:r>
                          <a:rPr lang="en-US" sz="1050" b="1" dirty="0"/>
                          <a:t>7 Series</a:t>
                        </a:r>
                      </a:p>
                      <a:p>
                        <a:pPr>
                          <a:lnSpc>
                            <a:spcPts val="1200"/>
                          </a:lnSpc>
                          <a:defRPr/>
                        </a:pPr>
                        <a:r>
                          <a:rPr lang="en-US" sz="1050" b="1" dirty="0"/>
                          <a:t>FPGAs </a:t>
                        </a:r>
                      </a:p>
                    </p:txBody>
                  </p:sp>
                </p:grpSp>
                <p:sp>
                  <p:nvSpPr>
                    <p:cNvPr id="11292" name="TextBox 142"/>
                    <p:cNvSpPr txBox="1">
                      <a:spLocks noChangeArrowheads="1"/>
                    </p:cNvSpPr>
                    <p:nvPr/>
                  </p:nvSpPr>
                  <p:spPr bwMode="auto">
                    <a:xfrm>
                      <a:off x="1687794" y="5038177"/>
                      <a:ext cx="184731" cy="400110"/>
                    </a:xfrm>
                    <a:prstGeom prst="rect">
                      <a:avLst/>
                    </a:prstGeom>
                    <a:noFill/>
                    <a:ln w="9525">
                      <a:noFill/>
                      <a:miter lim="800000"/>
                      <a:headEnd/>
                      <a:tailEnd/>
                    </a:ln>
                  </p:spPr>
                  <p:txBody>
                    <a:bodyPr wrap="none">
                      <a:spAutoFit/>
                    </a:bodyPr>
                    <a:lstStyle/>
                    <a:p>
                      <a:pPr>
                        <a:lnSpc>
                          <a:spcPts val="1200"/>
                        </a:lnSpc>
                      </a:pPr>
                      <a:endParaRPr lang="en-US" sz="1400" b="1" i="1"/>
                    </a:p>
                    <a:p>
                      <a:pPr>
                        <a:lnSpc>
                          <a:spcPts val="1200"/>
                        </a:lnSpc>
                      </a:pPr>
                      <a:endParaRPr lang="en-US" sz="1400" b="1" i="1"/>
                    </a:p>
                  </p:txBody>
                </p:sp>
              </p:grpSp>
              <p:grpSp>
                <p:nvGrpSpPr>
                  <p:cNvPr id="29" name="Group 30"/>
                  <p:cNvGrpSpPr>
                    <a:grpSpLocks/>
                  </p:cNvGrpSpPr>
                  <p:nvPr/>
                </p:nvGrpSpPr>
                <p:grpSpPr bwMode="auto">
                  <a:xfrm>
                    <a:off x="651008" y="4015993"/>
                    <a:ext cx="2450332" cy="926989"/>
                    <a:chOff x="-459454" y="5420288"/>
                    <a:chExt cx="4129548" cy="1589853"/>
                  </a:xfrm>
                </p:grpSpPr>
                <p:pic>
                  <p:nvPicPr>
                    <p:cNvPr id="118" name="Picture 20"/>
                    <p:cNvPicPr>
                      <a:picLocks noChangeAspect="1" noChangeArrowheads="1"/>
                    </p:cNvPicPr>
                    <p:nvPr/>
                  </p:nvPicPr>
                  <p:blipFill>
                    <a:blip r:embed="rId13"/>
                    <a:srcRect/>
                    <a:stretch>
                      <a:fillRect/>
                    </a:stretch>
                  </p:blipFill>
                  <p:spPr bwMode="auto">
                    <a:xfrm>
                      <a:off x="-459757" y="6093960"/>
                      <a:ext cx="4130448" cy="841308"/>
                    </a:xfrm>
                    <a:prstGeom prst="rect">
                      <a:avLst/>
                    </a:prstGeom>
                    <a:noFill/>
                    <a:ln w="19050" algn="ctr">
                      <a:noFill/>
                      <a:miter lim="800000"/>
                      <a:headEnd/>
                      <a:tailEnd/>
                    </a:ln>
                    <a:effectLst>
                      <a:outerShdw blurRad="50800" dist="38100" dir="5400000" algn="t" rotWithShape="0">
                        <a:prstClr val="black">
                          <a:alpha val="40000"/>
                        </a:prstClr>
                      </a:outerShdw>
                    </a:effectLst>
                  </p:spPr>
                </p:pic>
                <p:pic>
                  <p:nvPicPr>
                    <p:cNvPr id="11288" name="Picture 20"/>
                    <p:cNvPicPr>
                      <a:picLocks noChangeAspect="1" noChangeArrowheads="1"/>
                    </p:cNvPicPr>
                    <p:nvPr/>
                  </p:nvPicPr>
                  <p:blipFill>
                    <a:blip r:embed="rId14"/>
                    <a:srcRect/>
                    <a:stretch>
                      <a:fillRect/>
                    </a:stretch>
                  </p:blipFill>
                  <p:spPr bwMode="auto">
                    <a:xfrm>
                      <a:off x="-459454" y="5791656"/>
                      <a:ext cx="4129548" cy="381000"/>
                    </a:xfrm>
                    <a:prstGeom prst="rect">
                      <a:avLst/>
                    </a:prstGeom>
                    <a:noFill/>
                    <a:ln w="19050" algn="ctr">
                      <a:noFill/>
                      <a:miter lim="800000"/>
                      <a:headEnd/>
                      <a:tailEnd/>
                    </a:ln>
                  </p:spPr>
                </p:pic>
                <p:sp>
                  <p:nvSpPr>
                    <p:cNvPr id="11289" name="Rectangle 119"/>
                    <p:cNvSpPr>
                      <a:spLocks noChangeArrowheads="1"/>
                    </p:cNvSpPr>
                    <p:nvPr/>
                  </p:nvSpPr>
                  <p:spPr bwMode="auto">
                    <a:xfrm>
                      <a:off x="-105261" y="5420288"/>
                      <a:ext cx="1500244" cy="422287"/>
                    </a:xfrm>
                    <a:prstGeom prst="rect">
                      <a:avLst/>
                    </a:prstGeom>
                    <a:noFill/>
                    <a:ln w="9525">
                      <a:noFill/>
                      <a:miter lim="800000"/>
                      <a:headEnd/>
                      <a:tailEnd/>
                    </a:ln>
                  </p:spPr>
                  <p:txBody>
                    <a:bodyPr>
                      <a:spAutoFit/>
                    </a:bodyPr>
                    <a:lstStyle/>
                    <a:p>
                      <a:pPr>
                        <a:lnSpc>
                          <a:spcPts val="1200"/>
                        </a:lnSpc>
                      </a:pPr>
                      <a:r>
                        <a:rPr lang="en-US" sz="900" b="1"/>
                        <a:t>Before</a:t>
                      </a:r>
                    </a:p>
                  </p:txBody>
                </p:sp>
                <p:sp>
                  <p:nvSpPr>
                    <p:cNvPr id="11290" name="Rectangle 29"/>
                    <p:cNvSpPr>
                      <a:spLocks noChangeArrowheads="1"/>
                    </p:cNvSpPr>
                    <p:nvPr/>
                  </p:nvSpPr>
                  <p:spPr bwMode="auto">
                    <a:xfrm>
                      <a:off x="2260395" y="5420288"/>
                      <a:ext cx="765076" cy="422287"/>
                    </a:xfrm>
                    <a:prstGeom prst="rect">
                      <a:avLst/>
                    </a:prstGeom>
                    <a:noFill/>
                    <a:ln w="9525">
                      <a:noFill/>
                      <a:miter lim="800000"/>
                      <a:headEnd/>
                      <a:tailEnd/>
                    </a:ln>
                  </p:spPr>
                  <p:txBody>
                    <a:bodyPr wrap="none">
                      <a:spAutoFit/>
                    </a:bodyPr>
                    <a:lstStyle/>
                    <a:p>
                      <a:pPr>
                        <a:lnSpc>
                          <a:spcPts val="1200"/>
                        </a:lnSpc>
                      </a:pPr>
                      <a:r>
                        <a:rPr lang="en-US" sz="900" b="1"/>
                        <a:t>After</a:t>
                      </a:r>
                    </a:p>
                  </p:txBody>
                </p:sp>
              </p:grpSp>
              <p:grpSp>
                <p:nvGrpSpPr>
                  <p:cNvPr id="30" name="Group 147"/>
                  <p:cNvGrpSpPr>
                    <a:grpSpLocks/>
                  </p:cNvGrpSpPr>
                  <p:nvPr/>
                </p:nvGrpSpPr>
                <p:grpSpPr bwMode="auto">
                  <a:xfrm>
                    <a:off x="161925" y="1390102"/>
                    <a:ext cx="3219450" cy="2309834"/>
                    <a:chOff x="161925" y="1390102"/>
                    <a:chExt cx="3219450" cy="2309834"/>
                  </a:xfrm>
                </p:grpSpPr>
                <p:pic>
                  <p:nvPicPr>
                    <p:cNvPr id="11284" name="Picture 23" descr="CS304_Partial_Reconfig_FINAL_1.jpg"/>
                    <p:cNvPicPr>
                      <a:picLocks noChangeAspect="1"/>
                    </p:cNvPicPr>
                    <p:nvPr/>
                  </p:nvPicPr>
                  <p:blipFill>
                    <a:blip r:embed="rId15">
                      <a:clrChange>
                        <a:clrFrom>
                          <a:srgbClr val="FFFFFF"/>
                        </a:clrFrom>
                        <a:clrTo>
                          <a:srgbClr val="FFFFFF">
                            <a:alpha val="0"/>
                          </a:srgbClr>
                        </a:clrTo>
                      </a:clrChange>
                    </a:blip>
                    <a:srcRect/>
                    <a:stretch>
                      <a:fillRect/>
                    </a:stretch>
                  </p:blipFill>
                  <p:spPr bwMode="auto">
                    <a:xfrm>
                      <a:off x="1735455" y="2463148"/>
                      <a:ext cx="1343025" cy="1236788"/>
                    </a:xfrm>
                    <a:prstGeom prst="rect">
                      <a:avLst/>
                    </a:prstGeom>
                    <a:noFill/>
                    <a:ln w="9525">
                      <a:noFill/>
                      <a:miter lim="800000"/>
                      <a:headEnd/>
                      <a:tailEnd/>
                    </a:ln>
                  </p:spPr>
                </p:pic>
                <p:sp>
                  <p:nvSpPr>
                    <p:cNvPr id="11285" name="TextBox 115"/>
                    <p:cNvSpPr txBox="1">
                      <a:spLocks noChangeArrowheads="1"/>
                    </p:cNvSpPr>
                    <p:nvPr/>
                  </p:nvSpPr>
                  <p:spPr bwMode="auto">
                    <a:xfrm>
                      <a:off x="685800" y="3105576"/>
                      <a:ext cx="1371600" cy="400110"/>
                    </a:xfrm>
                    <a:prstGeom prst="rect">
                      <a:avLst/>
                    </a:prstGeom>
                    <a:noFill/>
                    <a:ln w="9525">
                      <a:noFill/>
                      <a:miter lim="800000"/>
                      <a:headEnd/>
                      <a:tailEnd/>
                    </a:ln>
                  </p:spPr>
                  <p:txBody>
                    <a:bodyPr>
                      <a:spAutoFit/>
                    </a:bodyPr>
                    <a:lstStyle/>
                    <a:p>
                      <a:pPr>
                        <a:lnSpc>
                          <a:spcPts val="1200"/>
                        </a:lnSpc>
                      </a:pPr>
                      <a:r>
                        <a:rPr lang="en-US" sz="1200" b="1">
                          <a:solidFill>
                            <a:srgbClr val="008CA8"/>
                          </a:solidFill>
                        </a:rPr>
                        <a:t>5</a:t>
                      </a:r>
                      <a:r>
                        <a:rPr lang="en-US" sz="1200" b="1" baseline="30000">
                          <a:solidFill>
                            <a:srgbClr val="008CA8"/>
                          </a:solidFill>
                        </a:rPr>
                        <a:t>th</a:t>
                      </a:r>
                      <a:r>
                        <a:rPr lang="en-US" sz="1200" b="1">
                          <a:solidFill>
                            <a:srgbClr val="008CA8"/>
                          </a:solidFill>
                        </a:rPr>
                        <a:t> gen. partial </a:t>
                      </a:r>
                    </a:p>
                    <a:p>
                      <a:pPr>
                        <a:lnSpc>
                          <a:spcPts val="1200"/>
                        </a:lnSpc>
                      </a:pPr>
                      <a:r>
                        <a:rPr lang="en-US" sz="1200" b="1">
                          <a:solidFill>
                            <a:srgbClr val="008CA8"/>
                          </a:solidFill>
                        </a:rPr>
                        <a:t>reconfiguration</a:t>
                      </a:r>
                    </a:p>
                  </p:txBody>
                </p:sp>
                <p:sp>
                  <p:nvSpPr>
                    <p:cNvPr id="11286" name="TextBox 116"/>
                    <p:cNvSpPr txBox="1">
                      <a:spLocks noChangeArrowheads="1"/>
                    </p:cNvSpPr>
                    <p:nvPr/>
                  </p:nvSpPr>
                  <p:spPr bwMode="auto">
                    <a:xfrm>
                      <a:off x="161925" y="1390102"/>
                      <a:ext cx="3219450" cy="246221"/>
                    </a:xfrm>
                    <a:prstGeom prst="rect">
                      <a:avLst/>
                    </a:prstGeom>
                    <a:noFill/>
                    <a:ln w="9525">
                      <a:noFill/>
                      <a:miter lim="800000"/>
                      <a:headEnd/>
                      <a:tailEnd/>
                    </a:ln>
                  </p:spPr>
                  <p:txBody>
                    <a:bodyPr>
                      <a:spAutoFit/>
                    </a:bodyPr>
                    <a:lstStyle/>
                    <a:p>
                      <a:pPr>
                        <a:lnSpc>
                          <a:spcPts val="1200"/>
                        </a:lnSpc>
                      </a:pPr>
                      <a:endParaRPr lang="en-US" sz="1400" b="1" i="1"/>
                    </a:p>
                  </p:txBody>
                </p:sp>
              </p:grpSp>
            </p:grpSp>
            <p:sp>
              <p:nvSpPr>
                <p:cNvPr id="11279" name="TextBox 109"/>
                <p:cNvSpPr txBox="1">
                  <a:spLocks noChangeArrowheads="1"/>
                </p:cNvSpPr>
                <p:nvPr/>
              </p:nvSpPr>
              <p:spPr bwMode="auto">
                <a:xfrm>
                  <a:off x="368920" y="1716388"/>
                  <a:ext cx="1697901" cy="784830"/>
                </a:xfrm>
                <a:prstGeom prst="rect">
                  <a:avLst/>
                </a:prstGeom>
                <a:noFill/>
                <a:ln w="9525">
                  <a:noFill/>
                  <a:miter lim="800000"/>
                  <a:headEnd/>
                  <a:tailEnd/>
                </a:ln>
              </p:spPr>
              <p:txBody>
                <a:bodyPr wrap="none">
                  <a:spAutoFit/>
                </a:bodyPr>
                <a:lstStyle/>
                <a:p>
                  <a:pPr>
                    <a:lnSpc>
                      <a:spcPts val="1800"/>
                    </a:lnSpc>
                  </a:pPr>
                  <a:r>
                    <a:rPr lang="en-US" b="1">
                      <a:solidFill>
                        <a:srgbClr val="980210"/>
                      </a:solidFill>
                    </a:rPr>
                    <a:t>Additional </a:t>
                  </a:r>
                </a:p>
                <a:p>
                  <a:pPr>
                    <a:lnSpc>
                      <a:spcPts val="1800"/>
                    </a:lnSpc>
                  </a:pPr>
                  <a:r>
                    <a:rPr lang="en-US" b="1">
                      <a:solidFill>
                        <a:srgbClr val="980210"/>
                      </a:solidFill>
                    </a:rPr>
                    <a:t>Power Saving</a:t>
                  </a:r>
                </a:p>
                <a:p>
                  <a:pPr>
                    <a:lnSpc>
                      <a:spcPts val="1800"/>
                    </a:lnSpc>
                  </a:pPr>
                  <a:r>
                    <a:rPr lang="en-US" b="1">
                      <a:solidFill>
                        <a:srgbClr val="980210"/>
                      </a:solidFill>
                    </a:rPr>
                    <a:t>Features</a:t>
                  </a:r>
                </a:p>
              </p:txBody>
            </p:sp>
          </p:grpSp>
          <p:sp>
            <p:nvSpPr>
              <p:cNvPr id="11277" name="Rectangle 107"/>
              <p:cNvSpPr>
                <a:spLocks noChangeArrowheads="1"/>
              </p:cNvSpPr>
              <p:nvPr/>
            </p:nvSpPr>
            <p:spPr bwMode="auto">
              <a:xfrm>
                <a:off x="2385583" y="2335041"/>
                <a:ext cx="2286000" cy="276999"/>
              </a:xfrm>
              <a:prstGeom prst="rect">
                <a:avLst/>
              </a:prstGeom>
              <a:noFill/>
              <a:ln w="9525">
                <a:noFill/>
                <a:miter lim="800000"/>
                <a:headEnd/>
                <a:tailEnd/>
              </a:ln>
            </p:spPr>
            <p:txBody>
              <a:bodyPr>
                <a:spAutoFit/>
              </a:bodyPr>
              <a:lstStyle/>
              <a:p>
                <a:r>
                  <a:rPr lang="en-US" sz="1200" b="1">
                    <a:solidFill>
                      <a:srgbClr val="008CA8"/>
                    </a:solidFill>
                  </a:rPr>
                  <a:t>Integrated Analog Front End</a:t>
                </a:r>
              </a:p>
            </p:txBody>
          </p:sp>
        </p:grpSp>
        <p:pic>
          <p:nvPicPr>
            <p:cNvPr id="11275" name="Picture 1"/>
            <p:cNvPicPr>
              <a:picLocks noChangeAspect="1" noChangeArrowheads="1"/>
            </p:cNvPicPr>
            <p:nvPr/>
          </p:nvPicPr>
          <p:blipFill>
            <a:blip r:embed="rId16"/>
            <a:srcRect/>
            <a:stretch>
              <a:fillRect/>
            </a:stretch>
          </p:blipFill>
          <p:spPr bwMode="auto">
            <a:xfrm>
              <a:off x="2590800" y="1295400"/>
              <a:ext cx="1830010" cy="1066800"/>
            </a:xfrm>
            <a:prstGeom prst="rect">
              <a:avLst/>
            </a:prstGeom>
            <a:noFill/>
            <a:ln w="9525">
              <a:noFill/>
              <a:miter lim="800000"/>
              <a:headEnd/>
              <a:tailEnd/>
            </a:ln>
          </p:spPr>
        </p:pic>
      </p:grpSp>
    </p:spTree>
    <p:custDataLst>
      <p:tags r:id="rId1"/>
    </p:custData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smtClean="0"/>
              <a:t>7 Series Lower Power Differentiation</a:t>
            </a:r>
          </a:p>
        </p:txBody>
      </p:sp>
      <p:sp>
        <p:nvSpPr>
          <p:cNvPr id="12291" name="Content Placeholder 85"/>
          <p:cNvSpPr>
            <a:spLocks noGrp="1"/>
          </p:cNvSpPr>
          <p:nvPr>
            <p:ph idx="1"/>
          </p:nvPr>
        </p:nvSpPr>
        <p:spPr>
          <a:xfrm>
            <a:off x="147484" y="1179871"/>
            <a:ext cx="8233646" cy="4268337"/>
          </a:xfrm>
        </p:spPr>
        <p:txBody>
          <a:bodyPr/>
          <a:lstStyle/>
          <a:p>
            <a:r>
              <a:rPr lang="en-US" dirty="0" smtClean="0"/>
              <a:t>50% lower total power</a:t>
            </a:r>
          </a:p>
          <a:p>
            <a:pPr lvl="1"/>
            <a:r>
              <a:rPr lang="en-US" dirty="0" smtClean="0"/>
              <a:t>65% lower static power enabled by 28nm High-Performance, Low-Power (HPL) HKMG process</a:t>
            </a:r>
          </a:p>
          <a:p>
            <a:pPr lvl="1"/>
            <a:r>
              <a:rPr lang="en-US" dirty="0" smtClean="0"/>
              <a:t>25%+ lower dynamic power via architectural evolution</a:t>
            </a:r>
          </a:p>
          <a:p>
            <a:pPr lvl="1"/>
            <a:r>
              <a:rPr lang="en-US" dirty="0" smtClean="0"/>
              <a:t>30% lower I/O power with </a:t>
            </a:r>
            <a:br>
              <a:rPr lang="en-US" dirty="0" smtClean="0"/>
            </a:br>
            <a:r>
              <a:rPr lang="en-US" dirty="0" smtClean="0"/>
              <a:t>enhanced capability</a:t>
            </a:r>
          </a:p>
          <a:p>
            <a:r>
              <a:rPr lang="en-US" dirty="0" smtClean="0"/>
              <a:t>System design flexibility</a:t>
            </a:r>
          </a:p>
          <a:p>
            <a:pPr lvl="1"/>
            <a:r>
              <a:rPr lang="en-US" dirty="0" smtClean="0"/>
              <a:t>50% lower power budget</a:t>
            </a:r>
          </a:p>
          <a:p>
            <a:pPr lvl="1">
              <a:buFontTx/>
              <a:buNone/>
            </a:pPr>
            <a:r>
              <a:rPr lang="en-US" dirty="0" smtClean="0"/>
              <a:t>                   OR</a:t>
            </a:r>
          </a:p>
          <a:p>
            <a:pPr lvl="1"/>
            <a:r>
              <a:rPr lang="en-US" dirty="0" smtClean="0"/>
              <a:t>Take advantage of additional</a:t>
            </a:r>
            <a:br>
              <a:rPr lang="en-US" dirty="0" smtClean="0"/>
            </a:br>
            <a:r>
              <a:rPr lang="en-US" dirty="0" smtClean="0"/>
              <a:t>usable performance and capacity</a:t>
            </a:r>
            <a:br>
              <a:rPr lang="en-US" dirty="0" smtClean="0"/>
            </a:br>
            <a:r>
              <a:rPr lang="en-US" dirty="0" smtClean="0"/>
              <a:t>at the previous power budget</a:t>
            </a:r>
          </a:p>
        </p:txBody>
      </p:sp>
      <p:sp>
        <p:nvSpPr>
          <p:cNvPr id="12292" name="TextBox 61"/>
          <p:cNvSpPr txBox="1">
            <a:spLocks noChangeArrowheads="1"/>
          </p:cNvSpPr>
          <p:nvPr/>
        </p:nvSpPr>
        <p:spPr bwMode="auto">
          <a:xfrm>
            <a:off x="6526213" y="3054350"/>
            <a:ext cx="1047750" cy="452438"/>
          </a:xfrm>
          <a:prstGeom prst="rect">
            <a:avLst/>
          </a:prstGeom>
          <a:noFill/>
          <a:ln w="9525">
            <a:noFill/>
            <a:miter lim="800000"/>
            <a:headEnd/>
            <a:tailEnd/>
          </a:ln>
        </p:spPr>
        <p:txBody>
          <a:bodyPr anchor="ctr">
            <a:spAutoFit/>
          </a:bodyPr>
          <a:lstStyle/>
          <a:p>
            <a:pPr>
              <a:lnSpc>
                <a:spcPts val="1400"/>
              </a:lnSpc>
            </a:pPr>
            <a:r>
              <a:rPr lang="en-US" sz="1200" b="1">
                <a:solidFill>
                  <a:srgbClr val="00B050"/>
                </a:solidFill>
              </a:rPr>
              <a:t>50% Lower </a:t>
            </a:r>
            <a:br>
              <a:rPr lang="en-US" sz="1200" b="1">
                <a:solidFill>
                  <a:srgbClr val="00B050"/>
                </a:solidFill>
              </a:rPr>
            </a:br>
            <a:r>
              <a:rPr lang="en-US" sz="1200" b="1">
                <a:solidFill>
                  <a:srgbClr val="00B050"/>
                </a:solidFill>
              </a:rPr>
              <a:t>Power</a:t>
            </a:r>
          </a:p>
        </p:txBody>
      </p:sp>
      <p:sp>
        <p:nvSpPr>
          <p:cNvPr id="12293" name="PPTShape_0"/>
          <p:cNvSpPr txBox="1">
            <a:spLocks noChangeArrowheads="1"/>
          </p:cNvSpPr>
          <p:nvPr/>
        </p:nvSpPr>
        <p:spPr bwMode="auto">
          <a:xfrm>
            <a:off x="7761288" y="2863850"/>
            <a:ext cx="1371600" cy="631825"/>
          </a:xfrm>
          <a:prstGeom prst="rect">
            <a:avLst/>
          </a:prstGeom>
          <a:solidFill>
            <a:schemeClr val="bg1"/>
          </a:solidFill>
          <a:ln w="9525">
            <a:noFill/>
            <a:miter lim="800000"/>
            <a:headEnd/>
            <a:tailEnd/>
          </a:ln>
        </p:spPr>
        <p:txBody>
          <a:bodyPr anchor="ctr">
            <a:spAutoFit/>
          </a:bodyPr>
          <a:lstStyle/>
          <a:p>
            <a:pPr>
              <a:lnSpc>
                <a:spcPts val="1400"/>
              </a:lnSpc>
            </a:pPr>
            <a:r>
              <a:rPr lang="en-US" sz="1200" b="1">
                <a:solidFill>
                  <a:srgbClr val="C00000"/>
                </a:solidFill>
              </a:rPr>
              <a:t>Increase Usable </a:t>
            </a:r>
          </a:p>
          <a:p>
            <a:pPr>
              <a:lnSpc>
                <a:spcPts val="1400"/>
              </a:lnSpc>
            </a:pPr>
            <a:r>
              <a:rPr lang="en-US" sz="1200" b="1">
                <a:solidFill>
                  <a:srgbClr val="C00000"/>
                </a:solidFill>
              </a:rPr>
              <a:t>Performance </a:t>
            </a:r>
            <a:br>
              <a:rPr lang="en-US" sz="1200" b="1">
                <a:solidFill>
                  <a:srgbClr val="C00000"/>
                </a:solidFill>
              </a:rPr>
            </a:br>
            <a:r>
              <a:rPr lang="en-US" sz="1200" b="1">
                <a:solidFill>
                  <a:srgbClr val="C00000"/>
                </a:solidFill>
              </a:rPr>
              <a:t>and Capacity</a:t>
            </a:r>
          </a:p>
        </p:txBody>
      </p:sp>
      <p:sp>
        <p:nvSpPr>
          <p:cNvPr id="12294" name="PPTShape_1"/>
          <p:cNvSpPr txBox="1">
            <a:spLocks noChangeArrowheads="1"/>
          </p:cNvSpPr>
          <p:nvPr/>
        </p:nvSpPr>
        <p:spPr bwMode="auto">
          <a:xfrm>
            <a:off x="7478610" y="3126555"/>
            <a:ext cx="411162" cy="239713"/>
          </a:xfrm>
          <a:prstGeom prst="rect">
            <a:avLst/>
          </a:prstGeom>
          <a:noFill/>
          <a:ln w="9525">
            <a:noFill/>
            <a:miter lim="800000"/>
            <a:headEnd/>
            <a:tailEnd/>
          </a:ln>
        </p:spPr>
        <p:txBody>
          <a:bodyPr>
            <a:spAutoFit/>
          </a:bodyPr>
          <a:lstStyle/>
          <a:p>
            <a:pPr>
              <a:lnSpc>
                <a:spcPct val="80000"/>
              </a:lnSpc>
            </a:pPr>
            <a:r>
              <a:rPr lang="en-US" sz="1200" b="1" dirty="0"/>
              <a:t>OR</a:t>
            </a:r>
          </a:p>
        </p:txBody>
      </p:sp>
      <p:pic>
        <p:nvPicPr>
          <p:cNvPr id="12295" name="Picture 2"/>
          <p:cNvPicPr>
            <a:picLocks noChangeAspect="1" noChangeArrowheads="1"/>
          </p:cNvPicPr>
          <p:nvPr>
            <p:custDataLst>
              <p:tags r:id="rId2"/>
            </p:custDataLst>
          </p:nvPr>
        </p:nvPicPr>
        <p:blipFill>
          <a:blip r:embed="rId5"/>
          <a:srcRect/>
          <a:stretch>
            <a:fillRect/>
          </a:stretch>
        </p:blipFill>
        <p:spPr bwMode="auto">
          <a:xfrm>
            <a:off x="4103688" y="3278188"/>
            <a:ext cx="4967287" cy="3138487"/>
          </a:xfrm>
          <a:prstGeom prst="rect">
            <a:avLst/>
          </a:prstGeom>
          <a:noFill/>
          <a:ln w="9525">
            <a:noFill/>
            <a:miter lim="800000"/>
            <a:headEnd/>
            <a:tailEnd/>
          </a:ln>
        </p:spPr>
      </p:pic>
    </p:spTree>
    <p:custDataLst>
      <p:tags r:id="rId1"/>
    </p:custData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smtClean="0"/>
              <a:t>Summary</a:t>
            </a:r>
            <a:endParaRPr lang="en-CA" smtClean="0"/>
          </a:p>
        </p:txBody>
      </p:sp>
      <p:sp>
        <p:nvSpPr>
          <p:cNvPr id="13315" name="Content Placeholder 2"/>
          <p:cNvSpPr>
            <a:spLocks noGrp="1"/>
          </p:cNvSpPr>
          <p:nvPr>
            <p:ph idx="1"/>
          </p:nvPr>
        </p:nvSpPr>
        <p:spPr/>
        <p:txBody>
          <a:bodyPr/>
          <a:lstStyle/>
          <a:p>
            <a:r>
              <a:rPr lang="en-US" smtClean="0"/>
              <a:t>Rich set of families to address all areas of the FPGA market</a:t>
            </a:r>
          </a:p>
          <a:p>
            <a:pPr lvl="1"/>
            <a:r>
              <a:rPr lang="en-US" smtClean="0"/>
              <a:t>Artix-7 family: Lowest price and power</a:t>
            </a:r>
          </a:p>
          <a:p>
            <a:pPr lvl="1"/>
            <a:r>
              <a:rPr lang="en-US" smtClean="0"/>
              <a:t>Kintex-7 family: Best price/performance</a:t>
            </a:r>
          </a:p>
          <a:p>
            <a:pPr lvl="1"/>
            <a:r>
              <a:rPr lang="en-US" smtClean="0"/>
              <a:t>Virtex-7 family: Highest performance/capacity</a:t>
            </a:r>
          </a:p>
          <a:p>
            <a:r>
              <a:rPr lang="en-US" smtClean="0"/>
              <a:t>Unified architecture reduces learning curve for new designs</a:t>
            </a:r>
          </a:p>
          <a:p>
            <a:r>
              <a:rPr lang="en-US" smtClean="0"/>
              <a:t>Builds on the strengths of the Virtex-6 and Spartan-6 families</a:t>
            </a:r>
          </a:p>
          <a:p>
            <a:r>
              <a:rPr lang="en-US" smtClean="0"/>
              <a:t>Strong focus on power reduction</a:t>
            </a:r>
          </a:p>
          <a:p>
            <a:r>
              <a:rPr lang="en-US" smtClean="0"/>
              <a:t>New architectural features for the highest performance and lowest power</a:t>
            </a:r>
          </a:p>
          <a:p>
            <a:endParaRPr lang="en-CA" smtClean="0"/>
          </a:p>
        </p:txBody>
      </p:sp>
    </p:spTree>
    <p:custDataLst>
      <p:tags r:id="rId1"/>
    </p:custData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534988" y="122238"/>
            <a:ext cx="7924800" cy="987425"/>
          </a:xfrm>
        </p:spPr>
        <p:txBody>
          <a:bodyPr/>
          <a:lstStyle/>
          <a:p>
            <a:r>
              <a:rPr lang="en-US" smtClean="0">
                <a:cs typeface="Arial" charset="0"/>
              </a:rPr>
              <a:t>Where Can I Learn More?</a:t>
            </a:r>
          </a:p>
        </p:txBody>
      </p:sp>
      <p:sp>
        <p:nvSpPr>
          <p:cNvPr id="14339" name="Rectangle 3"/>
          <p:cNvSpPr>
            <a:spLocks noGrp="1" noChangeArrowheads="1"/>
          </p:cNvSpPr>
          <p:nvPr>
            <p:ph type="body" idx="1"/>
          </p:nvPr>
        </p:nvSpPr>
        <p:spPr>
          <a:xfrm>
            <a:off x="609600" y="1655763"/>
            <a:ext cx="7924800" cy="4973637"/>
          </a:xfrm>
        </p:spPr>
        <p:txBody>
          <a:bodyPr/>
          <a:lstStyle/>
          <a:p>
            <a:r>
              <a:rPr lang="en-US" sz="2400" b="1" smtClean="0"/>
              <a:t>Xilinx Education Services courses </a:t>
            </a:r>
            <a:r>
              <a:rPr lang="en-US" b="1" u="sng" smtClean="0"/>
              <a:t>www.xilinx.com/training</a:t>
            </a:r>
          </a:p>
          <a:p>
            <a:pPr lvl="1"/>
            <a:r>
              <a:rPr lang="en-US" i="1" u="sng" smtClean="0"/>
              <a:t>Designing with 7-Series Device Families </a:t>
            </a:r>
            <a:r>
              <a:rPr lang="en-US" smtClean="0"/>
              <a:t>course</a:t>
            </a:r>
          </a:p>
          <a:p>
            <a:pPr lvl="2"/>
            <a:r>
              <a:rPr lang="en-US" smtClean="0"/>
              <a:t>How to get the most out of both device families</a:t>
            </a:r>
          </a:p>
          <a:p>
            <a:pPr lvl="2"/>
            <a:r>
              <a:rPr lang="en-US" smtClean="0"/>
              <a:t>How to build the best HDL code for your FPGA design</a:t>
            </a:r>
            <a:endParaRPr lang="en-US" i="1" smtClean="0"/>
          </a:p>
          <a:p>
            <a:pPr lvl="2"/>
            <a:r>
              <a:rPr lang="en-US" smtClean="0"/>
              <a:t>How to optimize your design for Spartan-6 and/or Virtex-6</a:t>
            </a:r>
          </a:p>
          <a:p>
            <a:pPr lvl="2"/>
            <a:r>
              <a:rPr lang="en-US" smtClean="0"/>
              <a:t>How to take advantage of the newest device features</a:t>
            </a:r>
          </a:p>
          <a:p>
            <a:r>
              <a:rPr lang="en-US" sz="2400" b="1" smtClean="0"/>
              <a:t>Free Video Based Training</a:t>
            </a:r>
          </a:p>
          <a:p>
            <a:pPr lvl="1"/>
            <a:r>
              <a:rPr lang="en-US" i="1" u="sng" smtClean="0"/>
              <a:t>Part 1,2, and 3 of the 7 Series FPGA Overview</a:t>
            </a:r>
          </a:p>
          <a:p>
            <a:pPr lvl="1"/>
            <a:r>
              <a:rPr lang="en-US" i="1" u="sng" smtClean="0"/>
              <a:t>How Do I Plan to Power My FPGA?</a:t>
            </a:r>
          </a:p>
          <a:p>
            <a:pPr lvl="1"/>
            <a:r>
              <a:rPr lang="en-US" i="1" u="sng" smtClean="0"/>
              <a:t>What are the Spartan-6 Power Management Features?</a:t>
            </a:r>
          </a:p>
          <a:p>
            <a:pPr lvl="1"/>
            <a:r>
              <a:rPr lang="en-US" i="1" u="sng" smtClean="0"/>
              <a:t>What are the Virtex-6 Power Management Features?</a:t>
            </a:r>
          </a:p>
          <a:p>
            <a:pPr lvl="1"/>
            <a:r>
              <a:rPr lang="en-US" i="1" u="sng" smtClean="0"/>
              <a:t>Basic FPGA Configuration, Parts 1 and 2</a:t>
            </a:r>
          </a:p>
        </p:txBody>
      </p:sp>
    </p:spTree>
    <p:custDataLst>
      <p:tags r:id="rId1"/>
    </p:custData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GUID" val="08ab6946-204c-405a-b599-ee83f5530ff0"/>
  <p:tag name="AUDIO_ID" val="261"/>
  <p:tag name="ELAPSEDTIME" val="20.7"/>
  <p:tag name="ARTICULATE_SLIDE_NAV" val="1"/>
</p:tagLst>
</file>

<file path=ppt/tags/tag10.xml><?xml version="1.0" encoding="utf-8"?>
<p:tagLst xmlns:a="http://schemas.openxmlformats.org/drawingml/2006/main" xmlns:r="http://schemas.openxmlformats.org/officeDocument/2006/relationships" xmlns:p="http://schemas.openxmlformats.org/presentationml/2006/main">
  <p:tag name="ARTICULATE_SLIDE_GUID" val="12bf06eb-cb5e-42b4-8329-3d8aa7db4fac"/>
  <p:tag name="AUDIO_ID" val="504"/>
  <p:tag name="ELAPSEDTIME" val="56.7"/>
  <p:tag name="ARTICULATE_SLIDE_NAV" val="5"/>
</p:tagLst>
</file>

<file path=ppt/tags/tag11.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wH3iXcvl_files\slide0001_image001.png"/>
</p:tagLst>
</file>

<file path=ppt/tags/tag12.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ut8F0QHl_files\slide0001_image001.png"/>
</p:tagLst>
</file>

<file path=ppt/tags/tag13.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ClnvbI8N_files\slide0001_image001.png"/>
</p:tagLst>
</file>

<file path=ppt/tags/tag14.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0"/>
</p:tagLst>
</file>

<file path=ppt/tags/tag15.xml><?xml version="1.0" encoding="utf-8"?>
<p:tagLst xmlns:a="http://schemas.openxmlformats.org/drawingml/2006/main" xmlns:r="http://schemas.openxmlformats.org/officeDocument/2006/relationships" xmlns:p="http://schemas.openxmlformats.org/presentationml/2006/main">
  <p:tag name="ARTICULATE_SLIDE_GUID" val="11a22cdb-3678-492d-bbfe-17b67ce406e6"/>
  <p:tag name="AUDIO_ID" val="509"/>
  <p:tag name="ELAPSEDTIME" val="89.8"/>
  <p:tag name="ARTICULATE_SLIDE_NAV" val="6"/>
</p:tagLst>
</file>

<file path=ppt/tags/tag16.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17.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18.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19.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2.xml><?xml version="1.0" encoding="utf-8"?>
<p:tagLst xmlns:a="http://schemas.openxmlformats.org/drawingml/2006/main" xmlns:r="http://schemas.openxmlformats.org/officeDocument/2006/relationships" xmlns:p="http://schemas.openxmlformats.org/presentationml/2006/main">
  <p:tag name="ARTICULATE_SLIDE_GUID" val="1b07d512-18fb-4e34-98ab-4ebb441ba114"/>
  <p:tag name="AUDIO_ID" val="262"/>
  <p:tag name="ELAPSEDTIME" val="8.8"/>
  <p:tag name="ARTICULATE_SLIDE_NAV" val="2"/>
</p:tagLst>
</file>

<file path=ppt/tags/tag20.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2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0"/>
</p:tagLst>
</file>

<file path=ppt/tags/tag22.xml><?xml version="1.0" encoding="utf-8"?>
<p:tagLst xmlns:a="http://schemas.openxmlformats.org/drawingml/2006/main" xmlns:r="http://schemas.openxmlformats.org/officeDocument/2006/relationships" xmlns:p="http://schemas.openxmlformats.org/presentationml/2006/main">
  <p:tag name="ARTICULATE_SLIDE_GUID" val="a6e0ce9b-236c-407d-9304-e85ae0e925b3"/>
  <p:tag name="AUDIO_ID" val="510"/>
  <p:tag name="ELAPSEDTIME" val="36.9"/>
  <p:tag name="ARTICULATE_SLIDE_NAV" val="7"/>
</p:tagLst>
</file>

<file path=ppt/tags/tag23.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NHJf9JNG_files\slide0001_image001.png"/>
</p:tagLst>
</file>

<file path=ppt/tags/tag24.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0"/>
</p:tagLst>
</file>

<file path=ppt/tags/tag25.xml><?xml version="1.0" encoding="utf-8"?>
<p:tagLst xmlns:a="http://schemas.openxmlformats.org/drawingml/2006/main" xmlns:r="http://schemas.openxmlformats.org/officeDocument/2006/relationships" xmlns:p="http://schemas.openxmlformats.org/presentationml/2006/main">
  <p:tag name="ARTICULATE_SLIDE_GUID" val="f02392b8-02fc-4ed7-b020-33c1b3605700"/>
  <p:tag name="AUDIO_ID" val="534"/>
  <p:tag name="ELAPSEDTIME" val="53.3"/>
  <p:tag name="ARTICULATE_SLIDE_NAV" val="8"/>
</p:tagLst>
</file>

<file path=ppt/tags/tag26.xml><?xml version="1.0" encoding="utf-8"?>
<p:tagLst xmlns:a="http://schemas.openxmlformats.org/drawingml/2006/main" xmlns:r="http://schemas.openxmlformats.org/officeDocument/2006/relationships" xmlns:p="http://schemas.openxmlformats.org/presentationml/2006/main">
  <p:tag name="ARTICULATE_SLIDE_GUID" val="12645f04-dd27-4133-85ef-cb9d170d27e1"/>
  <p:tag name="AUDIO_ID" val="535"/>
  <p:tag name="ELAPSEDTIME" val="84.7"/>
  <p:tag name="ARTICULATE_SLIDE_NAV" val="9"/>
</p:tagLst>
</file>

<file path=ppt/tags/tag27.xml><?xml version="1.0" encoding="utf-8"?>
<p:tagLst xmlns:a="http://schemas.openxmlformats.org/drawingml/2006/main" xmlns:r="http://schemas.openxmlformats.org/officeDocument/2006/relationships" xmlns:p="http://schemas.openxmlformats.org/presentationml/2006/main">
  <p:tag name="ARTICULATE_SLIDE_PAUSE" val="1"/>
  <p:tag name="ARTICULATE_NAV_LEVEL" val="1"/>
  <p:tag name="ARTICULATE_PLAYLIST_ID" val="-1"/>
  <p:tag name="ARTICULATE_LOCK_SLIDE" val="0"/>
  <p:tag name="ARTICULATE_SLIDE_GUID" val="dcda1dc6-e549-4d1c-99c7-856f0c8e12d3"/>
  <p:tag name="AUDIO_ID" val="536"/>
  <p:tag name="ELAPSEDTIME" val="4.5"/>
  <p:tag name="ARTICULATE_SLIDE_NAV" val="10"/>
</p:tagLst>
</file>

<file path=ppt/tags/tag28.xml><?xml version="1.0" encoding="utf-8"?>
<p:tagLst xmlns:a="http://schemas.openxmlformats.org/drawingml/2006/main" xmlns:r="http://schemas.openxmlformats.org/officeDocument/2006/relationships" xmlns:p="http://schemas.openxmlformats.org/presentationml/2006/main">
  <p:tag name="ARTICULATE_SLIDE_GUID" val="8a9d1187-df91-403d-933e-5d5d41a08fe6"/>
  <p:tag name="AUDIO_ID" val="261"/>
  <p:tag name="ELAPSEDTIME" val="19.5"/>
  <p:tag name="ARTICULATE_SLIDE_NAV" val="1"/>
</p:tagLst>
</file>

<file path=ppt/tags/tag29.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0"/>
</p:tagLst>
</file>

<file path=ppt/tags/tag3.xml><?xml version="1.0" encoding="utf-8"?>
<p:tagLst xmlns:a="http://schemas.openxmlformats.org/drawingml/2006/main" xmlns:r="http://schemas.openxmlformats.org/officeDocument/2006/relationships" xmlns:p="http://schemas.openxmlformats.org/presentationml/2006/main">
  <p:tag name="ARTICULATE_SLIDE_GUID" val="a82acea5-4182-4df6-889d-ea0a2adde9ea"/>
  <p:tag name="AUDIO_ID" val="506"/>
  <p:tag name="ELAPSEDTIME" val="118.1"/>
  <p:tag name="ARTICULATE_SLIDE_NAV" val="3"/>
</p:tagLst>
</file>

<file path=ppt/tags/tag30.xml><?xml version="1.0" encoding="utf-8"?>
<p:tagLst xmlns:a="http://schemas.openxmlformats.org/drawingml/2006/main" xmlns:r="http://schemas.openxmlformats.org/officeDocument/2006/relationships" xmlns:p="http://schemas.openxmlformats.org/presentationml/2006/main">
  <p:tag name="ARTICULATE_SLIDE_GUID" val="086a93c2-59ac-4a02-8890-8c62229f4794"/>
  <p:tag name="AUDIO_ID" val="262"/>
  <p:tag name="ELAPSEDTIME" val="10.6"/>
  <p:tag name="ARTICULATE_SLIDE_NAV" val="2"/>
</p:tagLst>
</file>

<file path=ppt/tags/tag31.xml><?xml version="1.0" encoding="utf-8"?>
<p:tagLst xmlns:a="http://schemas.openxmlformats.org/drawingml/2006/main" xmlns:r="http://schemas.openxmlformats.org/officeDocument/2006/relationships" xmlns:p="http://schemas.openxmlformats.org/presentationml/2006/main">
  <p:tag name="ARTICULATE_SLIDE_GUID" val="64802913-d4f0-437a-91dc-5288cb2b7d43"/>
  <p:tag name="AUDIO_ID" val="480"/>
  <p:tag name="ELAPSEDTIME" val="69.0"/>
  <p:tag name="ARTICULATE_SLIDE_NAV" val="3"/>
</p:tagLst>
</file>

<file path=ppt/tags/tag32.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33.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34.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35.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36.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37.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38.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39.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4.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UmdK75LX_files\slide0001_image001.png"/>
</p:tagLst>
</file>

<file path=ppt/tags/tag40.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41.xml><?xml version="1.0" encoding="utf-8"?>
<p:tagLst xmlns:a="http://schemas.openxmlformats.org/drawingml/2006/main" xmlns:r="http://schemas.openxmlformats.org/officeDocument/2006/relationships" xmlns:p="http://schemas.openxmlformats.org/presentationml/2006/main">
  <p:tag name="ARTICULATE_SLIDE_GUID" val="a315828b-639f-4c9f-9e8a-be673f1d06c6"/>
  <p:tag name="AUDIO_ID" val="512"/>
  <p:tag name="ELAPSEDTIME" val="59.6"/>
  <p:tag name="ARTICULATE_SLIDE_NAV" val="4"/>
</p:tagLst>
</file>

<file path=ppt/tags/tag42.xml><?xml version="1.0" encoding="utf-8"?>
<p:tagLst xmlns:a="http://schemas.openxmlformats.org/drawingml/2006/main" xmlns:r="http://schemas.openxmlformats.org/officeDocument/2006/relationships" xmlns:p="http://schemas.openxmlformats.org/presentationml/2006/main">
  <p:tag name="ARTICULATE_PUBLISH_MODE" val="1"/>
</p:tagLst>
</file>

<file path=ppt/tags/tag43.xml><?xml version="1.0" encoding="utf-8"?>
<p:tagLst xmlns:a="http://schemas.openxmlformats.org/drawingml/2006/main" xmlns:r="http://schemas.openxmlformats.org/officeDocument/2006/relationships" xmlns:p="http://schemas.openxmlformats.org/presentationml/2006/main">
  <p:tag name="BULLET_1" val="8226"/>
  <p:tag name="BULLET_2" val="8226"/>
  <p:tag name="MARGIN_1" val="0"/>
  <p:tag name="MARGIN_2" val="36"/>
  <p:tag name="MARGIN_3" val="72"/>
  <p:tag name="MARGIN_4" val="108"/>
  <p:tag name="MARGIN_5" val="144"/>
  <p:tag name="FONT_SIZE" val="10"/>
</p:tagLst>
</file>

<file path=ppt/tags/tag44.xml><?xml version="1.0" encoding="utf-8"?>
<p:tagLst xmlns:a="http://schemas.openxmlformats.org/drawingml/2006/main" xmlns:r="http://schemas.openxmlformats.org/officeDocument/2006/relationships" xmlns:p="http://schemas.openxmlformats.org/presentationml/2006/main">
  <p:tag name="ARTICULATE_SLIDE_GUID" val="de4fc6c3-8cda-469e-84d5-d79ff0ee8eac"/>
  <p:tag name="AUDIO_ID" val="513"/>
  <p:tag name="ELAPSEDTIME" val="40.7"/>
  <p:tag name="ARTICULATE_SLIDE_NAV" val="5"/>
</p:tagLst>
</file>

<file path=ppt/tags/tag45.xml><?xml version="1.0" encoding="utf-8"?>
<p:tagLst xmlns:a="http://schemas.openxmlformats.org/drawingml/2006/main" xmlns:r="http://schemas.openxmlformats.org/officeDocument/2006/relationships" xmlns:p="http://schemas.openxmlformats.org/presentationml/2006/main">
  <p:tag name="ARTICULATE_PUBLISH_MODE" val="1"/>
</p:tagLst>
</file>

<file path=ppt/tags/tag46.xml><?xml version="1.0" encoding="utf-8"?>
<p:tagLst xmlns:a="http://schemas.openxmlformats.org/drawingml/2006/main" xmlns:r="http://schemas.openxmlformats.org/officeDocument/2006/relationships" xmlns:p="http://schemas.openxmlformats.org/presentationml/2006/main">
  <p:tag name="ARTICULATE_SLIDE_GUID" val="0b5d1bcb-a63a-413e-9960-550d1d47653a"/>
  <p:tag name="AUDIO_ID" val="528"/>
  <p:tag name="ELAPSEDTIME" val="50.7"/>
  <p:tag name="ARTICULATE_SLIDE_NAV" val="6"/>
</p:tagLst>
</file>

<file path=ppt/tags/tag47.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48.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49.xml><?xml version="1.0" encoding="utf-8"?>
<p:tagLst xmlns:a="http://schemas.openxmlformats.org/drawingml/2006/main" xmlns:r="http://schemas.openxmlformats.org/officeDocument/2006/relationships" xmlns:p="http://schemas.openxmlformats.org/presentationml/2006/main">
  <p:tag name="ARTICULATE_SLIDE_GUID" val="7b426383-7fdc-4ca1-9ee4-706e968f6429"/>
  <p:tag name="AUDIO_ID" val="527"/>
  <p:tag name="ELAPSEDTIME" val="43.1"/>
  <p:tag name="ARTICULATE_SLIDE_NAV" val="7"/>
</p:tagLst>
</file>

<file path=ppt/tags/tag5.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FpyHomQH_files\slide0001_image001.png"/>
</p:tagLst>
</file>

<file path=ppt/tags/tag50.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51.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52.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53.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54.xml><?xml version="1.0" encoding="utf-8"?>
<p:tagLst xmlns:a="http://schemas.openxmlformats.org/drawingml/2006/main" xmlns:r="http://schemas.openxmlformats.org/officeDocument/2006/relationships" xmlns:p="http://schemas.openxmlformats.org/presentationml/2006/main">
  <p:tag name="ARTICULATE_SLIDE_GUID" val="f92a7c86-a71e-4f6e-8d84-3412f043451c"/>
  <p:tag name="AUDIO_ID" val="529"/>
  <p:tag name="ELAPSEDTIME" val="73.7"/>
  <p:tag name="ARTICULATE_SLIDE_NAV" val="8"/>
</p:tagLst>
</file>

<file path=ppt/tags/tag55.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EUBoFiwZ_files\slide0001_image001.png"/>
</p:tagLst>
</file>

<file path=ppt/tags/tag56.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0"/>
</p:tagLst>
</file>

<file path=ppt/tags/tag57.xml><?xml version="1.0" encoding="utf-8"?>
<p:tagLst xmlns:a="http://schemas.openxmlformats.org/drawingml/2006/main" xmlns:r="http://schemas.openxmlformats.org/officeDocument/2006/relationships" xmlns:p="http://schemas.openxmlformats.org/presentationml/2006/main">
  <p:tag name="ARTICULATE_SLIDE_GUID" val="de9206d7-ed6d-47d7-b5b2-39453fe3e006"/>
  <p:tag name="AUDIO_ID" val="531"/>
  <p:tag name="ELAPSEDTIME" val="74.5"/>
  <p:tag name="ARTICULATE_SLIDE_NAV" val="9"/>
</p:tagLst>
</file>

<file path=ppt/tags/tag58.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cCspWUNQ_files\slide0001_image001.jpg"/>
</p:tagLst>
</file>

<file path=ppt/tags/tag59.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rpU3A6Mc_files\slide0001_image001.png"/>
</p:tagLst>
</file>

<file path=ppt/tags/tag6.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TwoqTHzs_files\slide0001_image001.png"/>
</p:tagLst>
</file>

<file path=ppt/tags/tag60.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6uQE8DUE_files\slide0001_image001.png"/>
</p:tagLst>
</file>

<file path=ppt/tags/tag61.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7pGQyrUw_files\slide0001_image001.png"/>
</p:tagLst>
</file>

<file path=ppt/tags/tag62.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0"/>
</p:tagLst>
</file>

<file path=ppt/tags/tag63.xml><?xml version="1.0" encoding="utf-8"?>
<p:tagLst xmlns:a="http://schemas.openxmlformats.org/drawingml/2006/main" xmlns:r="http://schemas.openxmlformats.org/officeDocument/2006/relationships" xmlns:p="http://schemas.openxmlformats.org/presentationml/2006/main">
  <p:tag name="ARTICULATE_SLIDE_GUID" val="abc43fde-bb30-40c9-b989-e901eeab5b0a"/>
  <p:tag name="AUDIO_ID" val="532"/>
  <p:tag name="ELAPSEDTIME" val="72.0"/>
  <p:tag name="ARTICULATE_SLIDE_NAV" val="10"/>
</p:tagLst>
</file>

<file path=ppt/tags/tag64.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65.xml><?xml version="1.0" encoding="utf-8"?>
<p:tagLst xmlns:a="http://schemas.openxmlformats.org/drawingml/2006/main" xmlns:r="http://schemas.openxmlformats.org/officeDocument/2006/relationships" xmlns:p="http://schemas.openxmlformats.org/presentationml/2006/main">
  <p:tag name="ARTICULATE_SLIDE_GUID" val="e07508b7-da6c-43f4-9f5a-93e55bb8496e"/>
  <p:tag name="AUDIO_ID" val="514"/>
  <p:tag name="ELAPSEDTIME" val="40.7"/>
  <p:tag name="ARTICULATE_SLIDE_NAV" val="11"/>
</p:tagLst>
</file>

<file path=ppt/tags/tag66.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67.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0"/>
</p:tagLst>
</file>

<file path=ppt/tags/tag68.xml><?xml version="1.0" encoding="utf-8"?>
<p:tagLst xmlns:a="http://schemas.openxmlformats.org/drawingml/2006/main" xmlns:r="http://schemas.openxmlformats.org/officeDocument/2006/relationships" xmlns:p="http://schemas.openxmlformats.org/presentationml/2006/main">
  <p:tag name="ARTICULATE_SLIDE_GUID" val="f980fc4a-4963-4413-bc23-43404c201e87"/>
  <p:tag name="AUDIO_ID" val="515"/>
  <p:tag name="ELAPSEDTIME" val="46.3"/>
  <p:tag name="ARTICULATE_SLIDE_NAV" val="12"/>
</p:tagLst>
</file>

<file path=ppt/tags/tag69.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7.xml><?xml version="1.0" encoding="utf-8"?>
<p:tagLst xmlns:a="http://schemas.openxmlformats.org/drawingml/2006/main" xmlns:r="http://schemas.openxmlformats.org/officeDocument/2006/relationships" xmlns:p="http://schemas.openxmlformats.org/presentationml/2006/main">
  <p:tag name="BULLET_1" val="8226"/>
  <p:tag name="BULLET_2" val="8226"/>
  <p:tag name="MARGIN_1" val="0"/>
  <p:tag name="MARGIN_2" val="36"/>
  <p:tag name="MARGIN_3" val="72"/>
  <p:tag name="MARGIN_4" val="108"/>
  <p:tag name="MARGIN_5" val="144"/>
  <p:tag name="FONT_SIZE" val="10"/>
</p:tagLst>
</file>

<file path=ppt/tags/tag70.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0"/>
</p:tagLst>
</file>

<file path=ppt/tags/tag71.xml><?xml version="1.0" encoding="utf-8"?>
<p:tagLst xmlns:a="http://schemas.openxmlformats.org/drawingml/2006/main" xmlns:r="http://schemas.openxmlformats.org/officeDocument/2006/relationships" xmlns:p="http://schemas.openxmlformats.org/presentationml/2006/main">
  <p:tag name="ARTICULATE_SLIDE_GUID" val="08c5d3d6-6478-4358-8363-907101678165"/>
  <p:tag name="AUDIO_ID" val="534"/>
  <p:tag name="ELAPSEDTIME" val="47.2"/>
  <p:tag name="ARTICULATE_SLIDE_NAV" val="13"/>
</p:tagLst>
</file>

<file path=ppt/tags/tag72.xml><?xml version="1.0" encoding="utf-8"?>
<p:tagLst xmlns:a="http://schemas.openxmlformats.org/drawingml/2006/main" xmlns:r="http://schemas.openxmlformats.org/officeDocument/2006/relationships" xmlns:p="http://schemas.openxmlformats.org/presentationml/2006/main">
  <p:tag name="ARTICULATE_SLIDE_GUID" val="12645f04-dd27-4133-85ef-cb9d170d27e1"/>
  <p:tag name="AUDIO_ID" val="535"/>
  <p:tag name="ELAPSEDTIME" val="56.2"/>
  <p:tag name="ARTICULATE_SLIDE_NAV" val="14"/>
</p:tagLst>
</file>

<file path=ppt/tags/tag73.xml><?xml version="1.0" encoding="utf-8"?>
<p:tagLst xmlns:a="http://schemas.openxmlformats.org/drawingml/2006/main" xmlns:r="http://schemas.openxmlformats.org/officeDocument/2006/relationships" xmlns:p="http://schemas.openxmlformats.org/presentationml/2006/main">
  <p:tag name="ARTICULATE_SLIDE_PAUSE" val="1"/>
  <p:tag name="ARTICULATE_NAV_LEVEL" val="1"/>
  <p:tag name="ARTICULATE_PLAYLIST_ID" val="-1"/>
  <p:tag name="ARTICULATE_LOCK_SLIDE" val="0"/>
  <p:tag name="ARTICULATE_SLIDE_GUID" val="dcda1dc6-e549-4d1c-99c7-856f0c8e12d3"/>
  <p:tag name="AUDIO_ID" val="536"/>
  <p:tag name="ELAPSEDTIME" val="4.4"/>
  <p:tag name="ARTICULATE_SLIDE_NAV" val="15"/>
</p:tagLst>
</file>

<file path=ppt/tags/tag74.xml><?xml version="1.0" encoding="utf-8"?>
<p:tagLst xmlns:a="http://schemas.openxmlformats.org/drawingml/2006/main" xmlns:r="http://schemas.openxmlformats.org/officeDocument/2006/relationships" xmlns:p="http://schemas.openxmlformats.org/presentationml/2006/main">
  <p:tag name="ARTICULATE_SLIDE_GUID" val="9a52b1ba-6e95-45dc-baf9-c68722be660a"/>
  <p:tag name="AUDIO_ID" val="261"/>
  <p:tag name="ELAPSEDTIME" val="20.8"/>
  <p:tag name="ARTICULATE_SLIDE_NAV" val="1"/>
</p:tagLst>
</file>

<file path=ppt/tags/tag75.xml><?xml version="1.0" encoding="utf-8"?>
<p:tagLst xmlns:a="http://schemas.openxmlformats.org/drawingml/2006/main" xmlns:r="http://schemas.openxmlformats.org/officeDocument/2006/relationships" xmlns:p="http://schemas.openxmlformats.org/presentationml/2006/main">
  <p:tag name="ARTICULATE_SLIDE_GUID" val="67f5e1dd-03ca-4d10-8f78-45984ac64694"/>
  <p:tag name="AUDIO_ID" val="262"/>
  <p:tag name="ELAPSEDTIME" val="15.7"/>
  <p:tag name="ARTICULATE_SLIDE_NAV" val="2"/>
</p:tagLst>
</file>

<file path=ppt/tags/tag76.xml><?xml version="1.0" encoding="utf-8"?>
<p:tagLst xmlns:a="http://schemas.openxmlformats.org/drawingml/2006/main" xmlns:r="http://schemas.openxmlformats.org/officeDocument/2006/relationships" xmlns:p="http://schemas.openxmlformats.org/presentationml/2006/main">
  <p:tag name="ARTICULATE_SLIDE_GUID" val="f12571c4-3120-4450-b6d4-4c32b9fba590"/>
  <p:tag name="AUDIO_ID" val="491"/>
  <p:tag name="ELAPSEDTIME" val="122.8"/>
  <p:tag name="ARTICULATE_SLIDE_NAV" val="3"/>
</p:tagLst>
</file>

<file path=ppt/tags/tag77.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rjWOoMYq_files\slide0001_image001.jpg"/>
</p:tagLst>
</file>

<file path=ppt/tags/tag78.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T1i4Q64b_files\slide0001_image001.jpg"/>
</p:tagLst>
</file>

<file path=ppt/tags/tag79.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0"/>
</p:tagLst>
</file>

<file path=ppt/tags/tag8.xml><?xml version="1.0" encoding="utf-8"?>
<p:tagLst xmlns:a="http://schemas.openxmlformats.org/drawingml/2006/main" xmlns:r="http://schemas.openxmlformats.org/officeDocument/2006/relationships" xmlns:p="http://schemas.openxmlformats.org/presentationml/2006/main">
  <p:tag name="ARTICULATE_SLIDE_GUID" val="09e9d48c-dd5d-4610-a3a2-92c28f35d054"/>
  <p:tag name="AUDIO_ID" val="516"/>
  <p:tag name="ELAPSEDTIME" val="51.6"/>
  <p:tag name="ARTICULATE_SLIDE_NAV" val="4"/>
</p:tagLst>
</file>

<file path=ppt/tags/tag80.xml><?xml version="1.0" encoding="utf-8"?>
<p:tagLst xmlns:a="http://schemas.openxmlformats.org/drawingml/2006/main" xmlns:r="http://schemas.openxmlformats.org/officeDocument/2006/relationships" xmlns:p="http://schemas.openxmlformats.org/presentationml/2006/main">
  <p:tag name="DELIMITERS" val="3.1"/>
  <p:tag name="ARTICULATE_SLIDE_GUID" val="801e36f6-4215-4577-b6f3-ba64ee8ab4c6"/>
  <p:tag name="AUDIO_ID" val="518"/>
  <p:tag name="ELAPSEDTIME" val="30.6"/>
  <p:tag name="ARTICULATE_SLIDE_NAV" val="4"/>
</p:tagLst>
</file>

<file path=ppt/tags/tag81.xml><?xml version="1.0" encoding="utf-8"?>
<p:tagLst xmlns:a="http://schemas.openxmlformats.org/drawingml/2006/main" xmlns:r="http://schemas.openxmlformats.org/officeDocument/2006/relationships" xmlns:p="http://schemas.openxmlformats.org/presentationml/2006/main">
  <p:tag name="ARTICULATE_SLIDE_GUID" val="e211b35b-ad30-41c9-9ac2-c90c7f9e1895"/>
  <p:tag name="AUDIO_ID" val="519"/>
  <p:tag name="ELAPSEDTIME" val="68.4"/>
  <p:tag name="ARTICULATE_SLIDE_NAV" val="5"/>
</p:tagLst>
</file>

<file path=ppt/tags/tag82.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8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MARGIN_1" val="0"/>
  <p:tag name="MARGIN_2" val="36"/>
  <p:tag name="MARGIN_3" val="72"/>
  <p:tag name="MARGIN_4" val="108"/>
  <p:tag name="MARGIN_5" val="144"/>
  <p:tag name="FONT_SIZE" val="10"/>
</p:tagLst>
</file>

<file path=ppt/tags/tag84.xml><?xml version="1.0" encoding="utf-8"?>
<p:tagLst xmlns:a="http://schemas.openxmlformats.org/drawingml/2006/main" xmlns:r="http://schemas.openxmlformats.org/officeDocument/2006/relationships" xmlns:p="http://schemas.openxmlformats.org/presentationml/2006/main">
  <p:tag name="ARTICULATE_SLIDE_GUID" val="e2fdbce0-ecf5-4a4d-9e90-4d97864131cb"/>
  <p:tag name="AUDIO_ID" val="526"/>
  <p:tag name="ELAPSEDTIME" val="52.2"/>
  <p:tag name="ARTICULATE_SLIDE_NAV" val="6"/>
</p:tagLst>
</file>

<file path=ppt/tags/tag85.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QcevTPic_files\slide0001_image001.png"/>
</p:tagLst>
</file>

<file path=ppt/tags/tag86.xml><?xml version="1.0" encoding="utf-8"?>
<p:tagLst xmlns:a="http://schemas.openxmlformats.org/drawingml/2006/main" xmlns:r="http://schemas.openxmlformats.org/officeDocument/2006/relationships" xmlns:p="http://schemas.openxmlformats.org/presentationml/2006/main">
  <p:tag name="ARTICULATE_SLIDE_GUID" val="311b11db-9e73-4f83-b9ac-727931671a9f"/>
  <p:tag name="AUDIO_ID" val="521"/>
  <p:tag name="ELAPSEDTIME" val="63.4"/>
  <p:tag name="ARTICULATE_SLIDE_NAV" val="7"/>
</p:tagLst>
</file>

<file path=ppt/tags/tag87.xml><?xml version="1.0" encoding="utf-8"?>
<p:tagLst xmlns:a="http://schemas.openxmlformats.org/drawingml/2006/main" xmlns:r="http://schemas.openxmlformats.org/officeDocument/2006/relationships" xmlns:p="http://schemas.openxmlformats.org/presentationml/2006/main">
  <p:tag name="ARTICULATE_SLIDE_GUID" val="94464bff-3fa0-459f-9525-7a2f86aa0c57"/>
  <p:tag name="AUDIO_ID" val="522"/>
  <p:tag name="ELAPSEDTIME" val="93.4"/>
  <p:tag name="ARTICULATE_SLIDE_NAV" val="8"/>
</p:tagLst>
</file>

<file path=ppt/tags/tag88.xml><?xml version="1.0" encoding="utf-8"?>
<p:tagLst xmlns:a="http://schemas.openxmlformats.org/drawingml/2006/main" xmlns:r="http://schemas.openxmlformats.org/officeDocument/2006/relationships" xmlns:p="http://schemas.openxmlformats.org/presentationml/2006/main">
  <p:tag name="ARTICULATE_SLIDE_GUID" val="a6923b24-1a35-4afa-9ff0-2d2f8c60f4f8"/>
  <p:tag name="AUDIO_ID" val="523"/>
  <p:tag name="ELAPSEDTIME" val="36.5"/>
  <p:tag name="ARTICULATE_SLIDE_NAV" val="9"/>
</p:tagLst>
</file>

<file path=ppt/tags/tag89.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N6lP33FC_files\slide0001_image001.jpg"/>
</p:tagLst>
</file>

<file path=ppt/tags/tag9.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90.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0"/>
</p:tagLst>
</file>

<file path=ppt/tags/tag91.xml><?xml version="1.0" encoding="utf-8"?>
<p:tagLst xmlns:a="http://schemas.openxmlformats.org/drawingml/2006/main" xmlns:r="http://schemas.openxmlformats.org/officeDocument/2006/relationships" xmlns:p="http://schemas.openxmlformats.org/presentationml/2006/main">
  <p:tag name="ARTICULATE_SLIDE_GUID" val="5c520d5d-3e8e-4f24-8b50-4123d54246e4"/>
  <p:tag name="AUDIO_ID" val="524"/>
  <p:tag name="ELAPSEDTIME" val="42.2"/>
  <p:tag name="ARTICULATE_SLIDE_NAV" val="10"/>
</p:tagLst>
</file>

<file path=ppt/tags/tag92.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93.xml><?xml version="1.0" encoding="utf-8"?>
<p:tagLst xmlns:a="http://schemas.openxmlformats.org/drawingml/2006/main" xmlns:r="http://schemas.openxmlformats.org/officeDocument/2006/relationships" xmlns:p="http://schemas.openxmlformats.org/presentationml/2006/main">
  <p:tag name="ARTICULATE_SLIDE_GUID" val="eed7faf3-18d6-4a46-8069-1b47436826bc"/>
  <p:tag name="AUDIO_ID" val="525"/>
  <p:tag name="ELAPSEDTIME" val="46.0"/>
  <p:tag name="ARTICULATE_SLIDE_NAV" val="11"/>
</p:tagLst>
</file>

<file path=ppt/tags/tag94.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temp\articulate\presenter\imgtemp\J10xtNz8_files\slide0001_image001.png"/>
</p:tagLst>
</file>

<file path=ppt/tags/tag95.xml><?xml version="1.0" encoding="utf-8"?>
<p:tagLst xmlns:a="http://schemas.openxmlformats.org/drawingml/2006/main" xmlns:r="http://schemas.openxmlformats.org/officeDocument/2006/relationships" xmlns:p="http://schemas.openxmlformats.org/presentationml/2006/main">
  <p:tag name="ARTICULATE_SLIDE_GUID" val="1fa44742-e7c7-4a31-99f3-d07e26d1b5ce"/>
  <p:tag name="AUDIO_ID" val="534"/>
  <p:tag name="ELAPSEDTIME" val="40.7"/>
  <p:tag name="ARTICULATE_SLIDE_NAV" val="12"/>
</p:tagLst>
</file>

<file path=ppt/tags/tag96.xml><?xml version="1.0" encoding="utf-8"?>
<p:tagLst xmlns:a="http://schemas.openxmlformats.org/drawingml/2006/main" xmlns:r="http://schemas.openxmlformats.org/officeDocument/2006/relationships" xmlns:p="http://schemas.openxmlformats.org/presentationml/2006/main">
  <p:tag name="ARTICULATE_SLIDE_GUID" val="12645f04-dd27-4133-85ef-cb9d170d27e1"/>
  <p:tag name="AUDIO_ID" val="535"/>
  <p:tag name="ELAPSEDTIME" val="27.1"/>
  <p:tag name="ARTICULATE_SLIDE_NAV" val="13"/>
</p:tagLst>
</file>

<file path=ppt/tags/tag97.xml><?xml version="1.0" encoding="utf-8"?>
<p:tagLst xmlns:a="http://schemas.openxmlformats.org/drawingml/2006/main" xmlns:r="http://schemas.openxmlformats.org/officeDocument/2006/relationships" xmlns:p="http://schemas.openxmlformats.org/presentationml/2006/main">
  <p:tag name="ARTICULATE_SLIDE_PAUSE" val="1"/>
  <p:tag name="ARTICULATE_NAV_LEVEL" val="1"/>
  <p:tag name="ARTICULATE_PLAYLIST_ID" val="-1"/>
  <p:tag name="ARTICULATE_LOCK_SLIDE" val="0"/>
  <p:tag name="ARTICULATE_SLIDE_GUID" val="dcda1dc6-e549-4d1c-99c7-856f0c8e12d3"/>
  <p:tag name="AUDIO_ID" val="536"/>
  <p:tag name="ELAPSEDTIME" val="4.4"/>
  <p:tag name="ARTICULATE_SLIDE_NAV" val="14"/>
</p:tagLst>
</file>

<file path=ppt/theme/theme1.xml><?xml version="1.0" encoding="utf-8"?>
<a:theme xmlns:a="http://schemas.openxmlformats.org/drawingml/2006/main" name="Xilinx Template (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7_Xilinx Template_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8_Xilinx Template_light">
  <a:themeElements>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med" len="med"/>
        </a:ln>
        <a:effectLst/>
      </a:spPr>
      <a:bodyPr vert="horz" wrap="none" lIns="91440" tIns="45720" rIns="91440" bIns="45720" numCol="1" anchor="ctr" anchorCtr="1" compatLnSpc="1">
        <a:prstTxWarp prst="textNoShape">
          <a:avLst/>
        </a:prstTxWarp>
        <a:spAutoFit/>
      </a:bodyPr>
      <a:lstStyle>
        <a:defPPr marL="0" marR="0" indent="0" algn="ctr" defTabSz="914400" rtl="0" eaLnBrk="1" fontAlgn="base" latinLnBrk="0" hangingPunct="1">
          <a:lnSpc>
            <a:spcPct val="80000"/>
          </a:lnSpc>
          <a:spcBef>
            <a:spcPct val="0"/>
          </a:spcBef>
          <a:spcAft>
            <a:spcPct val="0"/>
          </a:spcAft>
          <a:buClrTx/>
          <a:buSzTx/>
          <a:buFontTx/>
          <a:buNone/>
          <a:tabLst/>
          <a:defRPr kumimoji="0" lang="en-US" sz="900" b="0" i="0" u="none" strike="noStrike" cap="none" normalizeH="0" baseline="0" smtClean="0">
            <a:ln>
              <a:noFill/>
            </a:ln>
            <a:solidFill>
              <a:schemeClr val="tx1"/>
            </a:solidFill>
            <a:effectLst/>
            <a:latin typeface="Calibri" pitchFamily="34"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med" len="med"/>
        </a:ln>
        <a:effectLst/>
      </a:spPr>
      <a:bodyPr vert="horz" wrap="none" lIns="91440" tIns="45720" rIns="91440" bIns="45720" numCol="1" anchor="ctr" anchorCtr="1" compatLnSpc="1">
        <a:prstTxWarp prst="textNoShape">
          <a:avLst/>
        </a:prstTxWarp>
        <a:spAutoFit/>
      </a:bodyPr>
      <a:lstStyle>
        <a:defPPr marL="0" marR="0" indent="0" algn="ctr" defTabSz="914400" rtl="0" eaLnBrk="1" fontAlgn="base" latinLnBrk="0" hangingPunct="1">
          <a:lnSpc>
            <a:spcPct val="80000"/>
          </a:lnSpc>
          <a:spcBef>
            <a:spcPct val="0"/>
          </a:spcBef>
          <a:spcAft>
            <a:spcPct val="0"/>
          </a:spcAft>
          <a:buClrTx/>
          <a:buSzTx/>
          <a:buFontTx/>
          <a:buNone/>
          <a:tabLst/>
          <a:defRPr kumimoji="0" lang="en-US" sz="900" b="0" i="0" u="none" strike="noStrike" cap="none" normalizeH="0" baseline="0" smtClean="0">
            <a:ln>
              <a:noFill/>
            </a:ln>
            <a:solidFill>
              <a:schemeClr val="tx1"/>
            </a:solidFill>
            <a:effectLst/>
            <a:latin typeface="Calibri" pitchFamily="34"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9_Xilinx Template_light">
  <a:themeElements>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none" lIns="91440" tIns="45720" rIns="91440" bIns="45720" numCol="1" anchor="ctr" anchorCtr="1" compatLnSpc="1">
        <a:prstTxWarp prst="textNoShape">
          <a:avLst/>
        </a:prstTxWarp>
        <a:spAutoFit/>
      </a:bodyPr>
      <a:lstStyle>
        <a:defPPr marL="0" marR="0" indent="0" algn="ctr" defTabSz="914400" rtl="0" eaLnBrk="1" fontAlgn="base" latinLnBrk="0" hangingPunct="1">
          <a:lnSpc>
            <a:spcPct val="80000"/>
          </a:lnSpc>
          <a:spcBef>
            <a:spcPct val="0"/>
          </a:spcBef>
          <a:spcAft>
            <a:spcPct val="0"/>
          </a:spcAft>
          <a:buClrTx/>
          <a:buSzTx/>
          <a:buFontTx/>
          <a:buNone/>
          <a:tabLst/>
          <a:defRPr kumimoji="0" lang="en-US" sz="900" b="0" i="0" u="none" strike="noStrike" cap="none" normalizeH="0" baseline="0" smtClean="0">
            <a:ln>
              <a:noFill/>
            </a:ln>
            <a:solidFill>
              <a:schemeClr val="tx1"/>
            </a:solidFill>
            <a:effectLst/>
            <a:latin typeface="Calibri" pitchFamily="34"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none" lIns="91440" tIns="45720" rIns="91440" bIns="45720" numCol="1" anchor="ctr" anchorCtr="1" compatLnSpc="1">
        <a:prstTxWarp prst="textNoShape">
          <a:avLst/>
        </a:prstTxWarp>
        <a:spAutoFit/>
      </a:bodyPr>
      <a:lstStyle>
        <a:defPPr marL="0" marR="0" indent="0" algn="ctr" defTabSz="914400" rtl="0" eaLnBrk="1" fontAlgn="base" latinLnBrk="0" hangingPunct="1">
          <a:lnSpc>
            <a:spcPct val="80000"/>
          </a:lnSpc>
          <a:spcBef>
            <a:spcPct val="0"/>
          </a:spcBef>
          <a:spcAft>
            <a:spcPct val="0"/>
          </a:spcAft>
          <a:buClrTx/>
          <a:buSzTx/>
          <a:buFontTx/>
          <a:buNone/>
          <a:tabLst/>
          <a:defRPr kumimoji="0" lang="en-US" sz="900" b="0" i="0" u="none" strike="noStrike" cap="none" normalizeH="0" baseline="0" smtClean="0">
            <a:ln>
              <a:noFill/>
            </a:ln>
            <a:solidFill>
              <a:schemeClr val="tx1"/>
            </a:solidFill>
            <a:effectLst/>
            <a:latin typeface="Calibri" pitchFamily="34"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2_Xilinx Template_light">
  <a:themeElements>
    <a:clrScheme name="Custom 1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0000FF"/>
      </a:hlink>
      <a:folHlink>
        <a:srgbClr val="0000FF"/>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4_Xilinx Template_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Xilinx Template_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1_Xilinx Template_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2_Xilinx Template_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3_Xilinx Template_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4_Xilinx Template_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5_Xilinx Template_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6_Xilinx Template_light">
  <a:themeElements>
    <a:clrScheme name="Custom 25">
      <a:dk1>
        <a:srgbClr val="000000"/>
      </a:dk1>
      <a:lt1>
        <a:srgbClr val="FFFFFF"/>
      </a:lt1>
      <a:dk2>
        <a:srgbClr val="EC891D"/>
      </a:dk2>
      <a:lt2>
        <a:srgbClr val="EE3424"/>
      </a:lt2>
      <a:accent1>
        <a:srgbClr val="008CA8"/>
      </a:accent1>
      <a:accent2>
        <a:srgbClr val="B20838"/>
      </a:accent2>
      <a:accent3>
        <a:srgbClr val="008CA8"/>
      </a:accent3>
      <a:accent4>
        <a:srgbClr val="3F3F3F"/>
      </a:accent4>
      <a:accent5>
        <a:srgbClr val="D9DA56"/>
      </a:accent5>
      <a:accent6>
        <a:srgbClr val="8B8D09"/>
      </a:accent6>
      <a:hlink>
        <a:srgbClr val="D9DA56"/>
      </a:hlink>
      <a:folHlink>
        <a:srgbClr val="8B8D09"/>
      </a:folHlink>
    </a:clrScheme>
    <a:fontScheme name="Xilinx Template_ligh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762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noAutofit/>
      </a:bodyPr>
      <a:lstStyle>
        <a:defPPr algn="ctr">
          <a:defRPr dirty="0" smtClean="0">
            <a:solidFill>
              <a:srgbClr val="000000"/>
            </a:solidFill>
          </a:defRPr>
        </a:defPPr>
      </a:lstStyle>
    </a:spDef>
    <a:lnDef>
      <a:spPr bwMode="auto">
        <a:xfrm>
          <a:off x="0" y="0"/>
          <a:ext cx="1" cy="1"/>
        </a:xfrm>
        <a:custGeom>
          <a:avLst/>
          <a:gdLst/>
          <a:ahLst/>
          <a:cxnLst/>
          <a:rect l="0" t="0" r="0" b="0"/>
          <a:pathLst/>
        </a:custGeom>
        <a:solidFill>
          <a:schemeClr val="tx2"/>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Xilinx Template_light 1">
        <a:dk1>
          <a:srgbClr val="000000"/>
        </a:dk1>
        <a:lt1>
          <a:srgbClr val="FFFFFF"/>
        </a:lt1>
        <a:dk2>
          <a:srgbClr val="008CA8"/>
        </a:dk2>
        <a:lt2>
          <a:srgbClr val="EE3424"/>
        </a:lt2>
        <a:accent1>
          <a:srgbClr val="EC891D"/>
        </a:accent1>
        <a:accent2>
          <a:srgbClr val="B20838"/>
        </a:accent2>
        <a:accent3>
          <a:srgbClr val="FFFFFF"/>
        </a:accent3>
        <a:accent4>
          <a:srgbClr val="000000"/>
        </a:accent4>
        <a:accent5>
          <a:srgbClr val="F4C4AB"/>
        </a:accent5>
        <a:accent6>
          <a:srgbClr val="A10632"/>
        </a:accent6>
        <a:hlink>
          <a:srgbClr val="D9DA56"/>
        </a:hlink>
        <a:folHlink>
          <a:srgbClr val="8B8D09"/>
        </a:folHlink>
      </a:clrScheme>
      <a:clrMap bg1="lt1" tx1="dk1" bg2="lt2" tx2="dk2" accent1="accent1" accent2="accent2" accent3="accent3" accent4="accent4" accent5="accent5" accent6="accent6" hlink="hlink" folHlink="folHlink"/>
    </a:extraClrScheme>
    <a:extraClrScheme>
      <a:clrScheme name="Xilinx Template_light 2">
        <a:dk1>
          <a:srgbClr val="EE3423"/>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
      <a:clrScheme name="Xilinx Template_light 3">
        <a:dk1>
          <a:srgbClr val="EE3424"/>
        </a:dk1>
        <a:lt1>
          <a:srgbClr val="FFFFFF"/>
        </a:lt1>
        <a:dk2>
          <a:srgbClr val="333333"/>
        </a:dk2>
        <a:lt2>
          <a:srgbClr val="008CA8"/>
        </a:lt2>
        <a:accent1>
          <a:srgbClr val="EC891D"/>
        </a:accent1>
        <a:accent2>
          <a:srgbClr val="B20838"/>
        </a:accent2>
        <a:accent3>
          <a:srgbClr val="ADADAD"/>
        </a:accent3>
        <a:accent4>
          <a:srgbClr val="DADADA"/>
        </a:accent4>
        <a:accent5>
          <a:srgbClr val="F4C4AB"/>
        </a:accent5>
        <a:accent6>
          <a:srgbClr val="A10632"/>
        </a:accent6>
        <a:hlink>
          <a:srgbClr val="D9DA56"/>
        </a:hlink>
        <a:folHlink>
          <a:srgbClr val="8B8D09"/>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Description0 xmlns="D46A7F71-384C-4B0A-B6CB-1869FF28952A">PowerPoint presentation (PPTX) with instructions on how to convert and build decks with the new format. </Description0>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17F6AD44C380A4BB6CB1869FF28952A" ma:contentTypeVersion="0" ma:contentTypeDescription="Create a new document." ma:contentTypeScope="" ma:versionID="cbec7fb8faa159a01dcec9b5572a4f9b">
  <xsd:schema xmlns:xsd="http://www.w3.org/2001/XMLSchema" xmlns:p="http://schemas.microsoft.com/office/2006/metadata/properties" xmlns:ns2="D46A7F71-384C-4B0A-B6CB-1869FF28952A" targetNamespace="http://schemas.microsoft.com/office/2006/metadata/properties" ma:root="true" ma:fieldsID="e6a1f69f03052b316a7875f7c9741570" ns2:_="">
    <xsd:import namespace="D46A7F71-384C-4B0A-B6CB-1869FF28952A"/>
    <xsd:element name="properties">
      <xsd:complexType>
        <xsd:sequence>
          <xsd:element name="documentManagement">
            <xsd:complexType>
              <xsd:all>
                <xsd:element ref="ns2:Description0" minOccurs="0"/>
              </xsd:all>
            </xsd:complexType>
          </xsd:element>
        </xsd:sequence>
      </xsd:complexType>
    </xsd:element>
  </xsd:schema>
  <xsd:schema xmlns:xsd="http://www.w3.org/2001/XMLSchema" xmlns:dms="http://schemas.microsoft.com/office/2006/documentManagement/types" targetNamespace="D46A7F71-384C-4B0A-B6CB-1869FF28952A" elementFormDefault="qualified">
    <xsd:import namespace="http://schemas.microsoft.com/office/2006/documentManagement/types"/>
    <xsd:element name="Description0" ma:index="8" nillable="true" ma:displayName="Description" ma:internalName="Description0">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BAE20199-0012-4841-933F-A493D5C9E883}">
  <ds:schemaRefs>
    <ds:schemaRef ds:uri="http://schemas.microsoft.com/sharepoint/v3/contenttype/forms"/>
  </ds:schemaRefs>
</ds:datastoreItem>
</file>

<file path=customXml/itemProps2.xml><?xml version="1.0" encoding="utf-8"?>
<ds:datastoreItem xmlns:ds="http://schemas.openxmlformats.org/officeDocument/2006/customXml" ds:itemID="{07728977-9908-434E-B541-ACE470BE8020}">
  <ds:schemaRefs>
    <ds:schemaRef ds:uri="http://schemas.microsoft.com/office/2006/metadata/properties"/>
    <ds:schemaRef ds:uri="D46A7F71-384C-4B0A-B6CB-1869FF28952A"/>
  </ds:schemaRefs>
</ds:datastoreItem>
</file>

<file path=customXml/itemProps3.xml><?xml version="1.0" encoding="utf-8"?>
<ds:datastoreItem xmlns:ds="http://schemas.openxmlformats.org/officeDocument/2006/customXml" ds:itemID="{012A3C9F-AC00-4F7F-B53D-8FC3D9D470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46A7F71-384C-4B0A-B6CB-1869FF28952A"/>
    <ds:schemaRef ds:uri="http://schemas.microsoft.com/office/2006/documentManagement/typ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Xilinx Template (light)</Template>
  <TotalTime>1263</TotalTime>
  <Words>4091</Words>
  <Application>Microsoft Office PowerPoint</Application>
  <PresentationFormat>On-screen Show (4:3)</PresentationFormat>
  <Paragraphs>658</Paragraphs>
  <Slides>39</Slides>
  <Notes>39</Notes>
  <HiddenSlides>0</HiddenSlides>
  <MMClips>0</MMClips>
  <ScaleCrop>false</ScaleCrop>
  <HeadingPairs>
    <vt:vector size="4" baseType="variant">
      <vt:variant>
        <vt:lpstr>Theme</vt:lpstr>
      </vt:variant>
      <vt:variant>
        <vt:i4>13</vt:i4>
      </vt:variant>
      <vt:variant>
        <vt:lpstr>Slide Titles</vt:lpstr>
      </vt:variant>
      <vt:variant>
        <vt:i4>39</vt:i4>
      </vt:variant>
    </vt:vector>
  </HeadingPairs>
  <TitlesOfParts>
    <vt:vector size="52" baseType="lpstr">
      <vt:lpstr>Xilinx Template (light)</vt:lpstr>
      <vt:lpstr>24_Xilinx Template_light</vt:lpstr>
      <vt:lpstr>Xilinx Template_light</vt:lpstr>
      <vt:lpstr>1_Xilinx Template_light</vt:lpstr>
      <vt:lpstr>2_Xilinx Template_light</vt:lpstr>
      <vt:lpstr>3_Xilinx Template_light</vt:lpstr>
      <vt:lpstr>4_Xilinx Template_light</vt:lpstr>
      <vt:lpstr>5_Xilinx Template_light</vt:lpstr>
      <vt:lpstr>6_Xilinx Template_light</vt:lpstr>
      <vt:lpstr>7_Xilinx Template_light</vt:lpstr>
      <vt:lpstr>8_Xilinx Template_light</vt:lpstr>
      <vt:lpstr>9_Xilinx Template_light</vt:lpstr>
      <vt:lpstr>12_Xilinx Template_light</vt:lpstr>
      <vt:lpstr>7 Series FPGA Overview</vt:lpstr>
      <vt:lpstr>Objectives</vt:lpstr>
      <vt:lpstr>7 Series FPGA Families</vt:lpstr>
      <vt:lpstr>Virtex-7 Devices</vt:lpstr>
      <vt:lpstr>Architecture Alignment</vt:lpstr>
      <vt:lpstr>Strong Focus on Power Reduction</vt:lpstr>
      <vt:lpstr>7 Series Lower Power Differentiation</vt:lpstr>
      <vt:lpstr>Summary</vt:lpstr>
      <vt:lpstr>Where Can I Learn More?</vt:lpstr>
      <vt:lpstr>Trademark Information</vt:lpstr>
      <vt:lpstr>7 Series FPGA Overview</vt:lpstr>
      <vt:lpstr>Objectives</vt:lpstr>
      <vt:lpstr>Fourth-Generation ASMBL Architecture</vt:lpstr>
      <vt:lpstr>7 Series FPGA Layout</vt:lpstr>
      <vt:lpstr>Clock Regions and I/O Banks</vt:lpstr>
      <vt:lpstr>CLB Structure</vt:lpstr>
      <vt:lpstr>Block RAM</vt:lpstr>
      <vt:lpstr>DSP Slice</vt:lpstr>
      <vt:lpstr>Clocking Resources</vt:lpstr>
      <vt:lpstr>Input/Output Blocks</vt:lpstr>
      <vt:lpstr>Stacked Silicon Interconnect Technology</vt:lpstr>
      <vt:lpstr>Stacked Silicon Implications</vt:lpstr>
      <vt:lpstr>Summary</vt:lpstr>
      <vt:lpstr>Where Can I Learn More?</vt:lpstr>
      <vt:lpstr>Trademark Information</vt:lpstr>
      <vt:lpstr>7 Series FPGA Overview</vt:lpstr>
      <vt:lpstr>Objectives</vt:lpstr>
      <vt:lpstr>High-Speed Serial I/O Transceivers</vt:lpstr>
      <vt:lpstr>PCI Express</vt:lpstr>
      <vt:lpstr>XADC: Dual 12-Bit 1-MSPS ADCs</vt:lpstr>
      <vt:lpstr>Cost, Power, and Performance</vt:lpstr>
      <vt:lpstr>I/O Composition</vt:lpstr>
      <vt:lpstr>Multi-Gigabit Transceiver</vt:lpstr>
      <vt:lpstr>Packaging – Artix-7 Family</vt:lpstr>
      <vt:lpstr>Packaging – Kintex-7 Family</vt:lpstr>
      <vt:lpstr>Packaging – Virtex-7 Family</vt:lpstr>
      <vt:lpstr>Summary</vt:lpstr>
      <vt:lpstr>Where Can I Learn More?</vt:lpstr>
      <vt:lpstr>Trademark Information</vt:lpstr>
    </vt:vector>
  </TitlesOfParts>
  <Company>Xilinx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Xilinx Template (light) rev</dc:title>
  <dc:creator>Xilinx</dc:creator>
  <cp:keywords>Public</cp:keywords>
  <cp:lastModifiedBy>Windows User</cp:lastModifiedBy>
  <cp:revision>113</cp:revision>
  <dcterms:created xsi:type="dcterms:W3CDTF">2012-04-24T17:20:09Z</dcterms:created>
  <dcterms:modified xsi:type="dcterms:W3CDTF">2012-08-09T22:17:55Z</dcterms:modified>
  <cp:contentType>Document</cp:contentTyp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escription0">
    <vt:lpwstr/>
  </property>
  <property fmtid="{D5CDD505-2E9C-101B-9397-08002B2CF9AE}" pid="3" name="ContentTypeId">
    <vt:lpwstr>0x010100717F6AD44C380A4BB6CB1869FF28952A</vt:lpwstr>
  </property>
  <property fmtid="{D5CDD505-2E9C-101B-9397-08002B2CF9AE}" pid="4" name="TitusGUID">
    <vt:lpwstr>430425c8-2804-4323-8c69-cbcc79be489d</vt:lpwstr>
  </property>
  <property fmtid="{D5CDD505-2E9C-101B-9397-08002B2CF9AE}" pid="5" name="XilinxClassification">
    <vt:lpwstr>Public</vt:lpwstr>
  </property>
  <property fmtid="{D5CDD505-2E9C-101B-9397-08002B2CF9AE}" pid="6" name="XilinxVisual Markings">
    <vt:lpwstr>No</vt:lpwstr>
  </property>
  <property fmtid="{D5CDD505-2E9C-101B-9397-08002B2CF9AE}" pid="7" name="XilinxPublication Year">
    <vt:lpwstr>2012</vt:lpwstr>
  </property>
</Properties>
</file>

<file path=docProps/thumbnail.jpeg>
</file>